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9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291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96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59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5B0-9389-4D94-A2A4-FB0341184343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10485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18E2-6B0D-41C0-9231-20CE44EDA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5B0-9389-4D94-A2A4-FB0341184343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10486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18E2-6B0D-41C0-9231-20CE44EDA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0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0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5B0-9389-4D94-A2A4-FB0341184343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104860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18E2-6B0D-41C0-9231-20CE44EDA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5B0-9389-4D94-A2A4-FB0341184343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10486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18E2-6B0D-41C0-9231-20CE44EDA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5B0-9389-4D94-A2A4-FB0341184343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18E2-6B0D-41C0-9231-20CE44EDA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2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5B0-9389-4D94-A2A4-FB0341184343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104863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18E2-6B0D-41C0-9231-20CE44EDA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38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0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5B0-9389-4D94-A2A4-FB0341184343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104864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18E2-6B0D-41C0-9231-20CE44EDA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0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5B0-9389-4D94-A2A4-FB0341184343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104860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18E2-6B0D-41C0-9231-20CE44EDA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5B0-9389-4D94-A2A4-FB0341184343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10485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18E2-6B0D-41C0-9231-20CE44EDA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5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6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5B0-9389-4D94-A2A4-FB0341184343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104864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18E2-6B0D-41C0-9231-20CE44EDA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5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16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5B0-9389-4D94-A2A4-FB0341184343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10486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18E2-6B0D-41C0-9231-20CE44EDA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B35B0-9389-4D94-A2A4-FB0341184343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118E2-6B0D-41C0-9231-20CE44EDAD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Rounded Rectangle 3"/>
          <p:cNvSpPr/>
          <p:nvPr/>
        </p:nvSpPr>
        <p:spPr>
          <a:xfrm>
            <a:off x="661555" y="1313329"/>
            <a:ext cx="8025246" cy="5105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r>
              <a:rPr lang="en-US" smtClean="0">
                <a:solidFill>
                  <a:schemeClr val="tx1"/>
                </a:solidFill>
                <a:latin typeface="Berlin Sans FB Demi" pitchFamily="34" charset="0"/>
              </a:rPr>
              <a:t>UPAYA HUKUM</a:t>
            </a:r>
            <a:endParaRPr lang="en-US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Berlin Sans FB Demi" pitchFamily="34" charset="0"/>
              </a:rPr>
              <a:t> </a:t>
            </a:r>
            <a:endParaRPr lang="en-US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048585" name="Oval 4"/>
          <p:cNvSpPr/>
          <p:nvPr/>
        </p:nvSpPr>
        <p:spPr>
          <a:xfrm>
            <a:off x="1267690" y="304800"/>
            <a:ext cx="6657109" cy="762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Britannic Bold" pitchFamily="34" charset="0"/>
              </a:rPr>
              <a:t>HUKUM ACARA PIDANA</a:t>
            </a:r>
            <a:endParaRPr lang="en-US" sz="2800" b="1" dirty="0">
              <a:solidFill>
                <a:schemeClr val="tx1"/>
              </a:solidFill>
              <a:latin typeface="Britannic Bold" pitchFamily="34" charset="0"/>
            </a:endParaRPr>
          </a:p>
        </p:txBody>
      </p:sp>
      <p:pic>
        <p:nvPicPr>
          <p:cNvPr id="2097152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77121" y="3229026"/>
            <a:ext cx="1394114" cy="123814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Rounded Rectangle 1"/>
          <p:cNvSpPr/>
          <p:nvPr/>
        </p:nvSpPr>
        <p:spPr>
          <a:xfrm>
            <a:off x="381000" y="211795"/>
            <a:ext cx="3484418" cy="308160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UPAYA 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HUKUM</a:t>
            </a:r>
          </a:p>
          <a:p>
            <a:endParaRPr lang="en-US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PENDAHULUAN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JENIS-JENIS UPAYA HUKUM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PERLAWANAN</a:t>
            </a:r>
            <a:endParaRPr lang="en-US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cxnSp>
        <p:nvCxnSpPr>
          <p:cNvPr id="3145728" name="Elbow Connector 3"/>
          <p:cNvCxnSpPr>
            <a:cxnSpLocks/>
          </p:cNvCxnSpPr>
          <p:nvPr/>
        </p:nvCxnSpPr>
        <p:spPr>
          <a:xfrm rot="16200000" flipH="1">
            <a:off x="3588327" y="2209800"/>
            <a:ext cx="1066800" cy="152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48587" name="Rounded Rectangle 4"/>
          <p:cNvSpPr/>
          <p:nvPr/>
        </p:nvSpPr>
        <p:spPr>
          <a:xfrm>
            <a:off x="232062" y="3421045"/>
            <a:ext cx="4440382" cy="3276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Berdasarkan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Pasal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1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angka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12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Undang-Undang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Nomor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8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Tahun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1981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tentang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Hukum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Acara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Pidana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(“KUHAP”),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pengertian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upaya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hukum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adalah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hak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terdakwa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atau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penuntut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umum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untuk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tidak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menerima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putusan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pengadilan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yang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berupa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perlawanan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atau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banding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atau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kasasi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atau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hak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terpidana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untuk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mengajukan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permohonan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peninjauan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kembali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(“PK”)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dalam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hal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serta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menurut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cara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yang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diatur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dalam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KUHAP.</a:t>
            </a:r>
          </a:p>
        </p:txBody>
      </p:sp>
      <p:sp>
        <p:nvSpPr>
          <p:cNvPr id="1048588" name="Rounded Rectangle 6"/>
          <p:cNvSpPr/>
          <p:nvPr/>
        </p:nvSpPr>
        <p:spPr>
          <a:xfrm>
            <a:off x="5299364" y="1600199"/>
            <a:ext cx="3235036" cy="480060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KUHAP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membagi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lagi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upaya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hukum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menjadi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2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jenis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yaitu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upaya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hukum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biasa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yang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disebutkan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pada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BAB XVII KUHAP,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upaya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hukum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luar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biasa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yang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disebutkan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pada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BAB XVIII KUHAP.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Upaya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hukum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biasa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terdiri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dari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banding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kasasi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.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Sedangkan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upaya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hukum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luar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biasa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terdiri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dari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kasasi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yang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diajukan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oleh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Jaksa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Agung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PK.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Peninjauan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kembali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</a:p>
        </p:txBody>
      </p:sp>
      <p:cxnSp>
        <p:nvCxnSpPr>
          <p:cNvPr id="3145729" name="Elbow Connector 10"/>
          <p:cNvCxnSpPr>
            <a:cxnSpLocks/>
          </p:cNvCxnSpPr>
          <p:nvPr/>
        </p:nvCxnSpPr>
        <p:spPr>
          <a:xfrm>
            <a:off x="4197927" y="2895600"/>
            <a:ext cx="904009" cy="76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097153" name="Picture 21" descr="anibird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45019">
            <a:off x="7118424" y="-97278"/>
            <a:ext cx="1914739" cy="149288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Rounded Rectangle 1"/>
          <p:cNvSpPr/>
          <p:nvPr/>
        </p:nvSpPr>
        <p:spPr>
          <a:xfrm>
            <a:off x="214746" y="200890"/>
            <a:ext cx="8534400" cy="650471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Jenis-jenis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upaya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hukum</a:t>
            </a:r>
            <a:endParaRPr lang="en-US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Berlin Sans FB Demi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UPAYA HUKUM BIASA</a:t>
            </a:r>
          </a:p>
          <a:p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 </a:t>
            </a:r>
          </a:p>
          <a:p>
            <a:pPr algn="just"/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a. Banding (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Pasal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67 KUHAP)</a:t>
            </a:r>
          </a:p>
          <a:p>
            <a:pPr algn="just"/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Terhadap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diri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terdakwa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penuntut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umum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, KUHAP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memberikan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hak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kepada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mereka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mengajukan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upaya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banding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terhadap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putusan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pengadilan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tingkat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pertama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kecuali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terhadap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putusan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bebas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murni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/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vrijpraak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bebas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segala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dakwaan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),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bebas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murni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/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onslag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van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alle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rechtvervollging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lepas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segala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tuntutan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hukum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menyangkut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masalah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kurang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tepatnya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penerapan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hukum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putusan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pengadilan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acara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cepat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putusan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tindak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pidana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ringan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perkara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pelanggaran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lalu-lintas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).</a:t>
            </a:r>
            <a:endParaRPr lang="en-US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/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 </a:t>
            </a:r>
          </a:p>
          <a:p>
            <a:pPr algn="just"/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b.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Kasasi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Pasal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244 KUHAP)</a:t>
            </a:r>
          </a:p>
          <a:p>
            <a:pPr algn="just"/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Terhadap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putusan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pidana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diberikan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pada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tingkat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terakhir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oleh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pengadilan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lain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selain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daripada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Mahkamah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Agung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(Red: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pengadilan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negeri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pengadilan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tinggi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),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terdakwa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ataupun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penuntut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umum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dapat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mengajukan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permintaan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pemeriksaan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kasasi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kepada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Mahkamah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Agung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kecuali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terhadap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putusan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bebas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murni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/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vrijpraak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.</a:t>
            </a:r>
          </a:p>
          <a:p>
            <a:pPr algn="ctr"/>
            <a:endParaRPr lang="en-US" dirty="0">
              <a:solidFill>
                <a:schemeClr val="tx1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Oval 1"/>
          <p:cNvSpPr/>
          <p:nvPr/>
        </p:nvSpPr>
        <p:spPr>
          <a:xfrm>
            <a:off x="304800" y="533400"/>
            <a:ext cx="2971800" cy="609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Blackadder ITC" pitchFamily="82" charset="0"/>
              </a:rPr>
              <a:t>Lanjutan</a:t>
            </a:r>
            <a:r>
              <a:rPr lang="en-US" sz="3200" dirty="0" smtClean="0">
                <a:solidFill>
                  <a:schemeClr val="tx1"/>
                </a:solidFill>
                <a:latin typeface="Blackadder ITC" pitchFamily="82" charset="0"/>
              </a:rPr>
              <a:t> …</a:t>
            </a:r>
            <a:endParaRPr lang="en-US" sz="3200" dirty="0">
              <a:solidFill>
                <a:schemeClr val="tx1"/>
              </a:solidFill>
              <a:latin typeface="Blackadder ITC" pitchFamily="82" charset="0"/>
            </a:endParaRPr>
          </a:p>
        </p:txBody>
      </p:sp>
      <p:cxnSp>
        <p:nvCxnSpPr>
          <p:cNvPr id="3145730" name="Elbow Connector 3"/>
          <p:cNvCxnSpPr>
            <a:cxnSpLocks/>
          </p:cNvCxnSpPr>
          <p:nvPr/>
        </p:nvCxnSpPr>
        <p:spPr>
          <a:xfrm rot="16200000" flipH="1">
            <a:off x="609600" y="1586345"/>
            <a:ext cx="838200" cy="685800"/>
          </a:xfrm>
          <a:prstGeom prst="bentConnector3">
            <a:avLst>
              <a:gd name="adj1" fmla="val 31818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48591" name="Rounded Rectangle 4"/>
          <p:cNvSpPr/>
          <p:nvPr/>
        </p:nvSpPr>
        <p:spPr>
          <a:xfrm>
            <a:off x="1174173" y="2466108"/>
            <a:ext cx="7391399" cy="408709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Selanjutnya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sebagaimana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yang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diatur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dalam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Pasal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253 KUHAP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pemeriksaan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dalam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tingkat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kasasi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dilakukan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oleh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Mahkamah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Agung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atas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permintaan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para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pihak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sebagaimana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dimaksud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dalam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Pasal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244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Pasal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248 KUHAP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guna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menentukan</a:t>
            </a:r>
            <a:r>
              <a:rPr lang="en-US" sz="1600" dirty="0" smtClean="0">
                <a:solidFill>
                  <a:schemeClr val="tx1"/>
                </a:solidFill>
                <a:latin typeface="Berlin Sans FB Demi" pitchFamily="34" charset="0"/>
              </a:rPr>
              <a:t>:</a:t>
            </a:r>
            <a:endParaRPr lang="en-US" sz="16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/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1)    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apakah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benar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suatu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peraturan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hukum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tidak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diterapkan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atau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diterapkan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tidak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sebagaimana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mestinya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;</a:t>
            </a:r>
          </a:p>
          <a:p>
            <a:pPr algn="just"/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2)    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apakah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benar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cara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mengadili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tidak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dilaksanakan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menurut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ketentuan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undang-undang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;</a:t>
            </a:r>
          </a:p>
          <a:p>
            <a:pPr algn="just"/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3)    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apakah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benar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pengadilan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telah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melampaui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batas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wewenangnya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;</a:t>
            </a:r>
          </a:p>
          <a:p>
            <a:pPr algn="just"/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maka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oleh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karena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itu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dalam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tingkat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kasasi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kepada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pihak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yang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mengajukan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upaya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hukum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undang-undang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ini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mewajibkan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adanya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memori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kasasi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dalam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permohonannya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dengan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alasan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yang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diuraikan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dalam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memori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tersebut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Mahkamah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Agung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menerima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memeriksa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memutus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perkara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yang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diajukan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dengan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sendirinya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tanpa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memori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kasasi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permohonan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tersebut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menjadi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erlin Sans FB Demi" pitchFamily="34" charset="0"/>
              </a:rPr>
              <a:t>gugur</a:t>
            </a:r>
            <a:r>
              <a:rPr lang="en-US" sz="1600" dirty="0">
                <a:solidFill>
                  <a:schemeClr val="tx1"/>
                </a:solidFill>
                <a:latin typeface="Berlin Sans FB Demi" pitchFamily="34" charset="0"/>
              </a:rPr>
              <a:t>.</a:t>
            </a:r>
          </a:p>
        </p:txBody>
      </p:sp>
      <p:pic>
        <p:nvPicPr>
          <p:cNvPr id="2097154" name="Picture 2" descr="D:\walpaper\animatiion_files\termenung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510020"/>
            <a:ext cx="1428750" cy="1200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Rounded Rectangle 1"/>
          <p:cNvSpPr/>
          <p:nvPr/>
        </p:nvSpPr>
        <p:spPr>
          <a:xfrm>
            <a:off x="381000" y="381000"/>
            <a:ext cx="8305800" cy="60198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UPAYA HUKUM LUAR 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BIASA</a:t>
            </a:r>
          </a:p>
          <a:p>
            <a:pPr algn="just"/>
            <a:endParaRPr lang="en-US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/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a.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Pemeriksan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Tingkat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Kasasi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Demi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Kepentingan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Hukum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Pasal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259 KUHAP)</a:t>
            </a:r>
          </a:p>
          <a:p>
            <a:pPr algn="just"/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Demi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kepentingan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hukum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terhadap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semua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putusan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telah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memperoleh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kekuatan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hukum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tetap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pengadilan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lain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selain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daripada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Mahkamah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Agung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dapat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diajukan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1 (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satu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) kali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permohonan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oleh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Jaksa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Agung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putusan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kasasi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demi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kepentingan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hukum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boleh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merugikan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pihak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berkepentingan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.</a:t>
            </a:r>
          </a:p>
          <a:p>
            <a:pPr algn="just"/>
            <a:endParaRPr lang="en-US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/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b.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Peninjauan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Kembali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Putusan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Pengadilan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telah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Mempunyai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Kekuatan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Hukum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Tetap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Pasal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263 KUHAP)</a:t>
            </a:r>
          </a:p>
          <a:p>
            <a:pPr algn="just"/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Terhadap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putusan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pengadilan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telah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memperoleh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kekuatan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hukum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tetap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kecuali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putusan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bebas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lepas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segala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tuntutan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hukum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terpidana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ahli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warisnya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dapat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mengajukan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permintaan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peninjauan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kembali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kepada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Mahkamah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Agung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Rounded Rectangle 1"/>
          <p:cNvSpPr/>
          <p:nvPr/>
        </p:nvSpPr>
        <p:spPr>
          <a:xfrm>
            <a:off x="304800" y="381000"/>
            <a:ext cx="8534400" cy="6172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en-US" sz="2000" dirty="0" err="1" smtClean="0">
                <a:solidFill>
                  <a:schemeClr val="tx1"/>
                </a:solidFill>
                <a:latin typeface="Berlin Sans FB Demi" pitchFamily="34" charset="0"/>
              </a:rPr>
              <a:t>Perlawanan</a:t>
            </a:r>
            <a:endParaRPr lang="en-US" sz="20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endParaRPr lang="en-US" sz="20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Secara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umum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istilah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verzet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diartikan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perlawanan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Perlawanan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merupakan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upaya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hukum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terhadap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putusan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Verzet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tergolong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upaya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hukum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biasa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sifatnya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menghentikan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pelaksanaan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putusan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sementara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Selain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verzet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termasuk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upaya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hukum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biasa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adalah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banding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kasasi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.</a:t>
            </a:r>
          </a:p>
          <a:p>
            <a:pPr algn="just"/>
            <a:endParaRPr lang="en-US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/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Lebih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khusus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lagi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istilah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verzet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Hukum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Acara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Perdata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merupakan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suatu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upaya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hukum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terhadap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putusan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verstek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putusan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dijatuhkan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diluar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hadirnya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Tergugat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).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menjatuhkan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putusan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verstek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, Hakim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harus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memperhatikan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ketentuan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pasal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125 HIR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terlebih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dahulu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.</a:t>
            </a:r>
          </a:p>
          <a:p>
            <a:pPr algn="just"/>
            <a:endParaRPr lang="en-US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/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Sedangkan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dimaksud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derden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verzet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adalah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perlawanan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)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pihak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ketiga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Memang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pada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azasnya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putusan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pengadilan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hanya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mengikat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para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pihak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berperkara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mengikat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pihak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ketiga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Namun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tertutup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kemungkinan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ada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pihak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ketiga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dirugikan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oleh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suatu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putusan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pengadilan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Terhadap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putusan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tersebut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pihak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dirugikan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dapat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mengajukan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perlawanan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derden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verzet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)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ke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Hakim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Pengadilan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Negeri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memutus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perkara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 Demi" pitchFamily="34" charset="0"/>
              </a:rPr>
              <a:t>tersebut</a:t>
            </a:r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.</a:t>
            </a:r>
          </a:p>
          <a:p>
            <a:pPr algn="just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Oval 1"/>
          <p:cNvSpPr/>
          <p:nvPr/>
        </p:nvSpPr>
        <p:spPr>
          <a:xfrm>
            <a:off x="1066800" y="381000"/>
            <a:ext cx="6934200" cy="1066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8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T  e r  i m a  k a s i h</a:t>
            </a:r>
            <a:endParaRPr lang="id-ID" sz="48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pic>
        <p:nvPicPr>
          <p:cNvPr id="2097155" name="Picture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1667436"/>
            <a:ext cx="2686077" cy="3163602"/>
          </a:xfrm>
          <a:prstGeom prst="rect">
            <a:avLst/>
          </a:prstGeom>
        </p:spPr>
      </p:pic>
      <p:pic>
        <p:nvPicPr>
          <p:cNvPr id="2097156" name="Picture 5" descr="Hand Animatio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24691" y="4149437"/>
            <a:ext cx="1676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7157" name="Picture 5" descr="Hand Animatio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346800" y="5425787"/>
            <a:ext cx="1106424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7158" name="Picture 5" descr="Hand Animatio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404248" y="5425787"/>
            <a:ext cx="1123188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7159" name="Picture 5" descr="Hand Animatio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581400" y="5580837"/>
            <a:ext cx="1022672" cy="1162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7160" name="Picture 5" descr="Hand Animatio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604072" y="5361708"/>
            <a:ext cx="1162814" cy="1321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7161" name="Picture 5" descr="Hand Animatio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756141" y="5594692"/>
            <a:ext cx="1022672" cy="1162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7162" name="Picture 5" descr="Hand Animatio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543800" y="5071262"/>
            <a:ext cx="1430389" cy="1625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7163" name="Picture 5" descr="Hand Animatio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841158" y="5225693"/>
            <a:ext cx="904485" cy="1027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528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by adguard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ASUS</cp:lastModifiedBy>
  <cp:revision>1</cp:revision>
  <dcterms:created xsi:type="dcterms:W3CDTF">2020-12-20T23:09:12Z</dcterms:created>
  <dcterms:modified xsi:type="dcterms:W3CDTF">2021-01-02T01:45:05Z</dcterms:modified>
</cp:coreProperties>
</file>