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91" autoAdjust="0"/>
  </p:normalViewPr>
  <p:slideViewPr>
    <p:cSldViewPr snapToGrid="0">
      <p:cViewPr>
        <p:scale>
          <a:sx n="58" d="100"/>
          <a:sy n="58" d="100"/>
        </p:scale>
        <p:origin x="-3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2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2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2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2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2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2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0684029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97153" name="Picture 6" descr="Droplets-HD-Title-R1d.png"/>
          <p:cNvPicPr>
            <a:picLocks noChangeAspect="1"/>
          </p:cNvPicPr>
          <p:nvPr/>
        </p:nvPicPr>
        <p:blipFill>
          <a:blip r:embed="rId2"/>
          <a:stretch>
            <a:fillRect/>
          </a:stretch>
        </p:blipFill>
        <p:spPr>
          <a:xfrm>
            <a:off x="0" y="0"/>
            <a:ext cx="12192000" cy="6858000"/>
          </a:xfrm>
          <a:prstGeom prst="rect">
            <a:avLst/>
          </a:prstGeom>
        </p:spPr>
      </p:pic>
      <p:sp>
        <p:nvSpPr>
          <p:cNvPr id="1048581"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1048582"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48583" name="Date Placeholder 3"/>
          <p:cNvSpPr>
            <a:spLocks noGrp="1"/>
          </p:cNvSpPr>
          <p:nvPr>
            <p:ph type="dt" sz="half" idx="10"/>
          </p:nvPr>
        </p:nvSpPr>
        <p:spPr/>
        <p:txBody>
          <a:bodyPr/>
          <a:lstStyle/>
          <a:p>
            <a:fld id="{0B5A7E89-70B5-441E-9E5E-68F612BC7935}" type="datetimeFigureOut">
              <a:rPr lang="id-ID" smtClean="0"/>
              <a:t>02/01/2021</a:t>
            </a:fld>
            <a:endParaRPr lang="id-ID"/>
          </a:p>
        </p:txBody>
      </p:sp>
      <p:sp>
        <p:nvSpPr>
          <p:cNvPr id="1048584" name="Footer Placeholder 4"/>
          <p:cNvSpPr>
            <a:spLocks noGrp="1"/>
          </p:cNvSpPr>
          <p:nvPr>
            <p:ph type="ftr" sz="quarter" idx="11"/>
          </p:nvPr>
        </p:nvSpPr>
        <p:spPr/>
        <p:txBody>
          <a:bodyPr/>
          <a:lstStyle/>
          <a:p>
            <a:endParaRPr lang="id-ID"/>
          </a:p>
        </p:txBody>
      </p:sp>
      <p:sp>
        <p:nvSpPr>
          <p:cNvPr id="1048585" name="Slide Number Placeholder 5"/>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2097165" name="Picture 9"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88"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1048689"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90"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91"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92" name="Footer Placeholder 5"/>
          <p:cNvSpPr>
            <a:spLocks noGrp="1"/>
          </p:cNvSpPr>
          <p:nvPr>
            <p:ph type="ftr" sz="quarter" idx="11"/>
          </p:nvPr>
        </p:nvSpPr>
        <p:spPr/>
        <p:txBody>
          <a:bodyPr/>
          <a:lstStyle/>
          <a:p>
            <a:endParaRPr lang="id-ID"/>
          </a:p>
        </p:txBody>
      </p:sp>
      <p:sp>
        <p:nvSpPr>
          <p:cNvPr id="1048693" name="Slide Number Placeholder 6"/>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2097157" name="Picture 7"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33"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104863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35"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36" name="Footer Placeholder 5"/>
          <p:cNvSpPr>
            <a:spLocks noGrp="1"/>
          </p:cNvSpPr>
          <p:nvPr>
            <p:ph type="ftr" sz="quarter" idx="11"/>
          </p:nvPr>
        </p:nvSpPr>
        <p:spPr/>
        <p:txBody>
          <a:bodyPr/>
          <a:lstStyle/>
          <a:p>
            <a:endParaRPr lang="id-ID"/>
          </a:p>
        </p:txBody>
      </p:sp>
      <p:sp>
        <p:nvSpPr>
          <p:cNvPr id="1048637" name="Slide Number Placeholder 6"/>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2097163" name="Picture 10"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75"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048676"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77"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78"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79" name="Footer Placeholder 5"/>
          <p:cNvSpPr>
            <a:spLocks noGrp="1"/>
          </p:cNvSpPr>
          <p:nvPr>
            <p:ph type="ftr" sz="quarter" idx="11"/>
          </p:nvPr>
        </p:nvSpPr>
        <p:spPr/>
        <p:txBody>
          <a:bodyPr/>
          <a:lstStyle/>
          <a:p>
            <a:endParaRPr lang="id-ID"/>
          </a:p>
        </p:txBody>
      </p:sp>
      <p:sp>
        <p:nvSpPr>
          <p:cNvPr id="1048680" name="Slide Number Placeholder 6"/>
          <p:cNvSpPr>
            <a:spLocks noGrp="1"/>
          </p:cNvSpPr>
          <p:nvPr>
            <p:ph type="sldNum" sz="quarter" idx="12"/>
          </p:nvPr>
        </p:nvSpPr>
        <p:spPr/>
        <p:txBody>
          <a:bodyPr/>
          <a:lstStyle/>
          <a:p>
            <a:fld id="{06E52C28-58B2-4B83-B8A4-E320A2088685}" type="slidenum">
              <a:rPr lang="id-ID" smtClean="0"/>
              <a:t>‹#›</a:t>
            </a:fld>
            <a:endParaRPr lang="id-ID"/>
          </a:p>
        </p:txBody>
      </p:sp>
      <p:sp>
        <p:nvSpPr>
          <p:cNvPr id="1048681"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48682"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2097156" name="Picture 7"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28"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1048629"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30"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31" name="Footer Placeholder 5"/>
          <p:cNvSpPr>
            <a:spLocks noGrp="1"/>
          </p:cNvSpPr>
          <p:nvPr>
            <p:ph type="ftr" sz="quarter" idx="11"/>
          </p:nvPr>
        </p:nvSpPr>
        <p:spPr/>
        <p:txBody>
          <a:bodyPr/>
          <a:lstStyle/>
          <a:p>
            <a:endParaRPr lang="id-ID"/>
          </a:p>
        </p:txBody>
      </p:sp>
      <p:sp>
        <p:nvSpPr>
          <p:cNvPr id="1048632" name="Slide Number Placeholder 6"/>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2097167" name="Picture 12"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700"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1048701"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02"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3"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04"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5"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06"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7" name="Date Placeholder 2"/>
          <p:cNvSpPr>
            <a:spLocks noGrp="1"/>
          </p:cNvSpPr>
          <p:nvPr>
            <p:ph type="dt" sz="half" idx="10"/>
          </p:nvPr>
        </p:nvSpPr>
        <p:spPr/>
        <p:txBody>
          <a:bodyPr/>
          <a:lstStyle/>
          <a:p>
            <a:fld id="{0B5A7E89-70B5-441E-9E5E-68F612BC7935}" type="datetimeFigureOut">
              <a:rPr lang="id-ID" smtClean="0"/>
              <a:t>02/01/2021</a:t>
            </a:fld>
            <a:endParaRPr lang="id-ID"/>
          </a:p>
        </p:txBody>
      </p:sp>
      <p:sp>
        <p:nvSpPr>
          <p:cNvPr id="1048708" name="Footer Placeholder 3"/>
          <p:cNvSpPr>
            <a:spLocks noGrp="1"/>
          </p:cNvSpPr>
          <p:nvPr>
            <p:ph type="ftr" sz="quarter" idx="11"/>
          </p:nvPr>
        </p:nvSpPr>
        <p:spPr/>
        <p:txBody>
          <a:bodyPr/>
          <a:lstStyle/>
          <a:p>
            <a:endParaRPr lang="id-ID"/>
          </a:p>
        </p:txBody>
      </p:sp>
      <p:sp>
        <p:nvSpPr>
          <p:cNvPr id="1048709" name="Slide Number Placeholder 4"/>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097159" name="Picture 15"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44"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048645"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6"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47"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48"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9"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50"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51"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52"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53"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54" name="Date Placeholder 2"/>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55" name="Footer Placeholder 3"/>
          <p:cNvSpPr>
            <a:spLocks noGrp="1"/>
          </p:cNvSpPr>
          <p:nvPr>
            <p:ph type="ftr" sz="quarter" idx="11"/>
          </p:nvPr>
        </p:nvSpPr>
        <p:spPr/>
        <p:txBody>
          <a:bodyPr/>
          <a:lstStyle/>
          <a:p>
            <a:endParaRPr lang="id-ID"/>
          </a:p>
        </p:txBody>
      </p:sp>
      <p:sp>
        <p:nvSpPr>
          <p:cNvPr id="1048656" name="Slide Number Placeholder 4"/>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2097169" name="Picture 7"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716" name="Title 1"/>
          <p:cNvSpPr>
            <a:spLocks noGrp="1"/>
          </p:cNvSpPr>
          <p:nvPr>
            <p:ph type="title"/>
          </p:nvPr>
        </p:nvSpPr>
        <p:spPr/>
        <p:txBody>
          <a:bodyPr/>
          <a:lstStyle/>
          <a:p>
            <a:r>
              <a:rPr lang="en-US"/>
              <a:t>Click to edit Master title style</a:t>
            </a:r>
            <a:endParaRPr lang="en-US" dirty="0"/>
          </a:p>
        </p:txBody>
      </p:sp>
      <p:sp>
        <p:nvSpPr>
          <p:cNvPr id="1048717"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18" name="Date Placeholder 3"/>
          <p:cNvSpPr>
            <a:spLocks noGrp="1"/>
          </p:cNvSpPr>
          <p:nvPr>
            <p:ph type="dt" sz="half" idx="10"/>
          </p:nvPr>
        </p:nvSpPr>
        <p:spPr/>
        <p:txBody>
          <a:bodyPr/>
          <a:lstStyle/>
          <a:p>
            <a:fld id="{0B5A7E89-70B5-441E-9E5E-68F612BC7935}" type="datetimeFigureOut">
              <a:rPr lang="id-ID" smtClean="0"/>
              <a:t>02/01/2021</a:t>
            </a:fld>
            <a:endParaRPr lang="id-ID"/>
          </a:p>
        </p:txBody>
      </p:sp>
      <p:sp>
        <p:nvSpPr>
          <p:cNvPr id="1048719" name="Footer Placeholder 4"/>
          <p:cNvSpPr>
            <a:spLocks noGrp="1"/>
          </p:cNvSpPr>
          <p:nvPr>
            <p:ph type="ftr" sz="quarter" idx="11"/>
          </p:nvPr>
        </p:nvSpPr>
        <p:spPr/>
        <p:txBody>
          <a:bodyPr/>
          <a:lstStyle/>
          <a:p>
            <a:endParaRPr lang="id-ID"/>
          </a:p>
        </p:txBody>
      </p:sp>
      <p:sp>
        <p:nvSpPr>
          <p:cNvPr id="1048720" name="Slide Number Placeholder 5"/>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2097162" name="Picture 8"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70" name="Vertical Title 1"/>
          <p:cNvSpPr>
            <a:spLocks noGrp="1"/>
          </p:cNvSpPr>
          <p:nvPr>
            <p:ph type="title" orient="vert"/>
          </p:nvPr>
        </p:nvSpPr>
        <p:spPr>
          <a:xfrm>
            <a:off x="8724900" y="609601"/>
            <a:ext cx="2553326" cy="5181599"/>
          </a:xfrm>
        </p:spPr>
        <p:txBody>
          <a:bodyPr vert="eaVert"/>
          <a:lstStyle>
            <a:lvl1pPr algn="l"/>
          </a:lstStyle>
          <a:p>
            <a:r>
              <a:rPr lang="en-US"/>
              <a:t>Click to edit Master title style</a:t>
            </a:r>
            <a:endParaRPr lang="en-US" dirty="0"/>
          </a:p>
        </p:txBody>
      </p:sp>
      <p:sp>
        <p:nvSpPr>
          <p:cNvPr id="1048671"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2" name="Date Placeholder 3"/>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73" name="Footer Placeholder 4"/>
          <p:cNvSpPr>
            <a:spLocks noGrp="1"/>
          </p:cNvSpPr>
          <p:nvPr>
            <p:ph type="ftr" sz="quarter" idx="11"/>
          </p:nvPr>
        </p:nvSpPr>
        <p:spPr/>
        <p:txBody>
          <a:bodyPr/>
          <a:lstStyle/>
          <a:p>
            <a:endParaRPr lang="id-ID"/>
          </a:p>
        </p:txBody>
      </p:sp>
      <p:sp>
        <p:nvSpPr>
          <p:cNvPr id="1048674" name="Slide Number Placeholder 5"/>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97164" name="Picture 2"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83" name="Title 1"/>
          <p:cNvSpPr>
            <a:spLocks noGrp="1"/>
          </p:cNvSpPr>
          <p:nvPr>
            <p:ph type="title"/>
          </p:nvPr>
        </p:nvSpPr>
        <p:spPr/>
        <p:txBody>
          <a:bodyPr/>
          <a:lstStyle/>
          <a:p>
            <a:r>
              <a:rPr lang="en-US"/>
              <a:t>Click to edit Master title style</a:t>
            </a:r>
            <a:endParaRPr lang="en-US" dirty="0"/>
          </a:p>
        </p:txBody>
      </p:sp>
      <p:sp>
        <p:nvSpPr>
          <p:cNvPr id="1048684"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85" name="Date Placeholder 3"/>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86" name="Footer Placeholder 4"/>
          <p:cNvSpPr>
            <a:spLocks noGrp="1"/>
          </p:cNvSpPr>
          <p:nvPr>
            <p:ph type="ftr" sz="quarter" idx="11"/>
          </p:nvPr>
        </p:nvSpPr>
        <p:spPr/>
        <p:txBody>
          <a:bodyPr/>
          <a:lstStyle/>
          <a:p>
            <a:endParaRPr lang="id-ID"/>
          </a:p>
        </p:txBody>
      </p:sp>
      <p:sp>
        <p:nvSpPr>
          <p:cNvPr id="1048687" name="Slide Number Placeholder 5"/>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97160" name="Picture 8"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57"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1048658"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659" name="Date Placeholder 3"/>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60" name="Footer Placeholder 4"/>
          <p:cNvSpPr>
            <a:spLocks noGrp="1"/>
          </p:cNvSpPr>
          <p:nvPr>
            <p:ph type="ftr" sz="quarter" idx="11"/>
          </p:nvPr>
        </p:nvSpPr>
        <p:spPr/>
        <p:txBody>
          <a:bodyPr/>
          <a:lstStyle/>
          <a:p>
            <a:endParaRPr lang="id-ID"/>
          </a:p>
        </p:txBody>
      </p:sp>
      <p:sp>
        <p:nvSpPr>
          <p:cNvPr id="1048661" name="Slide Number Placeholder 5"/>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2097166" name="Picture 9"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9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048695"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6"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7"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98" name="Footer Placeholder 5"/>
          <p:cNvSpPr>
            <a:spLocks noGrp="1"/>
          </p:cNvSpPr>
          <p:nvPr>
            <p:ph type="ftr" sz="quarter" idx="11"/>
          </p:nvPr>
        </p:nvSpPr>
        <p:spPr/>
        <p:txBody>
          <a:bodyPr/>
          <a:lstStyle/>
          <a:p>
            <a:endParaRPr lang="id-ID"/>
          </a:p>
        </p:txBody>
      </p:sp>
      <p:sp>
        <p:nvSpPr>
          <p:cNvPr id="1048699" name="Slide Number Placeholder 6"/>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97161" name="Picture 14"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62"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04866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64"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6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66"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67" name="Date Placeholder 6"/>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68" name="Footer Placeholder 7"/>
          <p:cNvSpPr>
            <a:spLocks noGrp="1"/>
          </p:cNvSpPr>
          <p:nvPr>
            <p:ph type="ftr" sz="quarter" idx="11"/>
          </p:nvPr>
        </p:nvSpPr>
        <p:spPr/>
        <p:txBody>
          <a:bodyPr/>
          <a:lstStyle/>
          <a:p>
            <a:endParaRPr lang="id-ID"/>
          </a:p>
        </p:txBody>
      </p:sp>
      <p:sp>
        <p:nvSpPr>
          <p:cNvPr id="1048669" name="Slide Number Placeholder 8"/>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2097155" name="Picture 7"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24" name="Title 1"/>
          <p:cNvSpPr>
            <a:spLocks noGrp="1"/>
          </p:cNvSpPr>
          <p:nvPr>
            <p:ph type="title"/>
          </p:nvPr>
        </p:nvSpPr>
        <p:spPr/>
        <p:txBody>
          <a:bodyPr/>
          <a:lstStyle/>
          <a:p>
            <a:r>
              <a:rPr lang="en-US"/>
              <a:t>Click to edit Master title style</a:t>
            </a:r>
            <a:endParaRPr lang="en-US" dirty="0"/>
          </a:p>
        </p:txBody>
      </p:sp>
      <p:sp>
        <p:nvSpPr>
          <p:cNvPr id="1048625" name="Date Placeholder 2"/>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26" name="Footer Placeholder 3"/>
          <p:cNvSpPr>
            <a:spLocks noGrp="1"/>
          </p:cNvSpPr>
          <p:nvPr>
            <p:ph type="ftr" sz="quarter" idx="11"/>
          </p:nvPr>
        </p:nvSpPr>
        <p:spPr/>
        <p:txBody>
          <a:bodyPr/>
          <a:lstStyle/>
          <a:p>
            <a:endParaRPr lang="id-ID"/>
          </a:p>
        </p:txBody>
      </p:sp>
      <p:sp>
        <p:nvSpPr>
          <p:cNvPr id="1048627" name="Slide Number Placeholder 4"/>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097154" name="Picture 6"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588" name="Date Placeholder 1"/>
          <p:cNvSpPr>
            <a:spLocks noGrp="1"/>
          </p:cNvSpPr>
          <p:nvPr>
            <p:ph type="dt" sz="half" idx="10"/>
          </p:nvPr>
        </p:nvSpPr>
        <p:spPr/>
        <p:txBody>
          <a:bodyPr/>
          <a:lstStyle/>
          <a:p>
            <a:fld id="{0B5A7E89-70B5-441E-9E5E-68F612BC7935}" type="datetimeFigureOut">
              <a:rPr lang="id-ID" smtClean="0"/>
              <a:t>02/01/2021</a:t>
            </a:fld>
            <a:endParaRPr lang="id-ID"/>
          </a:p>
        </p:txBody>
      </p:sp>
      <p:sp>
        <p:nvSpPr>
          <p:cNvPr id="1048589" name="Footer Placeholder 2"/>
          <p:cNvSpPr>
            <a:spLocks noGrp="1"/>
          </p:cNvSpPr>
          <p:nvPr>
            <p:ph type="ftr" sz="quarter" idx="11"/>
          </p:nvPr>
        </p:nvSpPr>
        <p:spPr/>
        <p:txBody>
          <a:bodyPr/>
          <a:lstStyle/>
          <a:p>
            <a:endParaRPr lang="id-ID"/>
          </a:p>
        </p:txBody>
      </p:sp>
      <p:sp>
        <p:nvSpPr>
          <p:cNvPr id="1048590" name="Slide Number Placeholder 3"/>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2097168" name="Picture 10"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710"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48711"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12"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713"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714" name="Footer Placeholder 5"/>
          <p:cNvSpPr>
            <a:spLocks noGrp="1"/>
          </p:cNvSpPr>
          <p:nvPr>
            <p:ph type="ftr" sz="quarter" idx="11"/>
          </p:nvPr>
        </p:nvSpPr>
        <p:spPr/>
        <p:txBody>
          <a:bodyPr/>
          <a:lstStyle/>
          <a:p>
            <a:endParaRPr lang="id-ID"/>
          </a:p>
        </p:txBody>
      </p:sp>
      <p:sp>
        <p:nvSpPr>
          <p:cNvPr id="1048715" name="Slide Number Placeholder 6"/>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097158" name="Picture 9" descr="Droplets-HD-Content-R1d.png"/>
          <p:cNvPicPr>
            <a:picLocks noChangeAspect="1"/>
          </p:cNvPicPr>
          <p:nvPr/>
        </p:nvPicPr>
        <p:blipFill>
          <a:blip r:embed="rId2"/>
          <a:stretch>
            <a:fillRect/>
          </a:stretch>
        </p:blipFill>
        <p:spPr>
          <a:xfrm>
            <a:off x="0" y="0"/>
            <a:ext cx="12192000" cy="6858000"/>
          </a:xfrm>
          <a:prstGeom prst="rect">
            <a:avLst/>
          </a:prstGeom>
        </p:spPr>
      </p:pic>
      <p:sp>
        <p:nvSpPr>
          <p:cNvPr id="1048638"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1048639"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40"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41" name="Date Placeholder 4"/>
          <p:cNvSpPr>
            <a:spLocks noGrp="1"/>
          </p:cNvSpPr>
          <p:nvPr>
            <p:ph type="dt" sz="half" idx="10"/>
          </p:nvPr>
        </p:nvSpPr>
        <p:spPr/>
        <p:txBody>
          <a:bodyPr/>
          <a:lstStyle/>
          <a:p>
            <a:fld id="{0B5A7E89-70B5-441E-9E5E-68F612BC7935}" type="datetimeFigureOut">
              <a:rPr lang="id-ID" smtClean="0"/>
              <a:t>02/01/2021</a:t>
            </a:fld>
            <a:endParaRPr lang="id-ID"/>
          </a:p>
        </p:txBody>
      </p:sp>
      <p:sp>
        <p:nvSpPr>
          <p:cNvPr id="1048642" name="Footer Placeholder 5"/>
          <p:cNvSpPr>
            <a:spLocks noGrp="1"/>
          </p:cNvSpPr>
          <p:nvPr>
            <p:ph type="ftr" sz="quarter" idx="11"/>
          </p:nvPr>
        </p:nvSpPr>
        <p:spPr/>
        <p:txBody>
          <a:bodyPr/>
          <a:lstStyle/>
          <a:p>
            <a:endParaRPr lang="id-ID"/>
          </a:p>
        </p:txBody>
      </p:sp>
      <p:sp>
        <p:nvSpPr>
          <p:cNvPr id="1048643" name="Slide Number Placeholder 6"/>
          <p:cNvSpPr>
            <a:spLocks noGrp="1"/>
          </p:cNvSpPr>
          <p:nvPr>
            <p:ph type="sldNum" sz="quarter" idx="12"/>
          </p:nvPr>
        </p:nvSpPr>
        <p:spPr/>
        <p:txBody>
          <a:bodyPr/>
          <a:lstStyle/>
          <a:p>
            <a:fld id="{06E52C28-58B2-4B83-B8A4-E320A208868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2097152" name="Picture 2" descr="\\DROBO-FS\QuickDrops\JB\PPTX NG\Droplets\LightingOverlay.png"/>
          <p:cNvPicPr>
            <a:picLocks noChangeAspect="1" noChangeArrowheads="1"/>
          </p:cNvPicPr>
          <p:nvPr/>
        </p:nvPicPr>
        <p:blipFill>
          <a:blip r:embed="rId19">
            <a:alphaModFix/>
          </a:blip>
          <a:srcRect/>
          <a:stretch>
            <a:fillRect/>
          </a:stretch>
        </p:blipFill>
        <p:spPr bwMode="auto">
          <a:xfrm>
            <a:off x="0" y="-1"/>
            <a:ext cx="12192003" cy="6858001"/>
          </a:xfrm>
          <a:prstGeom prst="rect">
            <a:avLst/>
          </a:prstGeom>
          <a:noFill/>
        </p:spPr>
      </p:pic>
      <p:sp>
        <p:nvSpPr>
          <p:cNvPr id="1048576"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48577"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8"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B5A7E89-70B5-441E-9E5E-68F612BC7935}" type="datetimeFigureOut">
              <a:rPr lang="id-ID" smtClean="0"/>
              <a:t>02/01/2021</a:t>
            </a:fld>
            <a:endParaRPr lang="id-ID"/>
          </a:p>
        </p:txBody>
      </p:sp>
      <p:sp>
        <p:nvSpPr>
          <p:cNvPr id="1048579"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1048580"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6E52C28-58B2-4B83-B8A4-E320A208868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hukumonline.com/pusatdata/detail/lt51b97743383ed/node/lt5237d86e64d9c/putusan-mk-no-114_puu-x_2012-pengujian-undang-undang-nomor-8-tahun-1981-tentang-hukum-acara-pidana-(kitab-undang-undang-hukum-acara-pidan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751012" y="1300786"/>
            <a:ext cx="8689976" cy="3891700"/>
          </a:xfrm>
        </p:spPr>
        <p:txBody>
          <a:bodyPr>
            <a:normAutofit/>
          </a:bodyPr>
          <a:lstStyle/>
          <a:p>
            <a:r>
              <a:rPr lang="id-ID" sz="3600" dirty="0">
                <a:latin typeface="Times New Roman" panose="02020603050405020304" pitchFamily="18" charset="0"/>
                <a:cs typeface="Times New Roman" panose="02020603050405020304" pitchFamily="18" charset="0"/>
              </a:rPr>
              <a:t>Hukum acara pidana</a:t>
            </a:r>
            <a:br>
              <a:rPr lang="id-ID" sz="3600" dirty="0">
                <a:latin typeface="Times New Roman" panose="02020603050405020304" pitchFamily="18" charset="0"/>
                <a:cs typeface="Times New Roman" panose="02020603050405020304" pitchFamily="18" charset="0"/>
              </a:rPr>
            </a:br>
            <a:r>
              <a:rPr lang="id-ID" sz="3600" dirty="0">
                <a:latin typeface="Times New Roman" panose="02020603050405020304" pitchFamily="18" charset="0"/>
                <a:cs typeface="Times New Roman" panose="02020603050405020304" pitchFamily="18" charset="0"/>
              </a:rPr>
              <a:t/>
            </a:r>
            <a:br>
              <a:rPr lang="id-ID" sz="3600" dirty="0">
                <a:latin typeface="Times New Roman" panose="02020603050405020304" pitchFamily="18" charset="0"/>
                <a:cs typeface="Times New Roman" panose="02020603050405020304" pitchFamily="18" charset="0"/>
              </a:rPr>
            </a:br>
            <a:r>
              <a:rPr lang="id-ID" sz="3600" dirty="0">
                <a:latin typeface="Times New Roman" panose="02020603050405020304" pitchFamily="18" charset="0"/>
                <a:cs typeface="Times New Roman" panose="02020603050405020304" pitchFamily="18" charset="0"/>
              </a:rPr>
              <a:t>putusan dan eksekusi</a:t>
            </a:r>
            <a:r>
              <a:rPr lang="id-ID" sz="2000" dirty="0">
                <a:latin typeface="Times New Roman" panose="02020603050405020304" pitchFamily="18" charset="0"/>
                <a:cs typeface="Times New Roman" panose="02020603050405020304" pitchFamily="18" charset="0"/>
              </a:rPr>
              <a:t/>
            </a:r>
            <a:br>
              <a:rPr lang="id-ID" sz="2000" dirty="0">
                <a:latin typeface="Times New Roman" panose="02020603050405020304" pitchFamily="18" charset="0"/>
                <a:cs typeface="Times New Roman" panose="02020603050405020304" pitchFamily="18" charset="0"/>
              </a:rPr>
            </a:br>
            <a:r>
              <a:rPr lang="id-ID" sz="2000" dirty="0">
                <a:latin typeface="Times New Roman" panose="02020603050405020304" pitchFamily="18" charset="0"/>
                <a:cs typeface="Times New Roman" panose="02020603050405020304" pitchFamily="18" charset="0"/>
              </a:rPr>
              <a:t/>
            </a:r>
            <a:br>
              <a:rPr lang="id-ID" sz="2000" dirty="0">
                <a:latin typeface="Times New Roman" panose="02020603050405020304" pitchFamily="18" charset="0"/>
                <a:cs typeface="Times New Roman" panose="02020603050405020304" pitchFamily="18" charset="0"/>
              </a:rPr>
            </a:br>
            <a:endParaRPr lang="id-ID"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Rectangle: Rounded Corners 1"/>
          <p:cNvSpPr/>
          <p:nvPr/>
        </p:nvSpPr>
        <p:spPr>
          <a:xfrm>
            <a:off x="1298712" y="1424609"/>
            <a:ext cx="10177671" cy="40087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a:latin typeface="Times New Roman" panose="02020603050405020304" pitchFamily="18" charset="0"/>
                <a:cs typeface="Times New Roman" panose="02020603050405020304" pitchFamily="18" charset="0"/>
              </a:rPr>
              <a:t>Hakim sebagai pengamat bertugas untuk:</a:t>
            </a:r>
          </a:p>
          <a:p>
            <a:pPr algn="just"/>
            <a:endParaRPr lang="id-ID" sz="1600" dirty="0">
              <a:latin typeface="Times New Roman" panose="02020603050405020304" pitchFamily="18" charset="0"/>
              <a:cs typeface="Times New Roman" panose="02020603050405020304" pitchFamily="18" charset="0"/>
            </a:endParaRPr>
          </a:p>
          <a:p>
            <a:pPr marL="342900" lvl="0" indent="-342900" algn="just">
              <a:buFont typeface="+mj-lt"/>
              <a:buAutoNum type="alphaLcPeriod"/>
            </a:pPr>
            <a:r>
              <a:rPr lang="id-ID" sz="1600" dirty="0">
                <a:latin typeface="Times New Roman" panose="02020603050405020304" pitchFamily="18" charset="0"/>
                <a:cs typeface="Times New Roman" panose="02020603050405020304" pitchFamily="18" charset="0"/>
              </a:rPr>
              <a:t>Mengumpulkan data-data tentang perilaku narapidana, yang dikategorikan berdasarkan jenis tindak-pidananya (misalnya pembunuhan, perkosaan dan sebagainya). Data-data mengenai perilaku narapidana ini dapat berpedoman pada faktor-faktor (antara lain): tipe dari pelaku tindak pidana (misalnya untuk pertama kali melakuakan tindak pidana, residivis dan sebagainya), keadaan rumah tangganya (baik-baik, bobrok dan sebagainya), perhatian keluarganya terhadap dirinya (besar kali, kurang dan sebagainya), keadaan lingkungannya (tuna susila dan sebagainya), catatan pekerjaan (penganggur dan sebagainya), catatan kepribadian (tentang, egosentris dan sebagainya), jumlah teman-teman dekatnya (satu, dua, tiga orang atau lebih), keadaan psychisnya dan lain-lain.</a:t>
            </a:r>
          </a:p>
          <a:p>
            <a:pPr marL="342900" lvl="0" indent="-342900" algn="just">
              <a:buFont typeface="+mj-lt"/>
              <a:buAutoNum type="alphaLcPeriod"/>
            </a:pPr>
            <a:r>
              <a:rPr lang="id-ID" sz="1600" dirty="0">
                <a:latin typeface="Times New Roman" panose="02020603050405020304" pitchFamily="18" charset="0"/>
                <a:cs typeface="Times New Roman" panose="02020603050405020304" pitchFamily="18" charset="0"/>
              </a:rPr>
              <a:t>Mengadakan evaluasi mengenai hubungan antara perilaku narapidana tersebut dengan pidana yang dijatuhkan, apakah lamanya pidana yang dijatuhkan terhadap narapidana dengan perilaku tertentu sudah tepat (dalam arti cukup) untuk melakukan pembinaan terhadap dirinya sehingga pada waktu dilepaskan nanti, narapidan tersebut sudah dapat menjadi anggota masyarakat baik dan taat pada hukum.</a:t>
            </a:r>
          </a:p>
        </p:txBody>
      </p:sp>
      <p:sp>
        <p:nvSpPr>
          <p:cNvPr id="1048622" name="Rectangle: Rounded Corners 2"/>
          <p:cNvSpPr/>
          <p:nvPr/>
        </p:nvSpPr>
        <p:spPr>
          <a:xfrm>
            <a:off x="132521" y="159026"/>
            <a:ext cx="1510748" cy="3313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dirty="0">
                <a:solidFill>
                  <a:schemeClr val="bg1">
                    <a:lumMod val="50000"/>
                  </a:schemeClr>
                </a:solidFill>
              </a:rPr>
              <a:t>Lanjutan.......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Arrow: Left 1"/>
          <p:cNvSpPr/>
          <p:nvPr/>
        </p:nvSpPr>
        <p:spPr>
          <a:xfrm>
            <a:off x="4035286" y="1987828"/>
            <a:ext cx="4121427" cy="16565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latin typeface="Times New Roman" panose="02020603050405020304" pitchFamily="18" charset="0"/>
                <a:cs typeface="Times New Roman" panose="02020603050405020304" pitchFamily="18" charset="0"/>
              </a:rPr>
              <a:t>Terima kasih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Rectangle: Rounded Corners 1"/>
          <p:cNvSpPr/>
          <p:nvPr/>
        </p:nvSpPr>
        <p:spPr>
          <a:xfrm>
            <a:off x="291549" y="1139687"/>
            <a:ext cx="1192696"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latin typeface="Times New Roman" panose="02020603050405020304" pitchFamily="18" charset="0"/>
                <a:cs typeface="Times New Roman" panose="02020603050405020304" pitchFamily="18" charset="0"/>
              </a:rPr>
              <a:t>Eksekusi</a:t>
            </a:r>
            <a:r>
              <a:rPr lang="id-ID" dirty="0"/>
              <a:t>  </a:t>
            </a:r>
          </a:p>
        </p:txBody>
      </p:sp>
      <p:cxnSp>
        <p:nvCxnSpPr>
          <p:cNvPr id="3145728" name="Straight Arrow Connector 3"/>
          <p:cNvCxnSpPr>
            <a:cxnSpLocks/>
          </p:cNvCxnSpPr>
          <p:nvPr/>
        </p:nvCxnSpPr>
        <p:spPr>
          <a:xfrm>
            <a:off x="1484245" y="1374912"/>
            <a:ext cx="424068" cy="3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8592" name="Rectangle: Rounded Corners 4"/>
          <p:cNvSpPr/>
          <p:nvPr/>
        </p:nvSpPr>
        <p:spPr>
          <a:xfrm>
            <a:off x="1908313" y="417444"/>
            <a:ext cx="9872870" cy="2305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a:latin typeface="Times New Roman" panose="02020603050405020304" pitchFamily="18" charset="0"/>
                <a:cs typeface="Times New Roman" panose="02020603050405020304" pitchFamily="18" charset="0"/>
              </a:rPr>
              <a:t>pelaksanaan putusan hakim terhadap suatu perkara pidana yang telah  memiliki kekuatan hukum yang tetap (inkracht van gewijsde). Eksekusi harus dicantumkan dalam amar putusan agar memiliki kepastian hukum, dan dasar pelaksanaannya. Berkaitan dengan ketentuan-ketentuan yang harus dipenuhi dalam hal penjatuhan putusan pidana oleh majelis hakim sebagaimana ditentukan dalam Pasal 197 KUHAP, diketahui masih terdapat putusan pidana yang tidak sepenuhnya berdasarkan ketentuan Pasal 197 KUHAP tersebut. Di dalam Pasal 1 butir 12 KUHAP dijelaskan bahwa “Upaya hukum adalah hak terdakwa atau penuntut umum untuk tidak menerima putusan pengadilan yang berupa perlawanan atau banding atau kasasi atau hak terpidana untuk mengajukan permohonan peninjauan kembali dalam hal serta menurut cara yang diatur dalam undang-undang ini”. </a:t>
            </a:r>
          </a:p>
        </p:txBody>
      </p:sp>
      <p:sp>
        <p:nvSpPr>
          <p:cNvPr id="1048593" name="Rectangle: Rounded Corners 10"/>
          <p:cNvSpPr/>
          <p:nvPr/>
        </p:nvSpPr>
        <p:spPr>
          <a:xfrm>
            <a:off x="1908313" y="3283226"/>
            <a:ext cx="9872871" cy="3157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a:latin typeface="Times New Roman" panose="02020603050405020304" pitchFamily="18" charset="0"/>
                <a:cs typeface="Times New Roman" panose="02020603050405020304" pitchFamily="18" charset="0"/>
              </a:rPr>
              <a:t>Putusan Hakim di satu pihak berguna bagi terdakwa memperoleh kepastian hukum (rechtszekerheids) tentang ‘statusnya’ dan sekaligus dapat mempersiapkan langkah berikutnya terhadap putusan tersebut dalam artian dapat berupa menerima keputusan, melakukan upaya hukum verzet, banding atau kasasi, melakukan grasi dan sebagainya, sedangkan di lain pihak, apabila ditelaah melalui visi hakim yang mengadili perkara, mengenai ketentuan apa yang harus dimuat atau yang terdapat dalam suatu putusan pengadilan, seperti yang diatur dalam Pasal 197 KUHAP. Tanpa memuat ketentuan-ketentuan yang disebut pada Pasal 197 KUHAP, dapat mengakibatkan putusan batal demi hukum. Pelaksanaan putusan pengadilan yang telah mempunyai kekuatan hukum tetap dalam perkara pidana dilakukan oleh jaksa, dan oleh karena itu salinan putusan akan diberikan kepadanya oleh panitera. Putusan yang berkekuatan hukum tetap adalah putusan Pengadilan Negeri yang diterima baik oleh kedua belah pihak yang berperkara, putusan perdamaian, putusan verstek yang terhadapnya tidak diajukan verzet atau banding, putusan Pengadilan Tinggi yang diterima baik oleh kedua belah pihak dan tidak dimohonkan kasasi, dan putusan Mahkamah Agung dalam hal kasasi.</a:t>
            </a:r>
            <a:endParaRPr lang="id-ID" sz="1600" dirty="0"/>
          </a:p>
        </p:txBody>
      </p:sp>
      <p:cxnSp>
        <p:nvCxnSpPr>
          <p:cNvPr id="3145729" name="Straight Arrow Connector 12"/>
          <p:cNvCxnSpPr>
            <a:cxnSpLocks/>
            <a:stCxn id="1048592" idx="2"/>
          </p:cNvCxnSpPr>
          <p:nvPr/>
        </p:nvCxnSpPr>
        <p:spPr>
          <a:xfrm>
            <a:off x="6844748" y="2723321"/>
            <a:ext cx="1" cy="559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Rectangle: Rounded Corners 1"/>
          <p:cNvSpPr/>
          <p:nvPr/>
        </p:nvSpPr>
        <p:spPr>
          <a:xfrm>
            <a:off x="503582" y="801756"/>
            <a:ext cx="2033545" cy="675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Times New Roman" panose="02020603050405020304" pitchFamily="18" charset="0"/>
                <a:cs typeface="Times New Roman" panose="02020603050405020304" pitchFamily="18" charset="0"/>
              </a:rPr>
              <a:t>Asas-asas eksekusi</a:t>
            </a:r>
          </a:p>
        </p:txBody>
      </p:sp>
      <p:sp>
        <p:nvSpPr>
          <p:cNvPr id="1048595" name="Rectangle: Rounded Corners 2"/>
          <p:cNvSpPr/>
          <p:nvPr/>
        </p:nvSpPr>
        <p:spPr>
          <a:xfrm>
            <a:off x="245164" y="2027582"/>
            <a:ext cx="4025017" cy="8613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600" dirty="0">
                <a:latin typeface="Times New Roman" panose="02020603050405020304" pitchFamily="18" charset="0"/>
                <a:cs typeface="Times New Roman" panose="02020603050405020304" pitchFamily="18" charset="0"/>
              </a:rPr>
              <a:t>Putusan yang dapat dijalankan adalah putusan yang telah berkekuatan hukum tetap.</a:t>
            </a:r>
          </a:p>
        </p:txBody>
      </p:sp>
      <p:sp>
        <p:nvSpPr>
          <p:cNvPr id="1048596" name="Rectangle: Rounded Corners 3"/>
          <p:cNvSpPr/>
          <p:nvPr/>
        </p:nvSpPr>
        <p:spPr>
          <a:xfrm>
            <a:off x="4887071" y="397566"/>
            <a:ext cx="6801347" cy="1948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mj-lt"/>
              <a:buAutoNum type="alphaLcPeriod"/>
            </a:pPr>
            <a:r>
              <a:rPr lang="id-ID" sz="1400" dirty="0"/>
              <a:t>Putusan pengadilan tingkat pertama yang tidak dimintakan pemeriksaan ulang (banding) atau kasasi karena telah diterima oleh para pihak yang berperkara.</a:t>
            </a:r>
          </a:p>
          <a:p>
            <a:pPr marL="342900" lvl="0" indent="-342900">
              <a:buFont typeface="+mj-lt"/>
              <a:buAutoNum type="alphaLcPeriod"/>
            </a:pPr>
            <a:r>
              <a:rPr lang="id-ID" sz="1400" dirty="0"/>
              <a:t>Pp tingkat banding yang tidak dimintakan kasasi ke MA</a:t>
            </a:r>
          </a:p>
          <a:p>
            <a:pPr marL="342900" lvl="0" indent="-342900">
              <a:buFont typeface="+mj-lt"/>
              <a:buAutoNum type="alphaLcPeriod"/>
            </a:pPr>
            <a:r>
              <a:rPr lang="id-ID" sz="1400" dirty="0"/>
              <a:t>Pp tingkat kasasi dari MA atau putusan peninjauan kembali dari MA.</a:t>
            </a:r>
          </a:p>
          <a:p>
            <a:pPr marL="342900" lvl="0" indent="-342900">
              <a:buFont typeface="+mj-lt"/>
              <a:buAutoNum type="alphaLcPeriod"/>
            </a:pPr>
            <a:r>
              <a:rPr lang="id-ID" sz="1400" dirty="0"/>
              <a:t>Putusan </a:t>
            </a:r>
            <a:r>
              <a:rPr lang="id-ID" sz="1400" i="1" dirty="0"/>
              <a:t>verstek</a:t>
            </a:r>
            <a:r>
              <a:rPr lang="id-ID" sz="1400" dirty="0"/>
              <a:t> dari pengadilan tingkat pertama yang tidak diajukan upaya hukumnya.</a:t>
            </a:r>
          </a:p>
          <a:p>
            <a:pPr marL="342900" lvl="0" indent="-342900">
              <a:buFont typeface="+mj-lt"/>
              <a:buAutoNum type="alphaLcPeriod"/>
            </a:pPr>
            <a:r>
              <a:rPr lang="id-ID" sz="1400" dirty="0"/>
              <a:t>Putusan hasil perdamaian dari dua pihak yang berperkara.</a:t>
            </a:r>
          </a:p>
        </p:txBody>
      </p:sp>
      <p:cxnSp>
        <p:nvCxnSpPr>
          <p:cNvPr id="3145730" name="Straight Arrow Connector 5"/>
          <p:cNvCxnSpPr>
            <a:cxnSpLocks/>
          </p:cNvCxnSpPr>
          <p:nvPr/>
        </p:nvCxnSpPr>
        <p:spPr>
          <a:xfrm>
            <a:off x="1520354" y="1477617"/>
            <a:ext cx="0" cy="549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31" name="Straight Arrow Connector 9"/>
          <p:cNvCxnSpPr>
            <a:cxnSpLocks/>
            <a:stCxn id="1048595" idx="3"/>
            <a:endCxn id="1048596" idx="1"/>
          </p:cNvCxnSpPr>
          <p:nvPr/>
        </p:nvCxnSpPr>
        <p:spPr>
          <a:xfrm flipV="1">
            <a:off x="4270181" y="1371601"/>
            <a:ext cx="616890" cy="1086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32" name="Straight Arrow Connector 24"/>
          <p:cNvCxnSpPr>
            <a:cxnSpLocks/>
            <a:stCxn id="1048596" idx="2"/>
          </p:cNvCxnSpPr>
          <p:nvPr/>
        </p:nvCxnSpPr>
        <p:spPr>
          <a:xfrm flipH="1">
            <a:off x="8287744" y="2345635"/>
            <a:ext cx="1" cy="543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8597" name="Rectangle: Rounded Corners 25"/>
          <p:cNvSpPr/>
          <p:nvPr/>
        </p:nvSpPr>
        <p:spPr>
          <a:xfrm>
            <a:off x="5300875" y="2888973"/>
            <a:ext cx="6268273" cy="33064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Times New Roman" panose="02020603050405020304" pitchFamily="18" charset="0"/>
                <a:cs typeface="Times New Roman" panose="02020603050405020304" pitchFamily="18" charset="0"/>
              </a:rPr>
              <a:t>Terdapat pengecualian pada poin (e) diatas, yatu:</a:t>
            </a:r>
          </a:p>
          <a:p>
            <a:endParaRPr lang="id-ID" sz="1600" dirty="0">
              <a:latin typeface="Times New Roman" panose="02020603050405020304" pitchFamily="18" charset="0"/>
              <a:cs typeface="Times New Roman" panose="02020603050405020304" pitchFamily="18" charset="0"/>
            </a:endParaRPr>
          </a:p>
          <a:p>
            <a:pPr marL="400050" lvl="0" indent="-400050">
              <a:buFont typeface="+mj-lt"/>
              <a:buAutoNum type="romanLcPeriod"/>
            </a:pPr>
            <a:r>
              <a:rPr lang="id-ID" sz="1600" dirty="0">
                <a:latin typeface="Times New Roman" panose="02020603050405020304" pitchFamily="18" charset="0"/>
                <a:cs typeface="Times New Roman" panose="02020603050405020304" pitchFamily="18" charset="0"/>
              </a:rPr>
              <a:t>Pelaksanaan putusan yang dapat dijalankan lebih dahulu. Bentuk pelaksanaan putusan lebih dahulu </a:t>
            </a:r>
            <a:r>
              <a:rPr lang="id-ID" sz="1600" i="1" dirty="0">
                <a:latin typeface="Times New Roman" panose="02020603050405020304" pitchFamily="18" charset="0"/>
                <a:cs typeface="Times New Roman" panose="02020603050405020304" pitchFamily="18" charset="0"/>
              </a:rPr>
              <a:t>(uitvoerbaar bij vooraad</a:t>
            </a:r>
            <a:r>
              <a:rPr lang="id-ID" sz="1600" dirty="0">
                <a:latin typeface="Times New Roman" panose="02020603050405020304" pitchFamily="18" charset="0"/>
                <a:cs typeface="Times New Roman" panose="02020603050405020304" pitchFamily="18" charset="0"/>
              </a:rPr>
              <a:t>) merupakan salah satu pengecualian terhadap asas menjalankan putusan yang telah berkekuatan hukum tetap.</a:t>
            </a:r>
          </a:p>
          <a:p>
            <a:pPr marL="400050" indent="-400050">
              <a:buFont typeface="+mj-lt"/>
              <a:buAutoNum type="romanLcPeriod"/>
            </a:pPr>
            <a:r>
              <a:rPr lang="id-ID" sz="1600" dirty="0">
                <a:latin typeface="Times New Roman" panose="02020603050405020304" pitchFamily="18" charset="0"/>
                <a:cs typeface="Times New Roman" panose="02020603050405020304" pitchFamily="18" charset="0"/>
              </a:rPr>
              <a:t>Pelaksanaan putusan provisi.</a:t>
            </a:r>
          </a:p>
          <a:p>
            <a:pPr marL="400050" indent="-400050">
              <a:buFont typeface="+mj-lt"/>
              <a:buAutoNum type="romanLcPeriod"/>
            </a:pPr>
            <a:r>
              <a:rPr lang="id-ID" sz="1600" dirty="0">
                <a:latin typeface="Times New Roman" panose="02020603050405020304" pitchFamily="18" charset="0"/>
                <a:cs typeface="Times New Roman" panose="02020603050405020304" pitchFamily="18" charset="0"/>
              </a:rPr>
              <a:t>Akta perdamaian.</a:t>
            </a:r>
          </a:p>
          <a:p>
            <a:pPr marL="400050" indent="-400050">
              <a:buFont typeface="+mj-lt"/>
              <a:buAutoNum type="romanLcPeriod"/>
            </a:pPr>
            <a:r>
              <a:rPr lang="id-ID" sz="1600" dirty="0">
                <a:latin typeface="Times New Roman" panose="02020603050405020304" pitchFamily="18" charset="0"/>
                <a:cs typeface="Times New Roman" panose="02020603050405020304" pitchFamily="18" charset="0"/>
              </a:rPr>
              <a:t>Eksekusi terhadap grosse akta yaitu eksekusi yang dijalankan untuk memenuhi isi perjanjian yang dibuat oleh para pihak. Pasal ini memperbolehkan eksekusi terhadap perjanjian, asal perjanjian itu berbentuk grosse akta.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Rectangle: Rounded Corners 1"/>
          <p:cNvSpPr/>
          <p:nvPr/>
        </p:nvSpPr>
        <p:spPr>
          <a:xfrm>
            <a:off x="3352801" y="1551991"/>
            <a:ext cx="8653669" cy="24649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a:latin typeface="Times New Roman" panose="02020603050405020304" pitchFamily="18" charset="0"/>
                <a:cs typeface="Times New Roman" panose="02020603050405020304" pitchFamily="18" charset="0"/>
              </a:rPr>
              <a:t>Dalam menjalankan isi putusan, terdapat 2 (dua) cara yaitu dengan jalan sukarela dan dengan jalan eksekusi. Pada dasarnya eksekusi sebagai tindakan paksa menjalankan putusan pengadilan yang telah berkekuatan hukum tetap, akan menjadi pilihan untuk dilakukan apabila pihak yang kalah tidak mau menjalankan atau memenuhi isi putusan secara sukarela. Sedangkan menjalankan putusan secara sukarela, pihak yang kalah memenuhi sendiri dengan sempurna isi putusan pengadilan. Pihak yang kalah, tanpa paksaan dari pihak lain, menjalankan pemenuhan hubungan hukum yang dijatuhkan kepadanya. Dengan sukarela pihak yang kalah memenuhi secara sempurna segala kewajiban dan beban hukum yang tercantum dalam amar putusan. Dengan dilaksanakannya ketentuan putusan oleh pihak yang kalah, maka tindakan paksa tidak dapat lagi diberlakukan kepada pihak yang kalah.</a:t>
            </a:r>
          </a:p>
        </p:txBody>
      </p:sp>
      <p:sp>
        <p:nvSpPr>
          <p:cNvPr id="1048599" name="Rectangle: Rounded Corners 2"/>
          <p:cNvSpPr/>
          <p:nvPr/>
        </p:nvSpPr>
        <p:spPr>
          <a:xfrm>
            <a:off x="662608" y="677346"/>
            <a:ext cx="3551583" cy="662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600" dirty="0">
                <a:latin typeface="Times New Roman" panose="02020603050405020304" pitchFamily="18" charset="0"/>
                <a:cs typeface="Times New Roman" panose="02020603050405020304" pitchFamily="18" charset="0"/>
              </a:rPr>
              <a:t>Putusan tidak dijalankan secara sukarela</a:t>
            </a:r>
          </a:p>
        </p:txBody>
      </p:sp>
      <p:sp>
        <p:nvSpPr>
          <p:cNvPr id="1048600" name="Rectangle: Rounded Corners 3"/>
          <p:cNvSpPr/>
          <p:nvPr/>
        </p:nvSpPr>
        <p:spPr>
          <a:xfrm>
            <a:off x="13405237" y="5075582"/>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48601" name="Rectangle: Rounded Corners 4"/>
          <p:cNvSpPr/>
          <p:nvPr/>
        </p:nvSpPr>
        <p:spPr>
          <a:xfrm>
            <a:off x="0" y="-1"/>
            <a:ext cx="1510748" cy="344557"/>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id-ID" sz="1400" dirty="0">
                <a:latin typeface="Times New Roman" panose="02020603050405020304" pitchFamily="18" charset="0"/>
                <a:cs typeface="Times New Roman" panose="02020603050405020304" pitchFamily="18" charset="0"/>
              </a:rPr>
              <a:t>Lanjutan...........</a:t>
            </a:r>
          </a:p>
        </p:txBody>
      </p:sp>
      <p:sp>
        <p:nvSpPr>
          <p:cNvPr id="1048602" name="Rectangle: Rounded Corners 5"/>
          <p:cNvSpPr/>
          <p:nvPr/>
        </p:nvSpPr>
        <p:spPr>
          <a:xfrm>
            <a:off x="3518451" y="4453554"/>
            <a:ext cx="7402004" cy="1490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t>Putusan </a:t>
            </a:r>
            <a:r>
              <a:rPr lang="id-ID" i="1" dirty="0"/>
              <a:t>condemnatoir </a:t>
            </a:r>
            <a:r>
              <a:rPr lang="id-ID" dirty="0"/>
              <a:t>yaitu putusan yang amar atau diktumnya mengandung unsur “penghukuman” dan dengan sendirinya melekat kekuatan hukum eksekutorial sehingga putusan tersebut dapat dieksekusi apabila tergugat tidak mau menjalankan putusan secara sukarela.</a:t>
            </a:r>
          </a:p>
        </p:txBody>
      </p:sp>
      <p:sp>
        <p:nvSpPr>
          <p:cNvPr id="1048603" name="Rectangle: Rounded Corners 6"/>
          <p:cNvSpPr/>
          <p:nvPr/>
        </p:nvSpPr>
        <p:spPr>
          <a:xfrm>
            <a:off x="112643" y="4785524"/>
            <a:ext cx="2796210" cy="662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600" dirty="0">
                <a:latin typeface="Times New Roman" panose="02020603050405020304" pitchFamily="18" charset="0"/>
                <a:cs typeface="Times New Roman" panose="02020603050405020304" pitchFamily="18" charset="0"/>
              </a:rPr>
              <a:t>Putusan yang dapat dieksekusi bersifat </a:t>
            </a:r>
            <a:r>
              <a:rPr lang="id-ID" sz="1600" i="1" dirty="0">
                <a:latin typeface="Times New Roman" panose="02020603050405020304" pitchFamily="18" charset="0"/>
                <a:cs typeface="Times New Roman" panose="02020603050405020304" pitchFamily="18" charset="0"/>
              </a:rPr>
              <a:t>condemnatoir</a:t>
            </a:r>
            <a:endParaRPr lang="id-ID" sz="1600" dirty="0">
              <a:latin typeface="Times New Roman" panose="02020603050405020304" pitchFamily="18" charset="0"/>
              <a:cs typeface="Times New Roman" panose="02020603050405020304" pitchFamily="18" charset="0"/>
            </a:endParaRPr>
          </a:p>
        </p:txBody>
      </p:sp>
      <p:cxnSp>
        <p:nvCxnSpPr>
          <p:cNvPr id="3145733" name="Straight Connector 8"/>
          <p:cNvCxnSpPr>
            <a:cxnSpLocks/>
            <a:stCxn id="1048599" idx="2"/>
          </p:cNvCxnSpPr>
          <p:nvPr/>
        </p:nvCxnSpPr>
        <p:spPr>
          <a:xfrm flipH="1">
            <a:off x="2438399" y="1339954"/>
            <a:ext cx="1" cy="1431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4" name="Straight Arrow Connector 10"/>
          <p:cNvCxnSpPr>
            <a:cxnSpLocks/>
            <a:endCxn id="1048598" idx="1"/>
          </p:cNvCxnSpPr>
          <p:nvPr/>
        </p:nvCxnSpPr>
        <p:spPr>
          <a:xfrm>
            <a:off x="2438400" y="2784443"/>
            <a:ext cx="9144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35" name="Straight Arrow Connector 12"/>
          <p:cNvCxnSpPr>
            <a:cxnSpLocks/>
            <a:stCxn id="1048603" idx="3"/>
          </p:cNvCxnSpPr>
          <p:nvPr/>
        </p:nvCxnSpPr>
        <p:spPr>
          <a:xfrm flipV="1">
            <a:off x="2908853" y="5116827"/>
            <a:ext cx="60959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Rectangle: Rounded Corners 1"/>
          <p:cNvSpPr/>
          <p:nvPr/>
        </p:nvSpPr>
        <p:spPr>
          <a:xfrm>
            <a:off x="1842052" y="1685336"/>
            <a:ext cx="9410373" cy="44434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lphaLcParenR"/>
            </a:pPr>
            <a:r>
              <a:rPr lang="id-ID" sz="1600" dirty="0">
                <a:latin typeface="Times New Roman" panose="02020603050405020304" pitchFamily="18" charset="0"/>
                <a:cs typeface="Times New Roman" panose="02020603050405020304" pitchFamily="18" charset="0"/>
              </a:rPr>
              <a:t>Putusan pengadilan yang berupa pemidanaan. Putusan pengadilan pemidanaan adalah putusan yang dikeluarkan berdasarkan pemeriksaan di persidangan pengadilan, majelis hakim berpendapat bahwa terdakwa terbukti secara syah dan meyakinkan bersalan telah melakukan tindak pidana yang didakwakan kepadanya maka pengadilan menjatuhkan pidana sebagaimana ditentukan dalam pasal 193 ayat (1) KUHAP.</a:t>
            </a:r>
          </a:p>
          <a:p>
            <a:pPr marL="342900" indent="-342900" algn="just">
              <a:buFont typeface="+mj-lt"/>
              <a:buAutoNum type="alphaLcParenR"/>
            </a:pPr>
            <a:r>
              <a:rPr lang="id-ID" sz="1600" dirty="0">
                <a:latin typeface="Times New Roman" panose="02020603050405020304" pitchFamily="18" charset="0"/>
                <a:cs typeface="Times New Roman" panose="02020603050405020304" pitchFamily="18" charset="0"/>
              </a:rPr>
              <a:t>Putusan pengadilan yang berupa pembebasan dari segala dakwaan (</a:t>
            </a:r>
            <a:r>
              <a:rPr lang="id-ID" sz="1600" i="1" dirty="0">
                <a:latin typeface="Times New Roman" panose="02020603050405020304" pitchFamily="18" charset="0"/>
                <a:cs typeface="Times New Roman" panose="02020603050405020304" pitchFamily="18" charset="0"/>
              </a:rPr>
              <a:t>vrijspraak</a:t>
            </a:r>
            <a:r>
              <a:rPr lang="id-ID" sz="1600" dirty="0">
                <a:latin typeface="Times New Roman" panose="02020603050405020304" pitchFamily="18" charset="0"/>
                <a:cs typeface="Times New Roman" panose="02020603050405020304" pitchFamily="18" charset="0"/>
              </a:rPr>
              <a:t>). Putusan pengadilan berupa pembebasan adalah putusan yang dikeluarkan berdasarkan pemeriksaan dipersidangan pengadilan, majelis hakim berpendapat bahwa terdakwa tidak terbukti secara syah dan meyakinkan bersalah telah melakukan tindak pidana yang didakwakan kepadanya maka pengadilan membebaskan dari segala dakwaan sebagaimana ditentukan dalam asal 191 ayat (1) KUHAP.</a:t>
            </a:r>
          </a:p>
          <a:p>
            <a:pPr marL="342900" indent="-342900" algn="just">
              <a:buFont typeface="+mj-lt"/>
              <a:buAutoNum type="alphaLcParenR"/>
            </a:pPr>
            <a:r>
              <a:rPr lang="id-ID" sz="1600" dirty="0">
                <a:latin typeface="Times New Roman" panose="02020603050405020304" pitchFamily="18" charset="0"/>
                <a:cs typeface="Times New Roman" panose="02020603050405020304" pitchFamily="18" charset="0"/>
              </a:rPr>
              <a:t>Putusan pengadilan yang berupa Iepas dari segala tuntutan hukum (</a:t>
            </a:r>
            <a:r>
              <a:rPr lang="id-ID" sz="1600" i="1" dirty="0">
                <a:latin typeface="Times New Roman" panose="02020603050405020304" pitchFamily="18" charset="0"/>
                <a:cs typeface="Times New Roman" panose="02020603050405020304" pitchFamily="18" charset="0"/>
              </a:rPr>
              <a:t>ontslag van rechts vervolging</a:t>
            </a:r>
            <a:r>
              <a:rPr lang="id-ID" sz="1600" dirty="0">
                <a:latin typeface="Times New Roman" panose="02020603050405020304" pitchFamily="18" charset="0"/>
                <a:cs typeface="Times New Roman" panose="02020603050405020304" pitchFamily="18" charset="0"/>
              </a:rPr>
              <a:t>). Putusan pengadilan berupa lepas dari segala tuntutan adalah putusan yang dikeluarkan berdasarkan pemeriksaan di persidangan pengadilan, majelis hakim berpendapat bahwa terdakwa terbukti secara syah dan meyakinkan bersalah telah melakukan perbuatan yang didakwakan kepadanya tetapi perbuatan tersebut bukan merupakan tindak pidana maka pengadilan menjatuhkan putusan lepas dari segala tuntutan pidana sebagaimana ditentukan dalam pasal 191 ayat (2) KUHAP atau terdakwa tidak dapat dipertanggungjawabkan karena adanya alasan pemaaf maupun alas an pembenar.</a:t>
            </a:r>
          </a:p>
        </p:txBody>
      </p:sp>
      <p:sp>
        <p:nvSpPr>
          <p:cNvPr id="1048605" name="Rectangle: Rounded Corners 2"/>
          <p:cNvSpPr/>
          <p:nvPr/>
        </p:nvSpPr>
        <p:spPr>
          <a:xfrm flipV="1">
            <a:off x="13338977" y="2206486"/>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48606" name="Rectangle: Rounded Corners 3"/>
          <p:cNvSpPr/>
          <p:nvPr/>
        </p:nvSpPr>
        <p:spPr>
          <a:xfrm flipH="1" flipV="1">
            <a:off x="13503965" y="749410"/>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dirty="0"/>
          </a:p>
        </p:txBody>
      </p:sp>
      <p:sp>
        <p:nvSpPr>
          <p:cNvPr id="1048607" name="Rectangle: Rounded Corners 4"/>
          <p:cNvSpPr/>
          <p:nvPr/>
        </p:nvSpPr>
        <p:spPr>
          <a:xfrm>
            <a:off x="477078" y="609935"/>
            <a:ext cx="2729947" cy="6854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Times New Roman" panose="02020603050405020304" pitchFamily="18" charset="0"/>
                <a:cs typeface="Times New Roman" panose="02020603050405020304" pitchFamily="18" charset="0"/>
              </a:rPr>
              <a:t>Isi/jenis putusan pengadilan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Rectangle: Rounded Corners 1"/>
          <p:cNvSpPr/>
          <p:nvPr/>
        </p:nvSpPr>
        <p:spPr>
          <a:xfrm>
            <a:off x="159027" y="145775"/>
            <a:ext cx="3631095"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Times New Roman" panose="02020603050405020304" pitchFamily="18" charset="0"/>
                <a:cs typeface="Times New Roman" panose="02020603050405020304" pitchFamily="18" charset="0"/>
              </a:rPr>
              <a:t>Dalam penyelesaian perkara pidana di pengadilan terdapat tiga bentuk putusan: </a:t>
            </a:r>
          </a:p>
        </p:txBody>
      </p:sp>
      <p:sp>
        <p:nvSpPr>
          <p:cNvPr id="1048609" name="Rectangle: Rounded Corners 2"/>
          <p:cNvSpPr/>
          <p:nvPr/>
        </p:nvSpPr>
        <p:spPr>
          <a:xfrm>
            <a:off x="2676939" y="1126435"/>
            <a:ext cx="9276522" cy="16300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a:latin typeface="Times New Roman" panose="02020603050405020304" pitchFamily="18" charset="0"/>
                <a:cs typeface="Times New Roman" panose="02020603050405020304" pitchFamily="18" charset="0"/>
              </a:rPr>
              <a:t> 1. Putusan bebas. Putusan bebas pengaturannya terdapat dalam Pasal 191 ayat (1) KUHAP sebagai berikut:</a:t>
            </a:r>
          </a:p>
          <a:p>
            <a:pPr algn="just"/>
            <a:r>
              <a:rPr lang="id-ID" sz="1600" i="1" dirty="0">
                <a:latin typeface="Times New Roman" panose="02020603050405020304" pitchFamily="18" charset="0"/>
                <a:cs typeface="Times New Roman" panose="02020603050405020304" pitchFamily="18" charset="0"/>
              </a:rPr>
              <a:t> “Jika pengadilan berpendapat bahwa dari hasil pemeriksaan di sidang, kesalahan terdakwa atas perbuatan yang didakwakan kepadanya tidak terbukti secara sah dan meyakinkan, maka terdakwa diputus bebas.”</a:t>
            </a:r>
            <a:endParaRPr lang="id-ID" sz="1600" dirty="0">
              <a:latin typeface="Times New Roman" panose="02020603050405020304" pitchFamily="18" charset="0"/>
              <a:cs typeface="Times New Roman" panose="02020603050405020304" pitchFamily="18" charset="0"/>
            </a:endParaRPr>
          </a:p>
          <a:p>
            <a:pPr algn="just"/>
            <a:r>
              <a:rPr lang="id-ID" sz="1600" dirty="0">
                <a:latin typeface="Times New Roman" panose="02020603050405020304" pitchFamily="18" charset="0"/>
                <a:cs typeface="Times New Roman" panose="02020603050405020304" pitchFamily="18" charset="0"/>
              </a:rPr>
              <a:t>Dalam </a:t>
            </a:r>
            <a:r>
              <a:rPr lang="id-ID" sz="1600" i="1" dirty="0">
                <a:latin typeface="Times New Roman" panose="02020603050405020304" pitchFamily="18" charset="0"/>
                <a:cs typeface="Times New Roman" panose="02020603050405020304" pitchFamily="18" charset="0"/>
              </a:rPr>
              <a:t>penjelasan Pasal 191 ayat (1) KUHAP </a:t>
            </a:r>
            <a:r>
              <a:rPr lang="id-ID" sz="1600" dirty="0">
                <a:latin typeface="Times New Roman" panose="02020603050405020304" pitchFamily="18" charset="0"/>
                <a:cs typeface="Times New Roman" panose="02020603050405020304" pitchFamily="18" charset="0"/>
              </a:rPr>
              <a:t>disebutkan bahwa yang dimaksud dengan “</a:t>
            </a:r>
            <a:r>
              <a:rPr lang="id-ID" sz="1600" i="1" dirty="0">
                <a:latin typeface="Times New Roman" panose="02020603050405020304" pitchFamily="18" charset="0"/>
                <a:cs typeface="Times New Roman" panose="02020603050405020304" pitchFamily="18" charset="0"/>
              </a:rPr>
              <a:t>perbuatan yang didakwakan kepadanya tidak terbukti sah dan meyakinkan</a:t>
            </a:r>
            <a:r>
              <a:rPr lang="id-ID" sz="1600" dirty="0">
                <a:latin typeface="Times New Roman" panose="02020603050405020304" pitchFamily="18" charset="0"/>
                <a:cs typeface="Times New Roman" panose="02020603050405020304" pitchFamily="18" charset="0"/>
              </a:rPr>
              <a:t>” adalah tidak cukup terbukti menurut penilaian hakim atas dasar pembuktian dengan menggunakan alat bukti menurut ketentuan hukum acara pidana.</a:t>
            </a:r>
          </a:p>
        </p:txBody>
      </p:sp>
      <p:sp>
        <p:nvSpPr>
          <p:cNvPr id="1048610" name="Rectangle: Rounded Corners 3"/>
          <p:cNvSpPr/>
          <p:nvPr/>
        </p:nvSpPr>
        <p:spPr>
          <a:xfrm>
            <a:off x="2676938" y="3163957"/>
            <a:ext cx="9276522" cy="18851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b="1" dirty="0">
                <a:latin typeface="Times New Roman" panose="02020603050405020304" pitchFamily="18" charset="0"/>
                <a:cs typeface="Times New Roman" panose="02020603050405020304" pitchFamily="18" charset="0"/>
              </a:rPr>
              <a:t>2. Putusan lepas</a:t>
            </a:r>
            <a:r>
              <a:rPr lang="id-ID" sz="1600" dirty="0">
                <a:latin typeface="Times New Roman" panose="02020603050405020304" pitchFamily="18" charset="0"/>
                <a:cs typeface="Times New Roman" panose="02020603050405020304" pitchFamily="18" charset="0"/>
              </a:rPr>
              <a:t> diatur dalam Pasal 191 ayat (2) KUHAP, yang berbunyi:</a:t>
            </a:r>
          </a:p>
          <a:p>
            <a:pPr algn="just"/>
            <a:r>
              <a:rPr lang="id-ID" sz="1600" dirty="0">
                <a:latin typeface="Times New Roman" panose="02020603050405020304" pitchFamily="18" charset="0"/>
                <a:cs typeface="Times New Roman" panose="02020603050405020304" pitchFamily="18" charset="0"/>
              </a:rPr>
              <a:t> </a:t>
            </a:r>
            <a:r>
              <a:rPr lang="id-ID" sz="1600" i="1" dirty="0">
                <a:latin typeface="Times New Roman" panose="02020603050405020304" pitchFamily="18" charset="0"/>
                <a:cs typeface="Times New Roman" panose="02020603050405020304" pitchFamily="18" charset="0"/>
              </a:rPr>
              <a:t>“Jika pengadilan berpendapat bahwa perbuatan yang didakwakan kpd terdakwa terbukti, tetapi perbuatan itu tidak merupakan suatu tindakan pidana, maka terdakwa diputus lepas dari segala tuntutan hukum.”</a:t>
            </a:r>
            <a:endParaRPr lang="id-ID" sz="1600" dirty="0">
              <a:latin typeface="Times New Roman" panose="02020603050405020304" pitchFamily="18" charset="0"/>
              <a:cs typeface="Times New Roman" panose="02020603050405020304" pitchFamily="18" charset="0"/>
            </a:endParaRPr>
          </a:p>
          <a:p>
            <a:pPr algn="just"/>
            <a:r>
              <a:rPr lang="id-ID" sz="1600" dirty="0">
                <a:latin typeface="Times New Roman" panose="02020603050405020304" pitchFamily="18" charset="0"/>
                <a:cs typeface="Times New Roman" panose="02020603050405020304" pitchFamily="18" charset="0"/>
              </a:rPr>
              <a:t> Menurut </a:t>
            </a:r>
            <a:r>
              <a:rPr lang="id-ID" sz="1600" i="1" dirty="0">
                <a:latin typeface="Times New Roman" panose="02020603050405020304" pitchFamily="18" charset="0"/>
                <a:cs typeface="Times New Roman" panose="02020603050405020304" pitchFamily="18" charset="0"/>
              </a:rPr>
              <a:t>Yahya Harahap</a:t>
            </a:r>
            <a:r>
              <a:rPr lang="id-ID" sz="1600" dirty="0">
                <a:latin typeface="Times New Roman" panose="02020603050405020304" pitchFamily="18" charset="0"/>
                <a:cs typeface="Times New Roman" panose="02020603050405020304" pitchFamily="18" charset="0"/>
              </a:rPr>
              <a:t>, dalam bukunya </a:t>
            </a:r>
            <a:r>
              <a:rPr lang="id-ID" sz="1600" i="1" dirty="0">
                <a:latin typeface="Times New Roman" panose="02020603050405020304" pitchFamily="18" charset="0"/>
                <a:cs typeface="Times New Roman" panose="02020603050405020304" pitchFamily="18" charset="0"/>
              </a:rPr>
              <a:t>Pembahasan Permasalahan dan Penerapan KUHAP: Pemeriksaan Sidang Pengadilan, Banding, Kasasi, dan Peninjauan Kembali</a:t>
            </a:r>
            <a:r>
              <a:rPr lang="id-ID" sz="1600" dirty="0">
                <a:latin typeface="Times New Roman" panose="02020603050405020304" pitchFamily="18" charset="0"/>
                <a:cs typeface="Times New Roman" panose="02020603050405020304" pitchFamily="18" charset="0"/>
              </a:rPr>
              <a:t> (hal. 352) bahwa yang melandasi putusan lepas, terletak pada kenyataan apa yang didakwakan dan yang telah terbukti tersebut, bukan merupakan tindak pidana, tetapi termasuk ruang lingkup hukum perdata atau adat.</a:t>
            </a:r>
          </a:p>
        </p:txBody>
      </p:sp>
      <p:sp>
        <p:nvSpPr>
          <p:cNvPr id="1048611" name="Rectangle: Rounded Corners 4"/>
          <p:cNvSpPr/>
          <p:nvPr/>
        </p:nvSpPr>
        <p:spPr>
          <a:xfrm>
            <a:off x="2676938" y="5456582"/>
            <a:ext cx="9276522" cy="1152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b="1" dirty="0">
                <a:latin typeface="Times New Roman" panose="02020603050405020304" pitchFamily="18" charset="0"/>
                <a:cs typeface="Times New Roman" panose="02020603050405020304" pitchFamily="18" charset="0"/>
              </a:rPr>
              <a:t>3. Putusan Pemidanaan</a:t>
            </a:r>
            <a:r>
              <a:rPr lang="id-ID" sz="1600" dirty="0">
                <a:latin typeface="Times New Roman" panose="02020603050405020304" pitchFamily="18" charset="0"/>
                <a:cs typeface="Times New Roman" panose="02020603050405020304" pitchFamily="18" charset="0"/>
              </a:rPr>
              <a:t> diatur dalam Pasal 193 ayat (1) KUHAP, yaitu:</a:t>
            </a:r>
          </a:p>
          <a:p>
            <a:pPr algn="just"/>
            <a:r>
              <a:rPr lang="id-ID" sz="1600" i="1" dirty="0">
                <a:latin typeface="Times New Roman" panose="02020603050405020304" pitchFamily="18" charset="0"/>
                <a:cs typeface="Times New Roman" panose="02020603050405020304" pitchFamily="18" charset="0"/>
              </a:rPr>
              <a:t>“Jika pengadilan berpendapat bahwa terdakwa bersalah melakukan tindak pidana yang didakwakan kepadanya, maka pengadilan menjatuhkan pidana.”</a:t>
            </a:r>
            <a:endParaRPr lang="id-ID" sz="1600" dirty="0">
              <a:latin typeface="Times New Roman" panose="02020603050405020304" pitchFamily="18" charset="0"/>
              <a:cs typeface="Times New Roman" panose="02020603050405020304" pitchFamily="18" charset="0"/>
            </a:endParaRPr>
          </a:p>
          <a:p>
            <a:pPr algn="just"/>
            <a:r>
              <a:rPr lang="id-ID" sz="1600" dirty="0">
                <a:latin typeface="Times New Roman" panose="02020603050405020304" pitchFamily="18" charset="0"/>
                <a:cs typeface="Times New Roman" panose="02020603050405020304" pitchFamily="18" charset="0"/>
              </a:rPr>
              <a:t>Jadi jika terdakwa terbukti bersalah melakukan perbuatan yang didakwakan padanya maka pengadilan menjatuhkan pidana.</a:t>
            </a:r>
          </a:p>
        </p:txBody>
      </p:sp>
      <p:cxnSp>
        <p:nvCxnSpPr>
          <p:cNvPr id="3145736" name="Straight Connector 6"/>
          <p:cNvCxnSpPr>
            <a:cxnSpLocks/>
            <a:stCxn id="1048608" idx="2"/>
          </p:cNvCxnSpPr>
          <p:nvPr/>
        </p:nvCxnSpPr>
        <p:spPr>
          <a:xfrm>
            <a:off x="1974575" y="768627"/>
            <a:ext cx="92764" cy="5234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7" name="Straight Arrow Connector 8"/>
          <p:cNvCxnSpPr>
            <a:cxnSpLocks/>
            <a:endCxn id="1048611" idx="1"/>
          </p:cNvCxnSpPr>
          <p:nvPr/>
        </p:nvCxnSpPr>
        <p:spPr>
          <a:xfrm>
            <a:off x="2067339" y="6033050"/>
            <a:ext cx="6095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38" name="Straight Arrow Connector 11"/>
          <p:cNvCxnSpPr>
            <a:cxnSpLocks/>
            <a:endCxn id="1048610" idx="1"/>
          </p:cNvCxnSpPr>
          <p:nvPr/>
        </p:nvCxnSpPr>
        <p:spPr>
          <a:xfrm>
            <a:off x="2020957" y="4106517"/>
            <a:ext cx="65598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39" name="Straight Arrow Connector 13"/>
          <p:cNvCxnSpPr>
            <a:cxnSpLocks/>
            <a:endCxn id="1048609" idx="1"/>
          </p:cNvCxnSpPr>
          <p:nvPr/>
        </p:nvCxnSpPr>
        <p:spPr>
          <a:xfrm>
            <a:off x="2020957" y="1941444"/>
            <a:ext cx="6559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Rectangle: Rounded Corners 1"/>
          <p:cNvSpPr/>
          <p:nvPr/>
        </p:nvSpPr>
        <p:spPr>
          <a:xfrm>
            <a:off x="3710609" y="705680"/>
            <a:ext cx="4770781" cy="5963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a:latin typeface="Times New Roman" panose="02020603050405020304" pitchFamily="18" charset="0"/>
                <a:cs typeface="Times New Roman" panose="02020603050405020304" pitchFamily="18" charset="0"/>
              </a:rPr>
              <a:t>Perbedaan Putusan Bebas dan Putusan Lepas</a:t>
            </a:r>
            <a:endParaRPr lang="id-ID" dirty="0">
              <a:latin typeface="Times New Roman" panose="02020603050405020304" pitchFamily="18" charset="0"/>
              <a:cs typeface="Times New Roman" panose="02020603050405020304" pitchFamily="18" charset="0"/>
            </a:endParaRPr>
          </a:p>
        </p:txBody>
      </p:sp>
      <p:sp>
        <p:nvSpPr>
          <p:cNvPr id="1048613" name="Rectangle: Rounded Corners 2"/>
          <p:cNvSpPr/>
          <p:nvPr/>
        </p:nvSpPr>
        <p:spPr>
          <a:xfrm>
            <a:off x="437321" y="2438402"/>
            <a:ext cx="4770782" cy="335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a:latin typeface="Times New Roman" panose="02020603050405020304" pitchFamily="18" charset="0"/>
                <a:cs typeface="Times New Roman" panose="02020603050405020304" pitchFamily="18" charset="0"/>
              </a:rPr>
              <a:t>putusan bebas</a:t>
            </a:r>
            <a:r>
              <a:rPr lang="id-ID" dirty="0">
                <a:latin typeface="Times New Roman" panose="02020603050405020304" pitchFamily="18" charset="0"/>
                <a:cs typeface="Times New Roman" panose="02020603050405020304" pitchFamily="18" charset="0"/>
              </a:rPr>
              <a:t> (</a:t>
            </a:r>
            <a:r>
              <a:rPr lang="id-ID" i="1" dirty="0">
                <a:latin typeface="Times New Roman" panose="02020603050405020304" pitchFamily="18" charset="0"/>
                <a:cs typeface="Times New Roman" panose="02020603050405020304" pitchFamily="18" charset="0"/>
              </a:rPr>
              <a:t>vrijspraak</a:t>
            </a:r>
            <a:r>
              <a:rPr lang="id-ID" dirty="0">
                <a:latin typeface="Times New Roman" panose="02020603050405020304" pitchFamily="18" charset="0"/>
                <a:cs typeface="Times New Roman" panose="02020603050405020304" pitchFamily="18" charset="0"/>
              </a:rPr>
              <a:t>) tindak pidana yang didakwakan jaksa/penuntut umum dalam surat dakwaannya tidak terbukti secara sah dan meyakinkan menurut hukum. Dengan kata lain, tidak dipenuhinya ketentuan asas minimum pembuktian (yaitu dengan sekurang-kurangnya 2 alat bukti yang sah) dan disertai keyakinan hakim</a:t>
            </a:r>
          </a:p>
        </p:txBody>
      </p:sp>
      <p:sp>
        <p:nvSpPr>
          <p:cNvPr id="1048614" name="Rectangle: Rounded Corners 3"/>
          <p:cNvSpPr/>
          <p:nvPr/>
        </p:nvSpPr>
        <p:spPr>
          <a:xfrm>
            <a:off x="6983899" y="2438402"/>
            <a:ext cx="4770782" cy="335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a:latin typeface="Times New Roman" panose="02020603050405020304" pitchFamily="18" charset="0"/>
                <a:cs typeface="Times New Roman" panose="02020603050405020304" pitchFamily="18" charset="0"/>
              </a:rPr>
              <a:t>putusan lepas</a:t>
            </a:r>
            <a:r>
              <a:rPr lang="id-ID" dirty="0">
                <a:latin typeface="Times New Roman" panose="02020603050405020304" pitchFamily="18" charset="0"/>
                <a:cs typeface="Times New Roman" panose="02020603050405020304" pitchFamily="18" charset="0"/>
              </a:rPr>
              <a:t> (</a:t>
            </a:r>
            <a:r>
              <a:rPr lang="id-ID" i="1" dirty="0">
                <a:latin typeface="Times New Roman" panose="02020603050405020304" pitchFamily="18" charset="0"/>
                <a:cs typeface="Times New Roman" panose="02020603050405020304" pitchFamily="18" charset="0"/>
              </a:rPr>
              <a:t>onslag van recht vervolging</a:t>
            </a:r>
            <a:r>
              <a:rPr lang="id-ID" dirty="0">
                <a:latin typeface="Times New Roman" panose="02020603050405020304" pitchFamily="18" charset="0"/>
                <a:cs typeface="Times New Roman" panose="02020603050405020304" pitchFamily="18" charset="0"/>
              </a:rPr>
              <a:t>), segala tuntutan hukum atas perbuatan yang dilakukan terdakwa dalam surat dakwaan jaksa/penuntut umum telah terbukti secara sah dan meyakinkan menurut hukum, akan tetapi terdakwa tidak dapat dijatuhi pidana, karena perbuatan tersebut bukan merupakan tindak pidana, misalnya merupakan bidang hukum perdata, hukum adat atau hukum dagang.</a:t>
            </a:r>
          </a:p>
        </p:txBody>
      </p:sp>
      <p:cxnSp>
        <p:nvCxnSpPr>
          <p:cNvPr id="3145740" name="Straight Arrow Connector 5"/>
          <p:cNvCxnSpPr>
            <a:cxnSpLocks/>
            <a:stCxn id="1048613" idx="3"/>
            <a:endCxn id="1048614" idx="1"/>
          </p:cNvCxnSpPr>
          <p:nvPr/>
        </p:nvCxnSpPr>
        <p:spPr>
          <a:xfrm>
            <a:off x="5208103" y="4114802"/>
            <a:ext cx="177579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45741" name="Straight Arrow Connector 10"/>
          <p:cNvCxnSpPr>
            <a:cxnSpLocks/>
            <a:stCxn id="1048612" idx="2"/>
            <a:endCxn id="1048613" idx="0"/>
          </p:cNvCxnSpPr>
          <p:nvPr/>
        </p:nvCxnSpPr>
        <p:spPr>
          <a:xfrm flipH="1">
            <a:off x="2822712" y="1302028"/>
            <a:ext cx="3273288" cy="1136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42" name="Straight Arrow Connector 12"/>
          <p:cNvCxnSpPr>
            <a:cxnSpLocks/>
            <a:stCxn id="1048612" idx="2"/>
            <a:endCxn id="1048614" idx="0"/>
          </p:cNvCxnSpPr>
          <p:nvPr/>
        </p:nvCxnSpPr>
        <p:spPr>
          <a:xfrm>
            <a:off x="6096000" y="1302028"/>
            <a:ext cx="3273290" cy="1136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Rectangle: Rounded Corners 1"/>
          <p:cNvSpPr/>
          <p:nvPr/>
        </p:nvSpPr>
        <p:spPr>
          <a:xfrm>
            <a:off x="3402495" y="377686"/>
            <a:ext cx="5387009" cy="7156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b="1" dirty="0">
                <a:latin typeface="Times New Roman" panose="02020603050405020304" pitchFamily="18" charset="0"/>
                <a:cs typeface="Times New Roman" panose="02020603050405020304" pitchFamily="18" charset="0"/>
              </a:rPr>
              <a:t>Upaya Hukum Tehadap Putusan Bebas dan Putusan Lepas</a:t>
            </a:r>
            <a:endParaRPr lang="id-ID" sz="1600" dirty="0">
              <a:latin typeface="Times New Roman" panose="02020603050405020304" pitchFamily="18" charset="0"/>
              <a:cs typeface="Times New Roman" panose="02020603050405020304" pitchFamily="18" charset="0"/>
            </a:endParaRPr>
          </a:p>
        </p:txBody>
      </p:sp>
      <p:sp>
        <p:nvSpPr>
          <p:cNvPr id="1048616" name="Rectangle: Rounded Corners 2"/>
          <p:cNvSpPr/>
          <p:nvPr/>
        </p:nvSpPr>
        <p:spPr>
          <a:xfrm>
            <a:off x="265043" y="1868557"/>
            <a:ext cx="5128592" cy="3432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sz="1600" dirty="0">
                <a:latin typeface="Times New Roman" panose="02020603050405020304" pitchFamily="18" charset="0"/>
                <a:cs typeface="Times New Roman" panose="02020603050405020304" pitchFamily="18" charset="0"/>
              </a:rPr>
              <a:t>Upaya hukum biasa</a:t>
            </a:r>
          </a:p>
          <a:p>
            <a:endParaRPr lang="id-ID" sz="1600" dirty="0">
              <a:latin typeface="Times New Roman" panose="02020603050405020304" pitchFamily="18" charset="0"/>
              <a:cs typeface="Times New Roman" panose="02020603050405020304" pitchFamily="18" charset="0"/>
            </a:endParaRPr>
          </a:p>
          <a:p>
            <a:pPr marL="342900" indent="-342900">
              <a:buFont typeface="+mj-lt"/>
              <a:buAutoNum type="alphaLcParenR"/>
            </a:pPr>
            <a:r>
              <a:rPr lang="id-ID" sz="1600" dirty="0">
                <a:latin typeface="Times New Roman" panose="02020603050405020304" pitchFamily="18" charset="0"/>
                <a:cs typeface="Times New Roman" panose="02020603050405020304" pitchFamily="18" charset="0"/>
              </a:rPr>
              <a:t>Banding. Banding dilakukan terhadap putusan pengadilan tingkat pertama.Tidak dapat dilakukan terhadap: putusan bebas; putusan lepas dari segala tuntutan hukum yang menyangkut masalah kurang tepatnya penerapan hukum; dan putusan pengadilan dalam acara cepat.</a:t>
            </a:r>
          </a:p>
          <a:p>
            <a:pPr marL="342900" indent="-342900">
              <a:buFont typeface="+mj-lt"/>
              <a:buAutoNum type="alphaLcParenR"/>
            </a:pPr>
            <a:r>
              <a:rPr lang="id-ID" sz="1600" dirty="0">
                <a:latin typeface="Times New Roman" panose="02020603050405020304" pitchFamily="18" charset="0"/>
                <a:cs typeface="Times New Roman" panose="02020603050405020304" pitchFamily="18" charset="0"/>
              </a:rPr>
              <a:t>Kasasi. Dilakukan terhadap terhadap putusan perkara pidana yang diberikan pada tingkat terakhir oleh pengadilan lain selain daripada Mahkamah Agung. Tetapi tidak dapat dilakukan terhadap putusan bebas</a:t>
            </a:r>
          </a:p>
        </p:txBody>
      </p:sp>
      <p:sp>
        <p:nvSpPr>
          <p:cNvPr id="1048617" name="Rectangle: Rounded Corners 3"/>
          <p:cNvSpPr/>
          <p:nvPr/>
        </p:nvSpPr>
        <p:spPr>
          <a:xfrm>
            <a:off x="6798365" y="1868557"/>
            <a:ext cx="5128591" cy="3432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Times New Roman" panose="02020603050405020304" pitchFamily="18" charset="0"/>
                <a:cs typeface="Times New Roman" panose="02020603050405020304" pitchFamily="18" charset="0"/>
              </a:rPr>
              <a:t>2.    Upaya hukum luar biasa</a:t>
            </a:r>
          </a:p>
          <a:p>
            <a:endParaRPr lang="id-ID" sz="1600" dirty="0">
              <a:latin typeface="Times New Roman" panose="02020603050405020304" pitchFamily="18" charset="0"/>
              <a:cs typeface="Times New Roman" panose="02020603050405020304" pitchFamily="18" charset="0"/>
            </a:endParaRPr>
          </a:p>
          <a:p>
            <a:pPr marL="342900" indent="-342900">
              <a:buFont typeface="+mj-lt"/>
              <a:buAutoNum type="alphaLcParenR"/>
            </a:pPr>
            <a:r>
              <a:rPr lang="id-ID" sz="1600" dirty="0">
                <a:latin typeface="Times New Roman" panose="02020603050405020304" pitchFamily="18" charset="0"/>
                <a:cs typeface="Times New Roman" panose="02020603050405020304" pitchFamily="18" charset="0"/>
              </a:rPr>
              <a:t>Kasasi Demi Kepentingan Hukum. Dapat dilakukan terhadap semua putusan yang telah memperoleh kekuatan hukum tetap dari pengadilan lain selain daripada Mahkamah Agung (dapat diajukan satu kali permohonan kasasi oleh Jaksa Agung).</a:t>
            </a:r>
          </a:p>
          <a:p>
            <a:pPr marL="342900" indent="-342900">
              <a:buFont typeface="+mj-lt"/>
              <a:buAutoNum type="alphaLcParenR"/>
            </a:pPr>
            <a:r>
              <a:rPr lang="id-ID" sz="1600" dirty="0">
                <a:latin typeface="Times New Roman" panose="02020603050405020304" pitchFamily="18" charset="0"/>
                <a:cs typeface="Times New Roman" panose="02020603050405020304" pitchFamily="18" charset="0"/>
              </a:rPr>
              <a:t>Peninjauan Kembali Putusan Pengadilan Yang Telah Memperoleh Kekuatan Hukum Tetap. Dapat dilakukan terhadap putusan pengadilan yang telah memperoleh kekuatan hukum tetap. Tidak dapat dilakukan terhadap putusan bebas atau putusan lepas.</a:t>
            </a:r>
          </a:p>
        </p:txBody>
      </p:sp>
      <p:cxnSp>
        <p:nvCxnSpPr>
          <p:cNvPr id="3145743" name="Straight Arrow Connector 5"/>
          <p:cNvCxnSpPr>
            <a:cxnSpLocks/>
            <a:stCxn id="1048615" idx="2"/>
            <a:endCxn id="1048616" idx="0"/>
          </p:cNvCxnSpPr>
          <p:nvPr/>
        </p:nvCxnSpPr>
        <p:spPr>
          <a:xfrm flipH="1">
            <a:off x="2829339" y="1093303"/>
            <a:ext cx="3266661" cy="775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45744" name="Straight Arrow Connector 7"/>
          <p:cNvCxnSpPr>
            <a:cxnSpLocks/>
            <a:stCxn id="1048615" idx="2"/>
            <a:endCxn id="1048617" idx="0"/>
          </p:cNvCxnSpPr>
          <p:nvPr/>
        </p:nvCxnSpPr>
        <p:spPr>
          <a:xfrm>
            <a:off x="6096000" y="1093303"/>
            <a:ext cx="3266661" cy="775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8618" name="Rectangle: Rounded Corners 12"/>
          <p:cNvSpPr/>
          <p:nvPr/>
        </p:nvSpPr>
        <p:spPr>
          <a:xfrm>
            <a:off x="1643271" y="5705061"/>
            <a:ext cx="8905460" cy="7752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Times New Roman" panose="02020603050405020304" pitchFamily="18" charset="0"/>
                <a:cs typeface="Times New Roman" panose="02020603050405020304" pitchFamily="18" charset="0"/>
              </a:rPr>
              <a:t>Tetapi kini terhadap </a:t>
            </a:r>
            <a:r>
              <a:rPr lang="id-ID" sz="1600" b="1" dirty="0">
                <a:latin typeface="Times New Roman" panose="02020603050405020304" pitchFamily="18" charset="0"/>
                <a:cs typeface="Times New Roman" panose="02020603050405020304" pitchFamily="18" charset="0"/>
              </a:rPr>
              <a:t>putusan bebas dapat dilakukan kasasi.</a:t>
            </a:r>
            <a:r>
              <a:rPr lang="id-ID" sz="1600" dirty="0">
                <a:latin typeface="Times New Roman" panose="02020603050405020304" pitchFamily="18" charset="0"/>
                <a:cs typeface="Times New Roman" panose="02020603050405020304" pitchFamily="18" charset="0"/>
              </a:rPr>
              <a:t> Mahkamah Konstitusi melalui </a:t>
            </a:r>
            <a:r>
              <a:rPr lang="id-ID" sz="1600" i="1" u="sng" dirty="0">
                <a:solidFill>
                  <a:schemeClr val="tx1"/>
                </a:solidFill>
                <a:latin typeface="Times New Roman" panose="02020603050405020304" pitchFamily="18" charset="0"/>
                <a:cs typeface="Times New Roman" panose="02020603050405020304" pitchFamily="18" charset="0"/>
                <a:hlinkClick r:id="rId2"/>
              </a:rPr>
              <a:t>Putusan Mahkamah Konstitusi bernomor 114/PUU-X/2012</a:t>
            </a:r>
            <a:r>
              <a:rPr lang="id-ID" sz="1600" i="1" dirty="0">
                <a:solidFill>
                  <a:schemeClr val="tx1"/>
                </a:solidFill>
                <a:latin typeface="Times New Roman" panose="02020603050405020304" pitchFamily="18" charset="0"/>
                <a:cs typeface="Times New Roman" panose="02020603050405020304" pitchFamily="18" charset="0"/>
              </a:rPr>
              <a:t> </a:t>
            </a:r>
            <a:r>
              <a:rPr lang="id-ID" sz="1600" dirty="0">
                <a:latin typeface="Times New Roman" panose="02020603050405020304" pitchFamily="18" charset="0"/>
                <a:cs typeface="Times New Roman" panose="02020603050405020304" pitchFamily="18" charset="0"/>
              </a:rPr>
              <a:t>melegalkan praktik pengajuan kasasi atas vonis bebas.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Rectangle: Rounded Corners 1"/>
          <p:cNvSpPr/>
          <p:nvPr/>
        </p:nvSpPr>
        <p:spPr>
          <a:xfrm>
            <a:off x="3147392" y="291548"/>
            <a:ext cx="5791199" cy="901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latin typeface="Times New Roman" panose="02020603050405020304" pitchFamily="18" charset="0"/>
                <a:cs typeface="Times New Roman" panose="02020603050405020304" pitchFamily="18" charset="0"/>
              </a:rPr>
              <a:t>PERAN DAN FUNGSI HAKIM PENGAWAS DAN PENGAMAT</a:t>
            </a:r>
          </a:p>
        </p:txBody>
      </p:sp>
      <p:sp>
        <p:nvSpPr>
          <p:cNvPr id="1048620" name="Rectangle: Rounded Corners 2"/>
          <p:cNvSpPr/>
          <p:nvPr/>
        </p:nvSpPr>
        <p:spPr>
          <a:xfrm>
            <a:off x="304801" y="1616766"/>
            <a:ext cx="11476382" cy="4837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latin typeface="Times New Roman" panose="02020603050405020304" pitchFamily="18" charset="0"/>
                <a:cs typeface="Times New Roman" panose="02020603050405020304" pitchFamily="18" charset="0"/>
              </a:rPr>
              <a:t>1. Hakim sebagai pengawas bertugas untuk:s</a:t>
            </a:r>
          </a:p>
          <a:p>
            <a:endParaRPr lang="id-ID" sz="1600" dirty="0">
              <a:latin typeface="Times New Roman" panose="02020603050405020304" pitchFamily="18" charset="0"/>
              <a:cs typeface="Times New Roman" panose="02020603050405020304" pitchFamily="18" charset="0"/>
            </a:endParaRPr>
          </a:p>
          <a:p>
            <a:pPr marL="342900" lvl="0" indent="-342900">
              <a:buFont typeface="+mj-lt"/>
              <a:buAutoNum type="alphaLcPeriod"/>
            </a:pPr>
            <a:r>
              <a:rPr lang="id-ID" sz="1600" dirty="0">
                <a:latin typeface="Times New Roman" panose="02020603050405020304" pitchFamily="18" charset="0"/>
                <a:cs typeface="Times New Roman" panose="02020603050405020304" pitchFamily="18" charset="0"/>
              </a:rPr>
              <a:t>Memeriksa dan menanda-tangani register pengawas dan pengamat yang berada di Kepaniteraan Pengadilan Negeri.</a:t>
            </a:r>
          </a:p>
          <a:p>
            <a:pPr marL="342900" lvl="0" indent="-342900">
              <a:buFont typeface="+mj-lt"/>
              <a:buAutoNum type="alphaLcPeriod"/>
            </a:pPr>
            <a:r>
              <a:rPr lang="id-ID" sz="1600" dirty="0">
                <a:latin typeface="Times New Roman" panose="02020603050405020304" pitchFamily="18" charset="0"/>
                <a:cs typeface="Times New Roman" panose="02020603050405020304" pitchFamily="18" charset="0"/>
              </a:rPr>
              <a:t>Mengadakan </a:t>
            </a:r>
            <a:r>
              <a:rPr lang="id-ID" sz="1600" i="1" dirty="0">
                <a:latin typeface="Times New Roman" panose="02020603050405020304" pitchFamily="18" charset="0"/>
                <a:cs typeface="Times New Roman" panose="02020603050405020304" pitchFamily="18" charset="0"/>
              </a:rPr>
              <a:t>checking on the spot</a:t>
            </a:r>
            <a:r>
              <a:rPr lang="id-ID" sz="1600" dirty="0">
                <a:latin typeface="Times New Roman" panose="02020603050405020304" pitchFamily="18" charset="0"/>
                <a:cs typeface="Times New Roman" panose="02020603050405020304" pitchFamily="18" charset="0"/>
              </a:rPr>
              <a:t> paling sedikit 3 (tiga) bulan sekali ke lembaga pemasyarakatan untuk memeriksa kebenaran berita acara pelaksanaan putusan pengadilan yang ditanda-tangani oleh Jaksa, Kepala Lembaga Pemasyarakatan dan terpidana.</a:t>
            </a:r>
          </a:p>
          <a:p>
            <a:pPr marL="342900" lvl="0" indent="-342900">
              <a:buFont typeface="+mj-lt"/>
              <a:buAutoNum type="alphaLcPeriod"/>
            </a:pPr>
            <a:r>
              <a:rPr lang="id-ID" sz="1600" dirty="0">
                <a:latin typeface="Times New Roman" panose="02020603050405020304" pitchFamily="18" charset="0"/>
                <a:cs typeface="Times New Roman" panose="02020603050405020304" pitchFamily="18" charset="0"/>
              </a:rPr>
              <a:t>Mengadakan observasi terhadap keadaan, suasana dan kegiatan-kegiatan yang berlangsung di dalam lingkungan tembok-tembok lembaga, khususnya untuk menilai apakah keadaan lembaga pemasyarakatan tersebut sudah memenuhi pengertian bahwa “pemidanaan tidak dimaksudkan untuk menderitakan dan tidak diperkenankan merendahkan martabat manusia”, serta mengamati dengan mata kepala sendiri perilaku narapidana yang dijatuhkan kepadanya.</a:t>
            </a:r>
          </a:p>
          <a:p>
            <a:pPr marL="342900" lvl="0" indent="-342900">
              <a:buFont typeface="+mj-lt"/>
              <a:buAutoNum type="alphaLcPeriod"/>
            </a:pPr>
            <a:r>
              <a:rPr lang="id-ID" sz="1600" dirty="0">
                <a:latin typeface="Times New Roman" panose="02020603050405020304" pitchFamily="18" charset="0"/>
                <a:cs typeface="Times New Roman" panose="02020603050405020304" pitchFamily="18" charset="0"/>
              </a:rPr>
              <a:t>Mengadakan wawancara dengan para petugas pemasyarakatan (terutama para wali-pembina narapidana-narapidana yang bersangkutan) mengenai perilaku serta hasil-hasil pembinaan narapidana, baik kemajuan-kemajuan yang diperoleh maupun kemunduran-kemunduran yang terjadi.</a:t>
            </a:r>
          </a:p>
          <a:p>
            <a:pPr marL="342900" lvl="0" indent="-342900">
              <a:buFont typeface="+mj-lt"/>
              <a:buAutoNum type="alphaLcPeriod"/>
            </a:pPr>
            <a:r>
              <a:rPr lang="id-ID" sz="1600" dirty="0">
                <a:latin typeface="Times New Roman" panose="02020603050405020304" pitchFamily="18" charset="0"/>
                <a:cs typeface="Times New Roman" panose="02020603050405020304" pitchFamily="18" charset="0"/>
              </a:rPr>
              <a:t>Mengadakan wawancara langsung dengan para narapidana mengenai hal ihwal perlakuan terhadap dirinya, hubungan-hubungan kemanusiaan antara sesama mereka sendiri maupun dengan para petugas lembaga pemasyarakatan.</a:t>
            </a:r>
          </a:p>
          <a:p>
            <a:pPr marL="342900" lvl="0" indent="-342900">
              <a:buFont typeface="+mj-lt"/>
              <a:buAutoNum type="alphaLcPeriod"/>
            </a:pPr>
            <a:r>
              <a:rPr lang="id-ID" sz="1600" dirty="0">
                <a:latin typeface="Times New Roman" panose="02020603050405020304" pitchFamily="18" charset="0"/>
                <a:cs typeface="Times New Roman" panose="02020603050405020304" pitchFamily="18" charset="0"/>
              </a:rPr>
              <a:t>Menghubungi Kepala Lembaga Pemasyarakatan dan Ketua Dewan Pembina Pemasyarakatan (DPP), dan jika dipandang perlu juga menghubungi koordinator pemasyarakatan pada kantor wilayah Departemen Kehakiman dalam rangka saling tukar menukar saran-pendapat dalam pemecahan suatu masalah; serta berkonsultasi (dalam suasana koordinatif) mengenai tata perlakuan terhadap narapidana yang bersifat tehnis, baik tata perlakuan di dalam tembok-tembok lembaga maupun di luarnya.</a:t>
            </a:r>
          </a:p>
        </p:txBody>
      </p:sp>
      <p:cxnSp>
        <p:nvCxnSpPr>
          <p:cNvPr id="3145745" name="Straight Arrow Connector 4"/>
          <p:cNvCxnSpPr>
            <a:cxnSpLocks/>
            <a:stCxn id="1048619" idx="2"/>
            <a:endCxn id="1048620" idx="0"/>
          </p:cNvCxnSpPr>
          <p:nvPr/>
        </p:nvCxnSpPr>
        <p:spPr>
          <a:xfrm>
            <a:off x="6042992" y="1192696"/>
            <a:ext cx="0" cy="424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1054</Words>
  <Application>Microsoft Office PowerPoint</Application>
  <PresentationFormat>Custom</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Droplet</vt:lpstr>
      <vt:lpstr>Hukum acara pidana  putusan dan eksekusi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acara pidana  putusan dan eksepsi</dc:title>
  <dc:creator>rati</dc:creator>
  <cp:lastModifiedBy>ASUS</cp:lastModifiedBy>
  <cp:revision>1</cp:revision>
  <dcterms:created xsi:type="dcterms:W3CDTF">2020-12-21T00:23:19Z</dcterms:created>
  <dcterms:modified xsi:type="dcterms:W3CDTF">2021-01-02T01:42:11Z</dcterms:modified>
</cp:coreProperties>
</file>