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58" d="100"/>
          <a:sy n="58" d="100"/>
        </p:scale>
        <p:origin x="-834"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0381063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0BC1078-46ED-40F9-8930-935BAD7C2B02}" type="datetimeFigureOut">
              <a:rPr lang="zh-CN" altLang="en-US" smtClean="0"/>
              <a:t>2020/1/22</a:t>
            </a:fld>
            <a:endParaRPr lang="zh-CN" alt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B52ADC-5BFA-4FBD-BEE2-16096B7F4166}" type="slidenum">
              <a:rPr lang="zh-CN" altLang="en-US" smtClean="0"/>
              <a:t>‹#›</a:t>
            </a:fld>
            <a:endParaRPr lang="zh-CN" alt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5" name="Footer Placeholder 4"/>
          <p:cNvSpPr>
            <a:spLocks noGrp="1"/>
          </p:cNvSpPr>
          <p:nvPr>
            <p:ph type="ftr" sz="quarter" idx="11"/>
          </p:nvPr>
        </p:nvSpPr>
        <p:spPr/>
        <p:txBody>
          <a:bodyPr/>
          <a:lstStyle>
            <a:extLst/>
          </a:lstStyle>
          <a:p>
            <a:endParaRPr lang="zh-CN" altLang="en-US"/>
          </a:p>
        </p:txBody>
      </p:sp>
      <p:sp>
        <p:nvSpPr>
          <p:cNvPr id="6" name="Slide Number Placeholder 5"/>
          <p:cNvSpPr>
            <a:spLocks noGrp="1"/>
          </p:cNvSpPr>
          <p:nvPr>
            <p:ph type="sldNum" sz="quarter" idx="12"/>
          </p:nvPr>
        </p:nvSpPr>
        <p:spPr/>
        <p:txBody>
          <a:bodyPr/>
          <a:lstStyle>
            <a:extLst/>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0BC1078-46ED-40F9-8930-935BAD7C2B02}" type="datetimeFigureOut">
              <a:rPr lang="zh-CN" altLang="en-US" smtClean="0"/>
              <a:t>2020/1/22</a:t>
            </a:fld>
            <a:endParaRPr lang="zh-CN" alt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B52ADC-5BFA-4FBD-BEE2-16096B7F4166}" type="slidenum">
              <a:rPr lang="zh-CN" altLang="en-US" smtClean="0"/>
              <a:t>‹#›</a:t>
            </a:fld>
            <a:endParaRPr lang="zh-CN" alt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6" name="Footer Placeholder 5"/>
          <p:cNvSpPr>
            <a:spLocks noGrp="1"/>
          </p:cNvSpPr>
          <p:nvPr>
            <p:ph type="ftr" sz="quarter" idx="11"/>
          </p:nvPr>
        </p:nvSpPr>
        <p:spPr/>
        <p:txBody>
          <a:bodyPr/>
          <a:lstStyle>
            <a:extLst/>
          </a:lstStyle>
          <a:p>
            <a:endParaRPr lang="zh-CN" alt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5B52ADC-5BFA-4FBD-BEE2-16096B7F4166}" type="slidenum">
              <a:rPr lang="zh-CN" altLang="en-US" smtClean="0"/>
              <a:t>‹#›</a:t>
            </a:fld>
            <a:endParaRPr lang="zh-CN" alt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8" name="Footer Placeholder 7"/>
          <p:cNvSpPr>
            <a:spLocks noGrp="1"/>
          </p:cNvSpPr>
          <p:nvPr>
            <p:ph type="ftr" sz="quarter" idx="11"/>
          </p:nvPr>
        </p:nvSpPr>
        <p:spPr/>
        <p:txBody>
          <a:bodyPr/>
          <a:lstStyle>
            <a:extLst/>
          </a:lstStyle>
          <a:p>
            <a:endParaRPr lang="zh-CN" alt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4" name="Footer Placeholder 3"/>
          <p:cNvSpPr>
            <a:spLocks noGrp="1"/>
          </p:cNvSpPr>
          <p:nvPr>
            <p:ph type="ftr" sz="quarter" idx="11"/>
          </p:nvPr>
        </p:nvSpPr>
        <p:spPr/>
        <p:txBody>
          <a:bodyPr/>
          <a:lstStyle>
            <a:extLst/>
          </a:lstStyle>
          <a:p>
            <a:endParaRPr lang="zh-CN" altLang="en-US"/>
          </a:p>
        </p:txBody>
      </p:sp>
      <p:sp>
        <p:nvSpPr>
          <p:cNvPr id="5" name="Slide Number Placeholder 4"/>
          <p:cNvSpPr>
            <a:spLocks noGrp="1"/>
          </p:cNvSpPr>
          <p:nvPr>
            <p:ph type="sldNum" sz="quarter" idx="12"/>
          </p:nvPr>
        </p:nvSpPr>
        <p:spPr/>
        <p:txBody>
          <a:bodyPr/>
          <a:lstStyle>
            <a:extLst/>
          </a:lstStyle>
          <a:p>
            <a:fld id="{D5B52ADC-5BFA-4FBD-BEE2-16096B7F4166}" type="slidenum">
              <a:rPr lang="zh-CN" altLang="en-US" smtClean="0"/>
              <a:t>‹#›</a:t>
            </a:fld>
            <a:endParaRPr lang="zh-CN" alt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0BC1078-46ED-40F9-8930-935BAD7C2B02}" type="datetimeFigureOut">
              <a:rPr lang="zh-CN" altLang="en-US" smtClean="0"/>
              <a:t>2020/1/22</a:t>
            </a:fld>
            <a:endParaRPr lang="zh-CN" altLang="en-US"/>
          </a:p>
        </p:txBody>
      </p:sp>
      <p:sp>
        <p:nvSpPr>
          <p:cNvPr id="3" name="Footer Placeholder 2"/>
          <p:cNvSpPr>
            <a:spLocks noGrp="1"/>
          </p:cNvSpPr>
          <p:nvPr>
            <p:ph type="ftr" sz="quarter" idx="11"/>
          </p:nvPr>
        </p:nvSpPr>
        <p:spPr/>
        <p:txBody>
          <a:bodyPr/>
          <a:lstStyle>
            <a:extLst/>
          </a:lstStyle>
          <a:p>
            <a:endParaRPr lang="zh-CN" altLang="en-US"/>
          </a:p>
        </p:txBody>
      </p:sp>
      <p:sp>
        <p:nvSpPr>
          <p:cNvPr id="4" name="Slide Number Placeholder 3"/>
          <p:cNvSpPr>
            <a:spLocks noGrp="1"/>
          </p:cNvSpPr>
          <p:nvPr>
            <p:ph type="sldNum" sz="quarter" idx="12"/>
          </p:nvPr>
        </p:nvSpPr>
        <p:spPr/>
        <p:txBody>
          <a:bodyPr/>
          <a:lstStyle>
            <a:extLst/>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0BC1078-46ED-40F9-8930-935BAD7C2B02}" type="datetimeFigureOut">
              <a:rPr lang="zh-CN" altLang="en-US" smtClean="0"/>
              <a:t>2020/1/22</a:t>
            </a:fld>
            <a:endParaRPr lang="zh-CN" alt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5B52ADC-5BFA-4FBD-BEE2-16096B7F4166}" type="slidenum">
              <a:rPr lang="zh-CN" altLang="en-US" smtClean="0"/>
              <a:t>‹#›</a:t>
            </a:fld>
            <a:endParaRPr lang="zh-CN" alt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0BC1078-46ED-40F9-8930-935BAD7C2B02}" type="datetimeFigureOut">
              <a:rPr lang="zh-CN" altLang="en-US" smtClean="0"/>
              <a:t>2020/1/22</a:t>
            </a:fld>
            <a:endParaRPr lang="zh-CN" alt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5B52ADC-5BFA-4FBD-BEE2-16096B7F4166}" type="slidenum">
              <a:rPr lang="zh-CN" altLang="en-US" smtClean="0"/>
              <a:t>‹#›</a:t>
            </a:fld>
            <a:endParaRPr lang="zh-CN" alt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zh-CN" alt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0BC1078-46ED-40F9-8930-935BAD7C2B02}" type="datetimeFigureOut">
              <a:rPr lang="zh-CN" altLang="en-US" smtClean="0"/>
              <a:t>2020/1/22</a:t>
            </a:fld>
            <a:endParaRPr lang="zh-CN" alt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5B52ADC-5BFA-4FBD-BEE2-16096B7F4166}" type="slidenum">
              <a:rPr lang="zh-CN" altLang="en-US" smtClean="0"/>
              <a:t>‹#›</a:t>
            </a:fld>
            <a:endParaRPr lang="zh-CN" alt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Subtitle 2"/>
          <p:cNvSpPr>
            <a:spLocks noGrp="1"/>
          </p:cNvSpPr>
          <p:nvPr>
            <p:ph type="subTitle" idx="1"/>
          </p:nvPr>
        </p:nvSpPr>
        <p:spPr>
          <a:xfrm>
            <a:off x="1143000" y="881743"/>
            <a:ext cx="6858000" cy="4376057"/>
          </a:xfrm>
        </p:spPr>
        <p:txBody>
          <a:bodyPr>
            <a:normAutofit fontScale="92500"/>
          </a:bodyPr>
          <a:lstStyle/>
          <a:p>
            <a:r>
              <a:rPr lang="en-US" altLang="zh-CN" sz="5400" dirty="0" err="1"/>
              <a:t>Materi</a:t>
            </a:r>
            <a:r>
              <a:rPr lang="en-US" altLang="zh-CN" sz="5400" dirty="0"/>
              <a:t> </a:t>
            </a:r>
            <a:r>
              <a:rPr lang="en-US" altLang="zh-CN" sz="5400" dirty="0" err="1"/>
              <a:t>tentang</a:t>
            </a:r>
            <a:endParaRPr lang="en-US" altLang="zh-CN" sz="5400" dirty="0"/>
          </a:p>
          <a:p>
            <a:r>
              <a:rPr lang="en-US" altLang="zh-CN" sz="5400" dirty="0"/>
              <a:t>" </a:t>
            </a:r>
            <a:r>
              <a:rPr lang="en-US" altLang="zh-CN" sz="5400" dirty="0" err="1"/>
              <a:t>Kejahatan</a:t>
            </a:r>
            <a:r>
              <a:rPr lang="en-US" altLang="zh-CN" sz="5400" dirty="0"/>
              <a:t> </a:t>
            </a:r>
            <a:r>
              <a:rPr lang="en-US" altLang="zh-CN" sz="5400" dirty="0" err="1"/>
              <a:t>terhadap</a:t>
            </a:r>
            <a:r>
              <a:rPr lang="en-US" altLang="zh-CN" sz="5400" dirty="0"/>
              <a:t> </a:t>
            </a:r>
            <a:r>
              <a:rPr lang="en-US" altLang="zh-CN" sz="5400" dirty="0" err="1"/>
              <a:t>kemerdekaan</a:t>
            </a:r>
            <a:r>
              <a:rPr lang="en-US" altLang="zh-CN" sz="5400" dirty="0"/>
              <a:t> </a:t>
            </a:r>
            <a:r>
              <a:rPr lang="en-US" altLang="zh-CN" sz="5400" dirty="0" err="1"/>
              <a:t>dan</a:t>
            </a:r>
            <a:r>
              <a:rPr lang="en-US" altLang="zh-CN" sz="5400" dirty="0"/>
              <a:t> </a:t>
            </a:r>
            <a:r>
              <a:rPr lang="en-US" altLang="zh-CN" sz="5400" dirty="0" err="1"/>
              <a:t>kejahatan</a:t>
            </a:r>
            <a:r>
              <a:rPr lang="en-US" altLang="zh-CN" sz="5400" dirty="0"/>
              <a:t> </a:t>
            </a:r>
            <a:r>
              <a:rPr lang="en-US" altLang="zh-CN" sz="5400" dirty="0" err="1"/>
              <a:t>terhadap</a:t>
            </a:r>
            <a:r>
              <a:rPr lang="en-US" altLang="zh-CN" sz="5400" dirty="0"/>
              <a:t> </a:t>
            </a:r>
            <a:r>
              <a:rPr lang="en-US" altLang="zh-CN" sz="5400" dirty="0" err="1"/>
              <a:t>kehormatan</a:t>
            </a:r>
            <a:r>
              <a:rPr lang="en-US" altLang="zh-CN" sz="5400" dirty="0"/>
              <a:t>"</a:t>
            </a:r>
          </a:p>
          <a:p>
            <a:endParaRPr lang="en-US" altLang="zh-C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Subtitle 1048585"/>
          <p:cNvSpPr>
            <a:spLocks noGrp="1"/>
          </p:cNvSpPr>
          <p:nvPr>
            <p:ph type="subTitle" idx="1"/>
          </p:nvPr>
        </p:nvSpPr>
        <p:spPr>
          <a:xfrm>
            <a:off x="337275" y="346547"/>
            <a:ext cx="8103180" cy="5762885"/>
          </a:xfrm>
        </p:spPr>
        <p:txBody>
          <a:bodyPr>
            <a:normAutofit fontScale="79167" lnSpcReduction="20000"/>
          </a:bodyPr>
          <a:lstStyle/>
          <a:p>
            <a:r>
              <a:rPr lang="en-US"/>
              <a:t>2. MENISTA (SECARA TERTULIS)</a:t>
            </a:r>
            <a:endParaRPr lang="x-none"/>
          </a:p>
          <a:p>
            <a:r>
              <a:rPr lang="en-US"/>
              <a:t>Perkembangan masyarakat umum pada saat ini, dimana anggota masyarakat yang tidak dapat membaca dan menulis semakin sedikit, memungkinkan tindak pidana “menista secara tertulis” jika dibandingan dengan menista (lisan), akan lebih banyak. Dengan pertumbuhan media massa khususnya surat kabar harian dan majalah-majalah, maka tindak pidana menista dengan surat, semakin memungkinkan.Dalam hal ini para redaksi sebaiknya lebih cermat sehingga dapat dicegah, keterlibatanya dalam tindak pidana menista secara tertulis. </a:t>
            </a:r>
            <a:endParaRPr lang="x-none"/>
          </a:p>
          <a:p>
            <a:r>
              <a:rPr lang="en-US"/>
              <a:t>Istilah “menista secara tertulis ” oleh sebagian pakar dipergunakan istilah “menista dan tulisan”. Perbedaan tersebut disebabkan pilihan kata-kata untuk menerjemahkan yakni kata smaadschrift yang dapat diterjemahkan dengan kata-kata yang bersamaan atau hampir sama.</a:t>
            </a:r>
            <a:endParaRPr lang="x-none"/>
          </a:p>
          <a:p>
            <a:r>
              <a:rPr lang="en-US"/>
              <a:t>Penistaan tertulis diatur dan diancam pada pasal 310 ayat (2) yang berbunyi sebagai berikut:</a:t>
            </a:r>
            <a:endParaRPr lang="x-none"/>
          </a:p>
          <a:p>
            <a:r>
              <a:rPr lang="en-US"/>
              <a:t>“Kalau hal itu terjadi dengan surat atau gambar yang disiarkan, dipertunjukan atau ditempelkan, maka perbuatan karena salahnya menista dengan surat, dihukum penjara selama-lamanya satu tahun empat bulan atau denda sebanyak-banyaknya Rp.4.500,-“.</a:t>
            </a:r>
            <a:endParaRPr lang="x-none"/>
          </a:p>
          <a:p>
            <a:endParaRPr lang="x-none"/>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Subtitle 1048656"/>
          <p:cNvSpPr>
            <a:spLocks noGrp="1"/>
          </p:cNvSpPr>
          <p:nvPr>
            <p:ph type="subTitle" idx="1"/>
          </p:nvPr>
        </p:nvSpPr>
        <p:spPr>
          <a:xfrm>
            <a:off x="416646" y="234226"/>
            <a:ext cx="8232886" cy="6262310"/>
          </a:xfrm>
        </p:spPr>
        <p:txBody>
          <a:bodyPr>
            <a:normAutofit fontScale="79167" lnSpcReduction="20000"/>
          </a:bodyPr>
          <a:lstStyle/>
          <a:p>
            <a:r>
              <a:rPr lang="en-US"/>
              <a:t>3. UNTUK KEPENTINGAN UMUM ATAU UNTUK MEMBELA DIRI </a:t>
            </a:r>
            <a:endParaRPr lang="x-none"/>
          </a:p>
          <a:p>
            <a:r>
              <a:rPr lang="en-US"/>
              <a:t>Terhadap Pelanggaran pasal 310 ayat (1) dan ayat (2) KUHP dimuat pengecualian sebagi “alasan untuk tidak dapat dihukum” meskipun telah berbuat suatu perbuatan menista atau menista dengan surat. Hal ini diatur pada pasal 310 ayat (3) KUHP yang berbunyi sebagi berikut:</a:t>
            </a:r>
            <a:endParaRPr lang="x-none"/>
          </a:p>
          <a:p>
            <a:r>
              <a:rPr lang="en-US"/>
              <a:t>“Tidak dapat dikatakan menista atau menista dengan surat jika nyata perbuatan itu dilakukan untuk mempertahankan kepentingan umum atau karena terpaksa untuk mempertahnkan diri.”</a:t>
            </a:r>
            <a:endParaRPr lang="x-none"/>
          </a:p>
          <a:p>
            <a:r>
              <a:rPr lang="en-US"/>
              <a:t>Rumusan pasal 310 ayat (3) KUHP terdapat dua versi, khususnya terhadap “mempertahankan kepentingan umum” yang juga dipergunakan istilah “membela kepentingan umum”. Prof. Satichid Karta Negara S.H, merumuskan “kepentingan umum” sebagi berikut:</a:t>
            </a:r>
            <a:endParaRPr lang="x-none"/>
          </a:p>
          <a:p>
            <a:r>
              <a:rPr lang="en-US"/>
              <a:t>“Bila penuduhan menyatakan bahwa tuduhanya itu dilancarkan untuk kepentingan umum, maka ini berarti bahwa kepentingan umum dengan tuduhan itu, diuntungkan.” </a:t>
            </a:r>
            <a:endParaRPr lang="x-none"/>
          </a:p>
          <a:p>
            <a:r>
              <a:rPr lang="en-US"/>
              <a:t>Selanjutnya “karena terpaksa untuk mempertahankan diri” Mr. Tirtaamidjaja, diberikan contoh sebagai berikut:</a:t>
            </a:r>
            <a:endParaRPr lang="x-none"/>
          </a:p>
          <a:p>
            <a:r>
              <a:rPr lang="en-US"/>
              <a:t>“ Bertindak untuk membela diri karena terpaksa misalnya orang yang dengan tidak benar telah dituduh melakukan suatu pelanggaran pidana menunjuk orang yang sebenarnya melakukan pelanggaran pidana.” </a:t>
            </a:r>
            <a:endParaRPr lang="x-none"/>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Subtitle 1048658"/>
          <p:cNvSpPr>
            <a:spLocks noGrp="1"/>
          </p:cNvSpPr>
          <p:nvPr>
            <p:ph type="subTitle" idx="1"/>
          </p:nvPr>
        </p:nvSpPr>
        <p:spPr>
          <a:xfrm>
            <a:off x="700186" y="248135"/>
            <a:ext cx="7649208" cy="6281665"/>
          </a:xfrm>
        </p:spPr>
        <p:txBody>
          <a:bodyPr/>
          <a:lstStyle/>
          <a:p>
            <a:r>
              <a:rPr lang="en-US"/>
              <a:t>4. Fitnah </a:t>
            </a:r>
            <a:endParaRPr lang="x-none"/>
          </a:p>
          <a:p>
            <a:r>
              <a:rPr lang="en-US"/>
              <a:t>Kata “fitnah” sehari-hari sering kita kenal yang termuat dalam Kamus Besar Bahasa Indonesia yakni:”perkataan yang dimaksud menjelekan orang….”. </a:t>
            </a:r>
            <a:endParaRPr lang="x-none"/>
          </a:p>
          <a:p>
            <a:r>
              <a:rPr lang="en-US"/>
              <a:t>Dalam ilmu hukum pidana, fitnah adalah menista atau menista dengan surat/tulisan tetapi yang melakukan perbuatan itu diizinkan membuktikanya, tidak dapt membuktikan.</a:t>
            </a:r>
            <a:endParaRPr lang="x-none"/>
          </a:p>
          <a:p>
            <a:r>
              <a:rPr lang="en-US"/>
              <a:t>Fitnah diatur dalam pasal 311 KUHP yang berbunyi sebagi berikaut:</a:t>
            </a:r>
            <a:endParaRPr lang="x-none"/>
          </a:p>
          <a:p>
            <a:r>
              <a:rPr lang="en-US"/>
              <a:t>(1) Barang siapa melakukan kejahatan menista atau menista dengan surat kabar, dalam hal ini diizinkan membuktikan kebenaran tuduhanya itu dihukum karena salahnya fitnah dengan hukuman penjara selama-lamanya empat tahun, jika ia tidak dapat membuktikan kebenaranya itu dan jika tuduhanya itu dilakukanya sedang diketahuinya tidak benar”.</a:t>
            </a:r>
            <a:endParaRPr lang="x-none"/>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Subtitle 1048660"/>
          <p:cNvSpPr>
            <a:spLocks noGrp="1"/>
          </p:cNvSpPr>
          <p:nvPr>
            <p:ph type="subTitle" idx="1"/>
          </p:nvPr>
        </p:nvSpPr>
        <p:spPr>
          <a:xfrm>
            <a:off x="235055" y="227772"/>
            <a:ext cx="8570122" cy="6404248"/>
          </a:xfrm>
        </p:spPr>
        <p:txBody>
          <a:bodyPr/>
          <a:lstStyle/>
          <a:p>
            <a:r>
              <a:rPr lang="en-US"/>
              <a:t>5. PENGHINAAN RINGAN</a:t>
            </a:r>
            <a:endParaRPr lang="x-none"/>
          </a:p>
          <a:p>
            <a:r>
              <a:rPr lang="en-US"/>
              <a:t>Kata “penghinaan ringan” diterjemahkan dari bahasa belanda eenvoudige belediging; dengan kata “biasa”, sebagian pakar lainya menerjemahkan dengan kata “ringan ”. Dalam kamus bahasa belanda, kata eenvoud: sederhana, bersahara, ringan. Dengan demikian tidak tepat jika dipergunakan penghinaan biasa.</a:t>
            </a:r>
            <a:endParaRPr lang="x-none"/>
          </a:p>
          <a:p>
            <a:r>
              <a:rPr lang="en-US"/>
              <a:t>Penghinaan ringan diatur dalam pasal 315 KUHP yang berbunyi sebagai berikut:</a:t>
            </a:r>
            <a:endParaRPr lang="x-none"/>
          </a:p>
          <a:p>
            <a:r>
              <a:rPr lang="en-US"/>
              <a:t>“Tiap-tiap penghinaan dengan sengaja yang tidak bersifat menista atau menista dengan surat, yang dilakukan terhadap seseorang baik dimuka umum dengan lisan atau dengan surat baik dimuka orang itu sendiri dengan lisan atau perbuatan, baik dengan surat yang dikirimkan atau diterimakan kepadanya, dengan hukuman penjara selama-lamanya empat bulan dua minggu atau denda sebanyak-banyaknya tiga ratus rupiah.”</a:t>
            </a:r>
            <a:endParaRPr lang="x-non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Subtitle 1048662"/>
          <p:cNvSpPr>
            <a:spLocks noGrp="1"/>
          </p:cNvSpPr>
          <p:nvPr>
            <p:ph type="subTitle" idx="1"/>
          </p:nvPr>
        </p:nvSpPr>
        <p:spPr>
          <a:xfrm>
            <a:off x="361235" y="478374"/>
            <a:ext cx="8310711" cy="5863319"/>
          </a:xfrm>
        </p:spPr>
        <p:txBody>
          <a:bodyPr>
            <a:normAutofit fontScale="47500" lnSpcReduction="20000"/>
          </a:bodyPr>
          <a:lstStyle/>
          <a:p>
            <a:r>
              <a:rPr lang="en-US"/>
              <a:t>C. TINDAK PIDANA TERHADAP KEHORMATAN KHUSUS</a:t>
            </a:r>
            <a:endParaRPr lang="x-none"/>
          </a:p>
          <a:p>
            <a:r>
              <a:rPr lang="en-US"/>
              <a:t>Tindak pidana terhadap kehormatan atau tindak pidana penghinaan pada umumnya ditujukan kepada manusia bukan pada hewan.Demikan halnya dengan badan hukum, pada hakikatnya tidak mempunyai kehormatan, tetapi KUHP menganut bahwa badan hukum tertentu, antara lain : Presiden Atau Wakil Presiden, Kepala Negara, Perwakilan Negara Sahabat, Golongan/Agama/Suku Dan Badan Umum, memiliki kehormatan dan nama baik.</a:t>
            </a:r>
            <a:endParaRPr lang="x-none"/>
          </a:p>
          <a:p>
            <a:r>
              <a:rPr lang="en-US"/>
              <a:t>1. Penghinaan Terhadap Presiden atau Wakil Presiden</a:t>
            </a:r>
            <a:endParaRPr lang="x-none"/>
          </a:p>
          <a:p>
            <a:r>
              <a:rPr lang="en-US"/>
              <a:t>Presiden adalah Kepala Negara dan Wakil Presiden adalah wakil kepala negara. Dengan kedudukan demikian maka Presiden /Wakil Presiden memiliki kehormatan dan nama baik, telah selayaknya selaku orang yang yang berkedudukan demikian, untuk dihormati. Dihormati tidak berarti atas kemauan orang yang menduduki jabatan Presiden/Wakil Presiden tetapi berdasarkan kepatutan dan kelayakan yang hidup dalam masyarakat umum atau orang kebanyakan. </a:t>
            </a:r>
            <a:endParaRPr lang="x-none"/>
          </a:p>
          <a:p>
            <a:r>
              <a:rPr lang="en-US"/>
              <a:t>Penghinaan terhadap Presiden/Wakil Presiden diatur dalam pasal 134 KUHP dan pasal 137 KUHP yang berbunyi:</a:t>
            </a:r>
            <a:endParaRPr lang="x-none"/>
          </a:p>
          <a:p>
            <a:r>
              <a:rPr lang="en-US"/>
              <a:t>Pasal 134 KUHP:</a:t>
            </a:r>
            <a:endParaRPr lang="x-none"/>
          </a:p>
          <a:p>
            <a:r>
              <a:rPr lang="en-US"/>
              <a:t>“Penghinaan yang dilakukan dengan sengaja terhadap Presiden atau Wakil Presiden, diancam pidana penjara paling lama enam tahun atau denda paling banyak tiga ratus rupiah”</a:t>
            </a:r>
            <a:endParaRPr lang="x-none"/>
          </a:p>
          <a:p>
            <a:r>
              <a:rPr lang="en-US"/>
              <a:t>Pasal 137 KUHP:</a:t>
            </a:r>
            <a:endParaRPr lang="x-none"/>
          </a:p>
          <a:p>
            <a:r>
              <a:rPr lang="en-US"/>
              <a:t>(1) Barangsiapa menyiarkan, mempertunjukan, atau menempelkan dimuka umum tulisan atau lukisan yang berisi penghinaan terhadap Presiden atau Wakil Presiden, dengan maksud supaya isi yang menghina diketahui atau lebih diketahui oleh umum, diancam dengan pidana penjara paling lama satu tahun empat bulan atau pidana denda paling banyak tiga ratus rupiah.”</a:t>
            </a:r>
            <a:endParaRPr lang="x-none"/>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Subtitle 1048664"/>
          <p:cNvSpPr>
            <a:spLocks noGrp="1"/>
          </p:cNvSpPr>
          <p:nvPr>
            <p:ph type="subTitle" idx="1"/>
          </p:nvPr>
        </p:nvSpPr>
        <p:spPr>
          <a:xfrm>
            <a:off x="228570" y="247128"/>
            <a:ext cx="8673886" cy="6301020"/>
          </a:xfrm>
        </p:spPr>
        <p:txBody>
          <a:bodyPr>
            <a:normAutofit fontScale="75833" lnSpcReduction="20000"/>
          </a:bodyPr>
          <a:lstStyle/>
          <a:p>
            <a:r>
              <a:rPr lang="en-US"/>
              <a:t>PENGHINAAN TERHADAP KEPALA NEGARA SAHABAT ATAU YANG YANG MEWAKILI NEGARA ASING DI INDONESIA</a:t>
            </a:r>
            <a:endParaRPr lang="x-none"/>
          </a:p>
          <a:p>
            <a:endParaRPr lang="x-none"/>
          </a:p>
          <a:p>
            <a:r>
              <a:rPr lang="en-US"/>
              <a:t>Hal ini diatur dalm pasal 142 KUHP, 143 KUHP dan 144 KUHP. Pasal 142 KUHP melindungi kehormatan dan nama baik dan nama baik ” yang mewakili Negara Asing di Indonesia”.</a:t>
            </a:r>
            <a:endParaRPr lang="x-none"/>
          </a:p>
          <a:p>
            <a:r>
              <a:rPr lang="en-US"/>
              <a:t>Pasal 144 KUHP, mencakup baik Kepala Negara Sahabat maupun yang mewakili Negara Asing di Indonesia yang dilakukan dengan cara menyiarkan, tertulis atau gambar lukisan.</a:t>
            </a:r>
            <a:endParaRPr lang="x-none"/>
          </a:p>
          <a:p>
            <a:r>
              <a:rPr lang="en-US"/>
              <a:t>Pasal 142 KUHP berbunyi sebagai berikut:</a:t>
            </a:r>
            <a:endParaRPr lang="x-none"/>
          </a:p>
          <a:p>
            <a:r>
              <a:rPr lang="en-US"/>
              <a:t>“Penghinaan yang dilakukan dengan sengaja terhadap raja yang memerintah atau Kepala lainya dari Negara sahabat, diancam dengan pidana penjara paling lama lima tahun atau paling banyak tiga ratus rupiah”</a:t>
            </a:r>
            <a:endParaRPr lang="x-none"/>
          </a:p>
          <a:p>
            <a:r>
              <a:rPr lang="en-US"/>
              <a:t>Berdasarkan rumusan pasal 142 KUHP maka unsur-unsurnya adalah sebagai berikut :</a:t>
            </a:r>
            <a:endParaRPr lang="x-none"/>
          </a:p>
          <a:p>
            <a:r>
              <a:rPr lang="en-US"/>
              <a:t>- Penghinaan</a:t>
            </a:r>
            <a:endParaRPr lang="x-none"/>
          </a:p>
          <a:p>
            <a:r>
              <a:rPr lang="en-US"/>
              <a:t>- Dengan sengaja</a:t>
            </a:r>
            <a:endParaRPr lang="x-none"/>
          </a:p>
          <a:p>
            <a:r>
              <a:rPr lang="en-US"/>
              <a:t>- Terhadap Kepala Negara sahabat.</a:t>
            </a:r>
            <a:endParaRPr lang="x-none"/>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Subtitle 1048666"/>
          <p:cNvSpPr>
            <a:spLocks noGrp="1"/>
          </p:cNvSpPr>
          <p:nvPr>
            <p:ph type="subTitle" idx="1"/>
          </p:nvPr>
        </p:nvSpPr>
        <p:spPr>
          <a:xfrm>
            <a:off x="196145" y="298744"/>
            <a:ext cx="8583092" cy="6281665"/>
          </a:xfrm>
        </p:spPr>
        <p:txBody>
          <a:bodyPr>
            <a:normAutofit fontScale="50833" lnSpcReduction="20000"/>
          </a:bodyPr>
          <a:lstStyle/>
          <a:p>
            <a:r>
              <a:rPr lang="en-US"/>
              <a:t>PENGHINAAN TERHADAP GOLONGAN</a:t>
            </a:r>
            <a:endParaRPr lang="x-none"/>
          </a:p>
          <a:p>
            <a:r>
              <a:rPr lang="en-US"/>
              <a:t>Hal ini diatur dalam pasal 156 KUHP dan pasal 157 KUHP. Pasal ini dimaksudkan untuk memelihara/ melindungi/ menjamin “persamaan” sebagai salah satu asas hak asasi manusia dan mencegah “diskriminasi”.</a:t>
            </a:r>
            <a:endParaRPr lang="x-none"/>
          </a:p>
          <a:p>
            <a:r>
              <a:rPr lang="en-US"/>
              <a:t>Perlindungan yang diatur dalam pasal 156 adalah:</a:t>
            </a:r>
            <a:endParaRPr lang="x-none"/>
          </a:p>
          <a:p>
            <a:r>
              <a:rPr lang="en-US"/>
              <a:t>“Barang siapa menyatakan dihadapan umum perasaan permusuhan, kebencian, atau penghinaan terhadap sesuatu atau beberapa golongan di negeri Indonesia, dihukum dengan hukuman penjara paling lama empat tahun atau denda paling banyak tigaratus rupiah.</a:t>
            </a:r>
            <a:endParaRPr lang="x-none"/>
          </a:p>
          <a:p>
            <a:r>
              <a:rPr lang="en-US"/>
              <a:t>Perkataan “golongan” dalam pasal ini dan pasal yang berikut berarti: tiap-tiap bagian dinegeri Indonesia yang berbeda dengan suatu atau beberapa bagian di negeri lain karena bangsanya, wataknya, suku bangsa, agamanya, asal tempatnya, keturunanya, atau keadaanya hokum tata Negara”. </a:t>
            </a:r>
            <a:endParaRPr lang="x-none"/>
          </a:p>
          <a:p>
            <a:r>
              <a:rPr lang="en-US"/>
              <a:t>Unsur-unsur pasal ini tidak berbeda dengan unsur-unsur pada pasal 154 KUHP, hanya yang berbeda adalah sasaran atau yang dilindungi. Dengan demikian unsur-unsurnya adalah:</a:t>
            </a:r>
            <a:endParaRPr lang="x-none"/>
          </a:p>
          <a:p>
            <a:r>
              <a:rPr lang="en-US"/>
              <a:t>- Di hadapan umum </a:t>
            </a:r>
            <a:endParaRPr lang="x-none"/>
          </a:p>
          <a:p>
            <a:r>
              <a:rPr lang="en-US"/>
              <a:t>- Menyatakan perasaan permusuhan, kebencian atau penghinaan</a:t>
            </a:r>
            <a:endParaRPr lang="x-none"/>
          </a:p>
          <a:p>
            <a:r>
              <a:rPr lang="en-US"/>
              <a:t>- Terhadap golongan</a:t>
            </a:r>
            <a:endParaRPr lang="x-none"/>
          </a:p>
          <a:p>
            <a:r>
              <a:rPr lang="en-US"/>
              <a:t>. PENGHINAAN TERHADAP KEKUASAAN UMUM ATAU BADAN HUKUM</a:t>
            </a:r>
            <a:endParaRPr lang="x-none"/>
          </a:p>
          <a:p>
            <a:r>
              <a:rPr lang="en-US"/>
              <a:t>Dalam hal ini ada pasal yang mengatur tersendiri. Untuk memahaminya, tidak cukup hanya mengetahui teksnya saja akan tetapi harus diamati dengan cermat, semua unsur-unsurnya dan penerapan berdasarkan jurisprudensi.</a:t>
            </a:r>
            <a:endParaRPr lang="x-none"/>
          </a:p>
          <a:p>
            <a:r>
              <a:rPr lang="en-US"/>
              <a:t>Pasal 207 KUHP yang berbunyi sebagai berikut :</a:t>
            </a:r>
            <a:endParaRPr lang="x-none"/>
          </a:p>
          <a:p>
            <a:r>
              <a:rPr lang="en-US"/>
              <a:t>“Barang siapa dengan sengaja dimuka umum dengan lisan atau tulisan suatu kuasa, yang diadakan dinegeri Belanda atau Indonesia atau suatu Badan Umum yang didakan disana, dihukum dengan hukuman penjara selama-lamanya satu tahun enam bulan atau dendan sebanyak banyaknya tiga ratus rupiah.”</a:t>
            </a:r>
            <a:endParaRPr lang="x-none"/>
          </a:p>
          <a:p>
            <a:endParaRPr lang="x-non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Subtitle 1048591"/>
          <p:cNvSpPr>
            <a:spLocks noGrp="1"/>
          </p:cNvSpPr>
          <p:nvPr>
            <p:ph type="subTitle" idx="1"/>
          </p:nvPr>
        </p:nvSpPr>
        <p:spPr>
          <a:xfrm>
            <a:off x="468526" y="324550"/>
            <a:ext cx="8064268" cy="5980034"/>
          </a:xfrm>
        </p:spPr>
        <p:txBody>
          <a:bodyPr>
            <a:normAutofit fontScale="76667" lnSpcReduction="20000"/>
          </a:bodyPr>
          <a:lstStyle/>
          <a:p>
            <a:r>
              <a:rPr lang="en-US"/>
              <a:t>KEJAHATAN TERHADAP KEMERDEKAAN ORANG</a:t>
            </a:r>
            <a:endParaRPr lang="x-none"/>
          </a:p>
          <a:p>
            <a:endParaRPr lang="x-none"/>
          </a:p>
          <a:p>
            <a:r>
              <a:rPr lang="en-US"/>
              <a:t>A. Pengertian Kejahatan atas Kemerdekaan Orang</a:t>
            </a:r>
            <a:endParaRPr lang="x-none"/>
          </a:p>
          <a:p>
            <a:r>
              <a:rPr lang="en-US"/>
              <a:t>Kejahatan atas kemerdekaan orang adalah perbuatan kejahatan terhadap suatu hak asasi manusia yang selalu menonjol dari dahulu kala sampai dengan sekarang, dimana hak seorang manusia untuk bebas menggerakkan badan memenuhi kepentingan dalam masyarakat. </a:t>
            </a:r>
            <a:endParaRPr lang="x-none"/>
          </a:p>
          <a:p>
            <a:r>
              <a:rPr lang="en-US"/>
              <a:t>Dalam hal kejahatan atas kemerdekaan, orang telah diatur pada title XVIII Buku II KUHP dari pasal 324-337 KUHP. Adapun penggolongan pasal-pasalnya sebagai berikut:</a:t>
            </a:r>
            <a:endParaRPr lang="x-none"/>
          </a:p>
          <a:p>
            <a:r>
              <a:rPr lang="en-US"/>
              <a:t>1. Mengenai perdagangan budak (pasal 324-327)</a:t>
            </a:r>
            <a:endParaRPr lang="x-none"/>
          </a:p>
          <a:p>
            <a:r>
              <a:rPr lang="en-US"/>
              <a:t>2. Mengenai penculikan (pasal 328 – 332)</a:t>
            </a:r>
            <a:endParaRPr lang="x-none"/>
          </a:p>
          <a:p>
            <a:r>
              <a:rPr lang="en-US"/>
              <a:t>3. Mengenai penahanan (pasal 333 – 334)</a:t>
            </a:r>
            <a:endParaRPr lang="x-none"/>
          </a:p>
          <a:p>
            <a:r>
              <a:rPr lang="en-US"/>
              <a:t>4. Mengenai pemaksaan (pasal 335)</a:t>
            </a:r>
            <a:endParaRPr lang="x-none"/>
          </a:p>
          <a:p>
            <a:r>
              <a:rPr lang="en-US"/>
              <a:t>5. Mengenai pengancaman (pasal 336)</a:t>
            </a:r>
            <a:endParaRPr lang="x-none"/>
          </a:p>
          <a:p>
            <a:endParaRPr lang="x-non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Subtitle 1048592"/>
          <p:cNvSpPr>
            <a:spLocks noGrp="1"/>
          </p:cNvSpPr>
          <p:nvPr>
            <p:ph type="subTitle" idx="1"/>
          </p:nvPr>
        </p:nvSpPr>
        <p:spPr>
          <a:xfrm>
            <a:off x="974381" y="305906"/>
            <a:ext cx="7195236" cy="6246188"/>
          </a:xfrm>
        </p:spPr>
        <p:txBody>
          <a:bodyPr>
            <a:normAutofit fontScale="60000" lnSpcReduction="20000"/>
          </a:bodyPr>
          <a:lstStyle/>
          <a:p>
            <a:r>
              <a:rPr lang="en-US"/>
              <a:t>B. Bentuk-bentuk Kejahatan dan Unsur-unsurnya.</a:t>
            </a:r>
            <a:endParaRPr lang="x-none"/>
          </a:p>
          <a:p>
            <a:r>
              <a:rPr lang="en-US"/>
              <a:t>1. Perdagangan budak (Slavenhandel)</a:t>
            </a:r>
            <a:endParaRPr lang="x-none"/>
          </a:p>
          <a:p>
            <a:r>
              <a:rPr lang="en-US"/>
              <a:t>Menurut pasal 324 KUHP yang dinamakan perdagangan budak, yaitu: “barang siapa dengan ongkos sendiri atau ongkos orang lain menjalankan perniagaan budak belian atau melakukan perbuatan perniagaan budak belian atau dengan sengaja turut campur dalam segala sesuatu itu, baik dengan langsung maupun tidak langsung”.</a:t>
            </a:r>
            <a:endParaRPr lang="x-none"/>
          </a:p>
          <a:p>
            <a:r>
              <a:rPr lang="en-US"/>
              <a:t>Perniagaan budak belian adalah perniagaan yang barang dagangannya terdiri dari orang-orang yang akan dipergunakan untuk dijadikan budak atau hamba belian. Istilah menjalankan perdagangan budak belian berarti seseorang yang membeli saja atau menjual saja seorang budak belian, hal tersebut didasarkan dengan adanya tambahan kata-kata “melakukan perbuatan perdagangan”. </a:t>
            </a:r>
            <a:endParaRPr lang="x-none"/>
          </a:p>
          <a:p>
            <a:r>
              <a:rPr lang="en-US"/>
              <a:t>Unsur-unsur dari perdagangan budak tersebut, yaitu:</a:t>
            </a:r>
            <a:endParaRPr lang="x-none"/>
          </a:p>
          <a:p>
            <a:r>
              <a:rPr lang="en-US"/>
              <a:t>a. Perbuatan “perdagangan”.</a:t>
            </a:r>
            <a:endParaRPr lang="x-none"/>
          </a:p>
          <a:p>
            <a:r>
              <a:rPr lang="en-US"/>
              <a:t>b. Yang diperdagangkan adalah “orang”.</a:t>
            </a:r>
            <a:endParaRPr lang="x-none"/>
          </a:p>
          <a:p>
            <a:r>
              <a:rPr lang="en-US"/>
              <a:t>c. Perdagangan itu dilakukan untuk menjadikan orang itu sebagai budak.</a:t>
            </a:r>
            <a:endParaRPr lang="x-none"/>
          </a:p>
          <a:p>
            <a:r>
              <a:rPr lang="en-US"/>
              <a:t>d. Adanya unsur kesengajaan turut campur </a:t>
            </a:r>
            <a:endParaRPr lang="x-none"/>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Subtitle 1048593"/>
          <p:cNvSpPr>
            <a:spLocks noGrp="1"/>
          </p:cNvSpPr>
          <p:nvPr>
            <p:ph type="subTitle" idx="1"/>
          </p:nvPr>
        </p:nvSpPr>
        <p:spPr>
          <a:xfrm>
            <a:off x="883587" y="291394"/>
            <a:ext cx="7376825" cy="6275213"/>
          </a:xfrm>
        </p:spPr>
        <p:txBody>
          <a:bodyPr>
            <a:normAutofit fontScale="77500" lnSpcReduction="20000"/>
          </a:bodyPr>
          <a:lstStyle/>
          <a:p>
            <a:r>
              <a:rPr lang="en-US"/>
              <a:t>2. Penculikan (Mensenroof)</a:t>
            </a:r>
            <a:endParaRPr lang="x-none"/>
          </a:p>
          <a:p>
            <a:r>
              <a:rPr lang="en-US"/>
              <a:t>Yang dinamakan penculikan menurut pasal 328 yaitu:</a:t>
            </a:r>
            <a:endParaRPr lang="x-none"/>
          </a:p>
          <a:p>
            <a:r>
              <a:rPr lang="en-US"/>
              <a:t>“Barang siapa membawa pergi seorang dari tempat kediamannya atau tempat tinggalnya sementara, dengan maksud untuk menempatkan orang itu secara melawan hukum di bawah kekuasaannya atau kekuasaan orang lain, atau untuk menempatkan dia dalam keadaan sengsara”.</a:t>
            </a:r>
            <a:endParaRPr lang="x-none"/>
          </a:p>
          <a:p>
            <a:r>
              <a:rPr lang="en-US"/>
              <a:t>Unsur-unsur yang terdapat pada pasal 328 di atas, yaitu:</a:t>
            </a:r>
            <a:endParaRPr lang="x-none"/>
          </a:p>
          <a:p>
            <a:r>
              <a:rPr lang="en-US"/>
              <a:t>a. Perbuatan “membawa pergi”.</a:t>
            </a:r>
            <a:endParaRPr lang="x-none"/>
          </a:p>
          <a:p>
            <a:r>
              <a:rPr lang="en-US"/>
              <a:t>b. Yang dibawa pergi “orang”.</a:t>
            </a:r>
            <a:endParaRPr lang="x-none"/>
          </a:p>
          <a:p>
            <a:r>
              <a:rPr lang="en-US"/>
              <a:t>c. Membawa pergi itu harus dilakukan “dengan maksud menempatkan orang itu secara melawan hukum atau dalam keadaan sengsara”.</a:t>
            </a:r>
            <a:endParaRPr lang="x-non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Subtitle 1048594"/>
          <p:cNvSpPr>
            <a:spLocks noGrp="1"/>
          </p:cNvSpPr>
          <p:nvPr>
            <p:ph type="subTitle" idx="1"/>
          </p:nvPr>
        </p:nvSpPr>
        <p:spPr>
          <a:xfrm>
            <a:off x="1142999" y="434599"/>
            <a:ext cx="6858000" cy="5988803"/>
          </a:xfrm>
        </p:spPr>
        <p:txBody>
          <a:bodyPr>
            <a:normAutofit fontScale="69167" lnSpcReduction="20000"/>
          </a:bodyPr>
          <a:lstStyle/>
          <a:p>
            <a:r>
              <a:rPr lang="en-US"/>
              <a:t>3. Penahanan</a:t>
            </a:r>
            <a:endParaRPr lang="x-none"/>
          </a:p>
          <a:p>
            <a:r>
              <a:rPr lang="en-US"/>
              <a:t>Tindak pidana ini menurut pasal 333 KUHP, yaitu “barang siapa dengan sengaja dan melawan hukum merampas kemerdekaan (menahan) orang atau meneruskan tahanan itu dengan melawan hak”.</a:t>
            </a:r>
            <a:endParaRPr lang="x-none"/>
          </a:p>
          <a:p>
            <a:r>
              <a:rPr lang="en-US"/>
              <a:t>Istilah dari kata “menahan” dan “meneruskan penahanan” dari pasal di atas, adalah:</a:t>
            </a:r>
            <a:endParaRPr lang="x-none"/>
          </a:p>
          <a:p>
            <a:r>
              <a:rPr lang="en-US"/>
              <a:t>a. Menahan; menunjukkan aflopende-delicten (delik yang sekilas atau sekejap).</a:t>
            </a:r>
            <a:endParaRPr lang="x-none"/>
          </a:p>
          <a:p>
            <a:r>
              <a:rPr lang="en-US"/>
              <a:t>b. Meneruskan penahanan; menunjukkan voor tdurende delicten (delik yang selalu/ terus-menerus diperbuat) .</a:t>
            </a:r>
            <a:endParaRPr lang="x-none"/>
          </a:p>
          <a:p>
            <a:r>
              <a:rPr lang="en-US"/>
              <a:t>Unsur-unsur dari pasal 333, yaitu:</a:t>
            </a:r>
            <a:endParaRPr lang="x-none"/>
          </a:p>
          <a:p>
            <a:r>
              <a:rPr lang="en-US"/>
              <a:t>a. Perbuatan “menahan/ merampas kemerdekaan”.</a:t>
            </a:r>
            <a:endParaRPr lang="x-none"/>
          </a:p>
          <a:p>
            <a:r>
              <a:rPr lang="en-US"/>
              <a:t>b. Yang ditahan “orang”.</a:t>
            </a:r>
            <a:endParaRPr lang="x-none"/>
          </a:p>
          <a:p>
            <a:r>
              <a:rPr lang="en-US"/>
              <a:t>c. Penahanan terhadap orang itu untuk melawan hak.</a:t>
            </a:r>
            <a:endParaRPr lang="x-none"/>
          </a:p>
          <a:p>
            <a:r>
              <a:rPr lang="en-US"/>
              <a:t>d. Adanya unsur kesengajaan dan melawan hukum.</a:t>
            </a:r>
            <a:endParaRPr lang="x-none"/>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Subtitle 1048595"/>
          <p:cNvSpPr>
            <a:spLocks noGrp="1"/>
          </p:cNvSpPr>
          <p:nvPr>
            <p:ph type="subTitle" idx="1"/>
          </p:nvPr>
        </p:nvSpPr>
        <p:spPr>
          <a:xfrm>
            <a:off x="584861" y="411215"/>
            <a:ext cx="7943087" cy="6216219"/>
          </a:xfrm>
        </p:spPr>
        <p:txBody>
          <a:bodyPr>
            <a:normAutofit fontScale="50833" lnSpcReduction="20000"/>
          </a:bodyPr>
          <a:lstStyle/>
          <a:p>
            <a:r>
              <a:rPr lang="en-US"/>
              <a:t>4. Pemaksaan</a:t>
            </a:r>
            <a:endParaRPr lang="x-none"/>
          </a:p>
          <a:p>
            <a:r>
              <a:rPr lang="en-US"/>
              <a:t>Tindak pidana ini disebutkan dalam pasal 335 yang menyatakan:</a:t>
            </a:r>
            <a:endParaRPr lang="x-none"/>
          </a:p>
          <a:p>
            <a:r>
              <a:rPr lang="en-US"/>
              <a:t>a. Barang siapa dengan melanggar hukum memaksa orang lain, supaya melakukan, tidak melakukan atau membiarkan sesuatu, dengan memakai kekerasan, sesuatu perbuatan lain maupun perlakuan yang tak menyenangkan, atau dengan memakai ancaman kekerasan, sesuatu perbuatan lain maupun perlakuan yang tak menyenangkan, baik terhadap orang itu sendiri maupun orang lain.</a:t>
            </a:r>
            <a:endParaRPr lang="x-none"/>
          </a:p>
          <a:p>
            <a:r>
              <a:rPr lang="en-US"/>
              <a:t>b. Barang siapa memaksa orang lain supaya melakukan, tidak melakukan atau membiarkan sesuatu dengan ancaman pencemaran atau pencemaran tertulis. </a:t>
            </a:r>
            <a:endParaRPr lang="x-none"/>
          </a:p>
          <a:p>
            <a:r>
              <a:rPr lang="en-US"/>
              <a:t>Dalam hal tersebut pada (b) merupakan jenis delik aduan. Dari pasal 335 KUHP, kini tampak tidak disebutkan unsur kesengajaan, terutama yang meliputi unsur melanggar hukum. Maka, tidaklah perlu dalam tindak pidana, ini si pelaku tahu bahwa perbuatannya melanggar hukum .</a:t>
            </a:r>
            <a:endParaRPr lang="x-none"/>
          </a:p>
          <a:p>
            <a:r>
              <a:rPr lang="en-US"/>
              <a:t>Adapun unsur-unsurnya, sebagai berikut:</a:t>
            </a:r>
            <a:endParaRPr lang="x-none"/>
          </a:p>
          <a:p>
            <a:r>
              <a:rPr lang="en-US"/>
              <a:t>a. Perbuatan “memaksa”.</a:t>
            </a:r>
            <a:endParaRPr lang="x-none"/>
          </a:p>
          <a:p>
            <a:r>
              <a:rPr lang="en-US"/>
              <a:t>b. Yang dipaksa “orang”.</a:t>
            </a:r>
            <a:endParaRPr lang="x-none"/>
          </a:p>
          <a:p>
            <a:r>
              <a:rPr lang="en-US"/>
              <a:t>c. Pemaksaan dilakukan dengan ancaman pencemaran atau ancaman kekerasan.</a:t>
            </a:r>
            <a:endParaRPr lang="x-none"/>
          </a:p>
          <a:p>
            <a:r>
              <a:rPr lang="en-US"/>
              <a:t>5. Pengancaman</a:t>
            </a:r>
            <a:endParaRPr lang="x-none"/>
          </a:p>
          <a:p>
            <a:r>
              <a:rPr lang="en-US"/>
              <a:t>Tindakan pidana ini oleh pasal 336 dirumuskan sebagai mengancam dengan:</a:t>
            </a:r>
            <a:endParaRPr lang="x-none"/>
          </a:p>
          <a:p>
            <a:r>
              <a:rPr lang="en-US"/>
              <a:t>a. Kekerasan di muka umum dengan kekuatan bersama terhadap orang atau barang.</a:t>
            </a:r>
            <a:endParaRPr lang="x-none"/>
          </a:p>
          <a:p>
            <a:r>
              <a:rPr lang="en-US"/>
              <a:t>b. Suatu kejahatan yang mendatangkan bahaya bagi keselamatan umum untuk orang atau barang.</a:t>
            </a:r>
            <a:endParaRPr lang="x-none"/>
          </a:p>
          <a:p>
            <a:r>
              <a:rPr lang="en-US"/>
              <a:t>c. Perkosaan perempuan untuk bersetubuh (Verkrachting)</a:t>
            </a:r>
            <a:endParaRPr lang="x-none"/>
          </a:p>
          <a:p>
            <a:r>
              <a:rPr lang="en-US"/>
              <a:t>d. Perkosaan lain yang melanggar kesusilaan.</a:t>
            </a:r>
            <a:endParaRPr lang="x-none"/>
          </a:p>
          <a:p>
            <a:r>
              <a:rPr lang="en-US"/>
              <a:t>e. Suatu kejahatan terhadap nyawa orang lain.</a:t>
            </a:r>
            <a:endParaRPr lang="x-none"/>
          </a:p>
          <a:p>
            <a:r>
              <a:rPr lang="en-US"/>
              <a:t>f. Penganiayaan berat.</a:t>
            </a:r>
            <a:endParaRPr lang="x-none"/>
          </a:p>
          <a:p>
            <a:r>
              <a:rPr lang="en-US"/>
              <a:t>g. Pembakaran.</a:t>
            </a:r>
            <a:endParaRPr lang="x-none"/>
          </a:p>
          <a:p>
            <a:endParaRPr lang="x-none"/>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Subtitle 1048588"/>
          <p:cNvSpPr>
            <a:spLocks noGrp="1"/>
          </p:cNvSpPr>
          <p:nvPr>
            <p:ph type="subTitle" idx="1"/>
          </p:nvPr>
        </p:nvSpPr>
        <p:spPr>
          <a:xfrm>
            <a:off x="557487" y="99051"/>
            <a:ext cx="8029027" cy="6758949"/>
          </a:xfrm>
        </p:spPr>
        <p:txBody>
          <a:bodyPr>
            <a:normAutofit fontScale="58333" lnSpcReduction="20000"/>
          </a:bodyPr>
          <a:lstStyle/>
          <a:p>
            <a:r>
              <a:rPr lang="en-US"/>
              <a:t>C. Akibat Hukum Kejahatan Terhadap Orang</a:t>
            </a:r>
            <a:endParaRPr lang="x-none"/>
          </a:p>
          <a:p>
            <a:r>
              <a:rPr lang="en-US"/>
              <a:t>Bentuk-bentuk hukuman atau sanksi untuk segala jenis kejahatan atas kemerdekaan orang sesuai yang tercantum dalam KUHP (Moeljatno), seperti skema di bawah ini:</a:t>
            </a:r>
            <a:endParaRPr lang="x-none"/>
          </a:p>
          <a:p>
            <a:r>
              <a:rPr lang="en-US"/>
              <a:t> Pasal 324</a:t>
            </a:r>
            <a:endParaRPr lang="x-none"/>
          </a:p>
          <a:p>
            <a:r>
              <a:rPr lang="en-US"/>
              <a:t> Penjara paling lama 12 tahun  Pasal 325 (1)</a:t>
            </a:r>
            <a:endParaRPr lang="x-none"/>
          </a:p>
          <a:p>
            <a:r>
              <a:rPr lang="en-US"/>
              <a:t>Perdagangan Budak  Penjara paling lama 15 tahun  Pasal 325 (2)</a:t>
            </a:r>
            <a:endParaRPr lang="x-none"/>
          </a:p>
          <a:p>
            <a:r>
              <a:rPr lang="en-US"/>
              <a:t> Penjara paling lama 9 tahun  Pasal 326</a:t>
            </a:r>
            <a:endParaRPr lang="x-none"/>
          </a:p>
          <a:p>
            <a:r>
              <a:rPr lang="en-US"/>
              <a:t> Penjara paling lama 8 tahun  Pasal 327</a:t>
            </a:r>
            <a:endParaRPr lang="x-none"/>
          </a:p>
          <a:p>
            <a:r>
              <a:rPr lang="en-US"/>
              <a:t> Penjara paling lama 12 tahun  Pasal 328</a:t>
            </a:r>
            <a:endParaRPr lang="x-none"/>
          </a:p>
          <a:p>
            <a:r>
              <a:rPr lang="en-US"/>
              <a:t> Penjara paling lama 7 tahun  Pasal 329</a:t>
            </a:r>
            <a:endParaRPr lang="x-none"/>
          </a:p>
          <a:p>
            <a:r>
              <a:rPr lang="en-US"/>
              <a:t> Pasal 330 (1)</a:t>
            </a:r>
            <a:endParaRPr lang="x-none"/>
          </a:p>
          <a:p>
            <a:r>
              <a:rPr lang="en-US"/>
              <a:t> Pasal 331 </a:t>
            </a:r>
            <a:endParaRPr lang="x-none"/>
          </a:p>
          <a:p>
            <a:r>
              <a:rPr lang="en-US"/>
              <a:t>Penculikan (dibawah 12 tahun)</a:t>
            </a:r>
            <a:endParaRPr lang="x-none"/>
          </a:p>
          <a:p>
            <a:r>
              <a:rPr lang="en-US"/>
              <a:t> Pasal 332 ke-1</a:t>
            </a:r>
            <a:endParaRPr lang="x-none"/>
          </a:p>
          <a:p>
            <a:r>
              <a:rPr lang="en-US"/>
              <a:t> Penjara paling lama 9 tahun  Pasal 330 (2)</a:t>
            </a:r>
            <a:endParaRPr lang="x-none"/>
          </a:p>
          <a:p>
            <a:r>
              <a:rPr lang="en-US"/>
              <a:t> Pasal 332 ke-2</a:t>
            </a:r>
            <a:endParaRPr lang="x-none"/>
          </a:p>
          <a:p>
            <a:r>
              <a:rPr lang="en-US"/>
              <a:t> Penjara paling lama 4 tahun  Pasal 331</a:t>
            </a:r>
            <a:endParaRPr lang="x-none"/>
          </a:p>
          <a:p>
            <a:r>
              <a:rPr lang="en-US"/>
              <a:t> Penjara paling lama 8 tahun  Pasal 333 (1)</a:t>
            </a:r>
            <a:endParaRPr lang="x-none"/>
          </a:p>
          <a:p>
            <a:r>
              <a:rPr lang="en-US"/>
              <a:t> Penjara paling lama 9 tahun  Pasal 333 (2)</a:t>
            </a:r>
            <a:endParaRPr lang="x-none"/>
          </a:p>
          <a:p>
            <a:r>
              <a:rPr lang="en-US"/>
              <a:t> Penjara paling lama 12 tahun  Pasal 333 (3)</a:t>
            </a:r>
            <a:endParaRPr lang="x-none"/>
          </a:p>
          <a:p>
            <a:r>
              <a:rPr lang="en-US"/>
              <a:t>Penahanan  Kurungan paling lama 3 bulan/ denda 300,00 Pasal 334 (1)</a:t>
            </a:r>
            <a:endParaRPr lang="x-none"/>
          </a:p>
          <a:p>
            <a:r>
              <a:rPr lang="en-US"/>
              <a:t> Kurungan paling lama 9 bulan  Pasal 334 (2)</a:t>
            </a:r>
            <a:endParaRPr lang="x-none"/>
          </a:p>
          <a:p>
            <a:r>
              <a:rPr lang="en-US"/>
              <a:t> Kurungan paling lama 1 tahun  Pasal 334 (3)</a:t>
            </a:r>
            <a:endParaRPr lang="x-none"/>
          </a:p>
          <a:p>
            <a:r>
              <a:rPr lang="en-US"/>
              <a:t>Pemaksaan  Penjara paling lama 1 tahun/ denda 300,00  Pasal 335</a:t>
            </a:r>
            <a:endParaRPr lang="x-none"/>
          </a:p>
          <a:p>
            <a:r>
              <a:rPr lang="en-US"/>
              <a:t>Pengancaman  Penjara paling lama 2 tahun 8 bulan  Pasal 336 (1)</a:t>
            </a:r>
            <a:endParaRPr lang="x-none"/>
          </a:p>
          <a:p>
            <a:r>
              <a:rPr lang="en-US"/>
              <a:t> Penjara paling lama 5 tahun  Pasal 336 (2)</a:t>
            </a:r>
            <a:endParaRPr lang="x-none"/>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Subtitle 1048587"/>
          <p:cNvSpPr>
            <a:spLocks noGrp="1"/>
          </p:cNvSpPr>
          <p:nvPr>
            <p:ph type="subTitle" idx="1"/>
          </p:nvPr>
        </p:nvSpPr>
        <p:spPr>
          <a:xfrm>
            <a:off x="679777" y="275559"/>
            <a:ext cx="7784446" cy="6270807"/>
          </a:xfrm>
        </p:spPr>
        <p:txBody>
          <a:bodyPr>
            <a:normAutofit fontScale="87500" lnSpcReduction="20000"/>
          </a:bodyPr>
          <a:lstStyle/>
          <a:p>
            <a:r>
              <a:rPr lang="en-US"/>
              <a:t>2. KEJAHATAN TERHADAP KEHORMATAN</a:t>
            </a:r>
            <a:endParaRPr lang="x-none"/>
          </a:p>
          <a:p>
            <a:r>
              <a:rPr lang="en-US"/>
              <a:t>TINDAK PIDANA TERHADAP KEHORMATAN</a:t>
            </a:r>
            <a:endParaRPr lang="x-none"/>
          </a:p>
          <a:p>
            <a:r>
              <a:rPr lang="en-US"/>
              <a:t>A. PENGERTIAN </a:t>
            </a:r>
            <a:endParaRPr lang="x-none"/>
          </a:p>
          <a:p>
            <a:r>
              <a:rPr lang="en-US"/>
              <a:t>Dalam istilah lain dan sering dipergunakan untuk tindak pidana terhadap kehormatan adalah tindak pidana “penghinaan”. Dipandang dari sisi sasaran atau obyek, yang merupakan maksud atau tujuan dari pasal tersebut yakni melindungi “kehormatan”, maka tindak pidana terhadap kehormatan, lebih tepat. </a:t>
            </a:r>
            <a:endParaRPr lang="x-none"/>
          </a:p>
          <a:p>
            <a:r>
              <a:rPr lang="en-US"/>
              <a:t>Pembuat undang-undang, sejak semula bermaksud untuk melindungi :</a:t>
            </a:r>
            <a:endParaRPr lang="x-none"/>
          </a:p>
          <a:p>
            <a:r>
              <a:rPr lang="en-US"/>
              <a:t>1. Kehormatan, yang dalam bahasa belanda disebut eer</a:t>
            </a:r>
            <a:endParaRPr lang="x-none"/>
          </a:p>
          <a:p>
            <a:r>
              <a:rPr lang="en-US"/>
              <a:t>2. Nama baik yang dalam bahasa belanda disebut geode naam.</a:t>
            </a:r>
            <a:endParaRPr lang="x-none"/>
          </a:p>
          <a:p>
            <a:r>
              <a:rPr lang="en-US"/>
              <a:t>Tetapi, jika dipandang dari sisi perbuatan/feit maka tindak pidana penghinaan, tidak keliru.</a:t>
            </a:r>
            <a:endParaRPr lang="x-none"/>
          </a:p>
          <a:p>
            <a:r>
              <a:rPr lang="en-US"/>
              <a:t>Para pakar belum sependapat tentang arti dan definisi “kehormatan dan nama baik”, sependapat bahwa “kehormatan dan nama baik” menjadi hak seseorang atau hak asasi setiap manusia. </a:t>
            </a:r>
            <a:endParaRPr lang="x-none"/>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1048586"/>
          <p:cNvSpPr>
            <a:spLocks noGrp="1"/>
          </p:cNvSpPr>
          <p:nvPr>
            <p:ph type="subTitle" idx="1"/>
          </p:nvPr>
        </p:nvSpPr>
        <p:spPr>
          <a:xfrm>
            <a:off x="402178" y="235767"/>
            <a:ext cx="8200458" cy="6210696"/>
          </a:xfrm>
        </p:spPr>
        <p:txBody>
          <a:bodyPr>
            <a:normAutofit fontScale="62500" lnSpcReduction="20000"/>
          </a:bodyPr>
          <a:lstStyle/>
          <a:p>
            <a:r>
              <a:rPr lang="en-US"/>
              <a:t>B. MACAM MACAM</a:t>
            </a:r>
            <a:endParaRPr lang="x-none"/>
          </a:p>
          <a:p>
            <a:r>
              <a:rPr lang="en-US"/>
              <a:t>1. MENISTA (SECARA LISAN)</a:t>
            </a:r>
            <a:endParaRPr lang="x-none"/>
          </a:p>
          <a:p>
            <a:r>
              <a:rPr lang="en-US"/>
              <a:t>Perkataan “menista” yang berasal dari kata “nista”. Sebagian pakar mempergunakan kata ”celaan”. Perbedaan istilah tersebut disebabkan penggunaan kata-kata dalam menerjemahkan kata “smaad” dari bahasa belanda yang memiliki arti menghina, kata “nista” dan kata”celaan” merupakan kata sinonim. Pada Kamus Besar Bahasa Indonesia, dimuat antara lain:</a:t>
            </a:r>
            <a:endParaRPr lang="x-none"/>
          </a:p>
          <a:p>
            <a:r>
              <a:rPr lang="en-US"/>
              <a:t>- cela….hinaan, kecaman, kritik….</a:t>
            </a:r>
            <a:endParaRPr lang="x-none"/>
          </a:p>
          <a:p>
            <a:r>
              <a:rPr lang="en-US"/>
              <a:t>- Nista : 1. hina, rendah….</a:t>
            </a:r>
            <a:endParaRPr lang="x-none"/>
          </a:p>
          <a:p>
            <a:r>
              <a:rPr lang="en-US"/>
              <a:t>2. tidak enak didengar….</a:t>
            </a:r>
            <a:endParaRPr lang="x-none"/>
          </a:p>
          <a:p>
            <a:r>
              <a:rPr lang="en-US"/>
              <a:t>3. Aib, cela, noda</a:t>
            </a:r>
            <a:endParaRPr lang="x-none"/>
          </a:p>
          <a:p>
            <a:r>
              <a:rPr lang="en-US"/>
              <a:t>Meskipun kedua kata tersebut hampir bersamaan artinya, tetapi kata “celaan” belum tentu tindak pidana karena dapat merupakan pernyataan, pendapat atau keritikan. Kata “menista” pada umumnya orang berpendapat bahwa hal tersebut merupakan tindak pidana.</a:t>
            </a:r>
            <a:endParaRPr lang="x-none"/>
          </a:p>
          <a:p>
            <a:r>
              <a:rPr lang="en-US"/>
              <a:t>Menista diatur dan diancam pada pasal 310 ayat (1) KUHP yang berbunyi sebagai berikut:</a:t>
            </a:r>
            <a:endParaRPr lang="x-none"/>
          </a:p>
          <a:p>
            <a:r>
              <a:rPr lang="en-US"/>
              <a:t>“Barang siapa dengan sengaja menyerang kehormatan atau nama baik orang dengan jalan menuduh dia melakukan sesuatu perbuatan tertentu, dengan maksud yang nyata untuk menyiarkan tuduhan itu supaya diketahui oleh umum, dihukum karena salahnya menista, dengan hukuman penjara selama-lamanya sembilan bulan atau denda sebanyak-banyaknya Rp.300,-“. </a:t>
            </a:r>
            <a:endParaRPr lang="x-none"/>
          </a:p>
          <a:p>
            <a:r>
              <a:rPr lang="en-US"/>
              <a:t>Berdasarkan rumusan pasal 310 ayat (1) KUHP, maka unsur-unsurnya adalah sebagai berikut:</a:t>
            </a:r>
            <a:endParaRPr lang="x-none"/>
          </a:p>
          <a:p>
            <a:r>
              <a:rPr lang="en-US"/>
              <a:t>1. Dengan sengaja;</a:t>
            </a:r>
            <a:endParaRPr lang="x-none"/>
          </a:p>
          <a:p>
            <a:r>
              <a:rPr lang="en-US"/>
              <a:t>2. Menyerang kehormatan atau nama baik orang lain;</a:t>
            </a:r>
            <a:endParaRPr lang="x-none"/>
          </a:p>
          <a:p>
            <a:r>
              <a:rPr lang="en-US"/>
              <a:t>3. Menuduh melakukan suatu perbuatan tertentu;</a:t>
            </a:r>
            <a:endParaRPr lang="x-none"/>
          </a:p>
          <a:p>
            <a:r>
              <a:rPr lang="en-US"/>
              <a:t>4. Dengan maksud yang nyata supaya diketahui oleh umum.</a:t>
            </a:r>
            <a:endParaRPr lang="x-none"/>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0</TotalTime>
  <Words>2656</Words>
  <Application>Microsoft Office PowerPoint</Application>
  <PresentationFormat>On-screen Show (4:3)</PresentationFormat>
  <Paragraphs>158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CPH1923</dc:creator>
  <cp:lastModifiedBy>ASUS</cp:lastModifiedBy>
  <cp:revision>1</cp:revision>
  <dcterms:created xsi:type="dcterms:W3CDTF">2015-05-07T17:30:45Z</dcterms:created>
  <dcterms:modified xsi:type="dcterms:W3CDTF">2020-01-22T05:06:48Z</dcterms:modified>
</cp:coreProperties>
</file>