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3" r:id="rId33"/>
    <p:sldId id="294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8" d="100"/>
          <a:sy n="58" d="100"/>
        </p:scale>
        <p:origin x="-30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5872289-7E8F-4520-9CA3-A528D8AB2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7F21-117C-4DA5-9697-24456ACF4C3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63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2289-7E8F-4520-9CA3-A528D8AB2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7F21-117C-4DA5-9697-24456ACF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3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2289-7E8F-4520-9CA3-A528D8AB2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7F21-117C-4DA5-9697-24456ACF4C3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63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2289-7E8F-4520-9CA3-A528D8AB2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7F21-117C-4DA5-9697-24456ACF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1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2289-7E8F-4520-9CA3-A528D8AB2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7F21-117C-4DA5-9697-24456ACF4C3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40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2289-7E8F-4520-9CA3-A528D8AB2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7F21-117C-4DA5-9697-24456ACF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1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2289-7E8F-4520-9CA3-A528D8AB2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7F21-117C-4DA5-9697-24456ACF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7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2289-7E8F-4520-9CA3-A528D8AB2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7F21-117C-4DA5-9697-24456ACF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6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2289-7E8F-4520-9CA3-A528D8AB2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7F21-117C-4DA5-9697-24456ACF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9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2289-7E8F-4520-9CA3-A528D8AB2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7F21-117C-4DA5-9697-24456ACF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6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2289-7E8F-4520-9CA3-A528D8AB2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7F21-117C-4DA5-9697-24456ACF4C3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0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5872289-7E8F-4520-9CA3-A528D8AB2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037F21-117C-4DA5-9697-24456ACF4C3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u="sng" dirty="0"/>
              <a:t>KEJAHATAN TERHADAP HARTA BENDA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4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5003"/>
            <a:ext cx="10515600" cy="6053070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maks</a:t>
            </a:r>
            <a:r>
              <a:rPr lang="en-US" dirty="0"/>
              <a:t>. 15 </a:t>
            </a:r>
            <a:r>
              <a:rPr lang="en-US" dirty="0" err="1"/>
              <a:t>tahun,ciri-ciri</a:t>
            </a:r>
            <a:r>
              <a:rPr lang="en-US" dirty="0"/>
              <a:t>:</a:t>
            </a:r>
          </a:p>
          <a:p>
            <a:pPr marL="0" indent="0" fontAlgn="base">
              <a:buNone/>
            </a:pPr>
            <a:r>
              <a:rPr lang="en-US" dirty="0"/>
              <a:t>a.   </a:t>
            </a:r>
            <a:r>
              <a:rPr lang="en-US" dirty="0" smtClean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subyektif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368 </a:t>
            </a:r>
            <a:r>
              <a:rPr lang="en-US" dirty="0" err="1"/>
              <a:t>ayat</a:t>
            </a:r>
            <a:r>
              <a:rPr lang="en-US" dirty="0"/>
              <a:t> 1 KUHP)</a:t>
            </a:r>
          </a:p>
          <a:p>
            <a:pPr marL="0" indent="0" fontAlgn="base">
              <a:buNone/>
            </a:pPr>
            <a:r>
              <a:rPr lang="en-US" dirty="0"/>
              <a:t>b.   </a:t>
            </a:r>
            <a:r>
              <a:rPr lang="en-US" dirty="0" smtClean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orang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)=&gt;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maks</a:t>
            </a:r>
            <a:r>
              <a:rPr lang="en-US" dirty="0"/>
              <a:t>. 20 </a:t>
            </a:r>
            <a:r>
              <a:rPr lang="en-US" dirty="0" err="1"/>
              <a:t>tahun</a:t>
            </a:r>
            <a:r>
              <a:rPr lang="en-US" dirty="0"/>
              <a:t>/</a:t>
            </a:r>
            <a:r>
              <a:rPr lang="en-US" dirty="0" err="1"/>
              <a:t>seumur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/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mati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c.    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/>
              <a:t>subyektif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368 </a:t>
            </a:r>
            <a:r>
              <a:rPr lang="en-US" dirty="0" err="1"/>
              <a:t>ayat</a:t>
            </a:r>
            <a:r>
              <a:rPr lang="en-US" dirty="0"/>
              <a:t> 1 KUHP)</a:t>
            </a:r>
          </a:p>
          <a:p>
            <a:pPr marL="0" indent="0" fontAlgn="base">
              <a:buNone/>
            </a:pPr>
            <a:r>
              <a:rPr lang="en-US" dirty="0"/>
              <a:t>d.    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orang lain</a:t>
            </a:r>
          </a:p>
          <a:p>
            <a:pPr marL="0" indent="0" fontAlgn="base">
              <a:buNone/>
            </a:pPr>
            <a:r>
              <a:rPr lang="en-US" dirty="0"/>
              <a:t>e.    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bersekutu</a:t>
            </a:r>
            <a:r>
              <a:rPr lang="en-US" dirty="0"/>
              <a:t> di: (</a:t>
            </a:r>
            <a:r>
              <a:rPr lang="en-US" dirty="0" err="1"/>
              <a:t>alternatif</a:t>
            </a:r>
            <a:r>
              <a:rPr lang="en-US" dirty="0"/>
              <a:t>)</a:t>
            </a:r>
          </a:p>
          <a:p>
            <a:pPr marL="0" indent="0" fontAlgn="base">
              <a:buNone/>
            </a:pPr>
            <a:r>
              <a:rPr lang="id-ID" dirty="0" smtClean="0"/>
              <a:t> </a:t>
            </a:r>
            <a:r>
              <a:rPr lang="en-US" dirty="0"/>
              <a:t>                          I.   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kediaman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                          II.   </a:t>
            </a:r>
            <a:r>
              <a:rPr lang="en-US" dirty="0" err="1" smtClean="0"/>
              <a:t>Pekarangan</a:t>
            </a:r>
            <a:r>
              <a:rPr lang="en-US" dirty="0" smtClean="0"/>
              <a:t> </a:t>
            </a:r>
            <a:r>
              <a:rPr lang="en-US" dirty="0" err="1"/>
              <a:t>tertutup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kediamannya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                         III. </a:t>
            </a:r>
            <a:r>
              <a:rPr lang="id-ID" dirty="0" smtClean="0"/>
              <a:t> 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                         IV.  </a:t>
            </a:r>
            <a:r>
              <a:rPr lang="id-ID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kereta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/</a:t>
            </a:r>
            <a:r>
              <a:rPr lang="en-US" dirty="0" err="1"/>
              <a:t>trem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; </a:t>
            </a:r>
            <a:r>
              <a:rPr lang="en-US" dirty="0" err="1"/>
              <a:t>serta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                          V.   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memanjat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,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palsu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75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C)  </a:t>
            </a:r>
            <a:r>
              <a:rPr lang="en-US" b="1" dirty="0" err="1" smtClean="0"/>
              <a:t>Pengancaman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Pokok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369 KUHP)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1) “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 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orang lain 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, </a:t>
            </a:r>
            <a:r>
              <a:rPr lang="en-US" dirty="0" err="1"/>
              <a:t>memaksa</a:t>
            </a:r>
            <a:r>
              <a:rPr lang="en-US" dirty="0"/>
              <a:t> </a:t>
            </a:r>
            <a:r>
              <a:rPr lang="en-US" dirty="0" err="1"/>
              <a:t>seseorang</a:t>
            </a:r>
            <a:r>
              <a:rPr lang="en-US" dirty="0"/>
              <a:t> </a:t>
            </a:r>
            <a:r>
              <a:rPr lang="en-US" dirty="0" err="1"/>
              <a:t>supaya</a:t>
            </a:r>
            <a:r>
              <a:rPr lang="en-US" dirty="0"/>
              <a:t> 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kepunyaan</a:t>
            </a:r>
            <a:r>
              <a:rPr lang="en-US" dirty="0"/>
              <a:t> orang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orang lain,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hutang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menghapuskan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, </a:t>
            </a: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”</a:t>
            </a:r>
          </a:p>
          <a:p>
            <a:pPr marL="514350" indent="-514350">
              <a:buAutoNum type="alphaLcPeriod"/>
            </a:pPr>
            <a:r>
              <a:rPr lang="en-US" b="1" dirty="0" err="1" smtClean="0"/>
              <a:t>Unsur</a:t>
            </a:r>
            <a:r>
              <a:rPr lang="en-US" b="1" dirty="0" smtClean="0"/>
              <a:t> </a:t>
            </a:r>
            <a:r>
              <a:rPr lang="en-US" b="1" dirty="0" err="1"/>
              <a:t>obyektif</a:t>
            </a:r>
            <a:r>
              <a:rPr lang="en-US" b="1" dirty="0"/>
              <a:t> </a:t>
            </a:r>
            <a:endParaRPr lang="id-ID" b="1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Memaks</a:t>
            </a:r>
            <a:r>
              <a:rPr lang="id-ID" dirty="0" smtClean="0"/>
              <a:t>a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Seseorang</a:t>
            </a:r>
            <a:endParaRPr lang="id-ID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akibat</a:t>
            </a:r>
            <a:endParaRPr lang="en-US" dirty="0"/>
          </a:p>
          <a:p>
            <a:pPr marL="514350" indent="-514350">
              <a:buAutoNum type="arabicPeriod"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194080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/>
          <a:lstStyle/>
          <a:p>
            <a:pPr fontAlgn="base"/>
            <a:r>
              <a:rPr lang="en-US" b="1" dirty="0"/>
              <a:t>b. </a:t>
            </a:r>
            <a:r>
              <a:rPr lang="en-US" b="1" dirty="0" err="1"/>
              <a:t>Unsur</a:t>
            </a:r>
            <a:r>
              <a:rPr lang="en-US" b="1" dirty="0"/>
              <a:t> </a:t>
            </a:r>
            <a:r>
              <a:rPr lang="en-US" b="1" dirty="0" err="1"/>
              <a:t>subyektif</a:t>
            </a:r>
            <a:r>
              <a:rPr lang="en-US" b="1" dirty="0"/>
              <a:t> </a:t>
            </a:r>
            <a:endParaRPr lang="en-US" dirty="0"/>
          </a:p>
          <a:p>
            <a:pPr fontAlgn="base"/>
            <a:r>
              <a:rPr lang="en-US" dirty="0"/>
              <a:t>1.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orang lain </a:t>
            </a:r>
            <a:endParaRPr lang="en-US" dirty="0" smtClean="0"/>
          </a:p>
          <a:p>
            <a:pPr fontAlgn="base"/>
            <a:r>
              <a:rPr lang="en-US" dirty="0" smtClean="0"/>
              <a:t>2.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</a:p>
          <a:p>
            <a:pPr marL="0" indent="0" fontAlgn="base">
              <a:buNone/>
            </a:pPr>
            <a:r>
              <a:rPr lang="en-US" dirty="0" smtClean="0"/>
              <a:t>(</a:t>
            </a:r>
            <a:r>
              <a:rPr lang="en-US" dirty="0"/>
              <a:t>2) “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dituntut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orang yang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” (</a:t>
            </a:r>
            <a:r>
              <a:rPr lang="en-US" dirty="0" err="1"/>
              <a:t>Pengancaman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 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aduan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561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/>
          <a:lstStyle/>
          <a:p>
            <a:pPr marL="0" indent="0" fontAlgn="base">
              <a:buNone/>
            </a:pPr>
            <a:r>
              <a:rPr lang="en-US" b="1" dirty="0" smtClean="0"/>
              <a:t>D) </a:t>
            </a:r>
            <a:r>
              <a:rPr lang="en-US" b="1" dirty="0" err="1" smtClean="0"/>
              <a:t>Pemerasan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Pengancaman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Kalangan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370 KUHP)</a:t>
            </a:r>
            <a:endParaRPr lang="id-ID" dirty="0" smtClean="0"/>
          </a:p>
          <a:p>
            <a:pPr marL="0" indent="0" fontAlgn="base">
              <a:buNone/>
            </a:pPr>
            <a:r>
              <a:rPr lang="en-US" dirty="0" smtClean="0"/>
              <a:t>“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367 KUHP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kejahatan-kejahatan</a:t>
            </a:r>
            <a:r>
              <a:rPr lang="en-US" dirty="0"/>
              <a:t> yang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”</a:t>
            </a:r>
          </a:p>
          <a:p>
            <a:pPr marL="0" indent="0" fontAlgn="base">
              <a:buNone/>
            </a:pPr>
            <a:r>
              <a:rPr lang="en-US" dirty="0"/>
              <a:t>a.       </a:t>
            </a:r>
            <a:r>
              <a:rPr lang="en-US" dirty="0" err="1"/>
              <a:t>suami</a:t>
            </a:r>
            <a:r>
              <a:rPr lang="en-US" dirty="0"/>
              <a:t>/</a:t>
            </a:r>
            <a:r>
              <a:rPr lang="en-US" dirty="0" err="1"/>
              <a:t>istri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berpisah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dikenai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.</a:t>
            </a:r>
          </a:p>
          <a:p>
            <a:pPr marL="0" indent="0" fontAlgn="base">
              <a:buNone/>
            </a:pPr>
            <a:r>
              <a:rPr lang="en-US" dirty="0"/>
              <a:t>b.       </a:t>
            </a:r>
            <a:r>
              <a:rPr lang="en-US" dirty="0" err="1"/>
              <a:t>suami</a:t>
            </a:r>
            <a:r>
              <a:rPr lang="en-US" dirty="0"/>
              <a:t>/</a:t>
            </a:r>
            <a:r>
              <a:rPr lang="en-US" dirty="0" err="1"/>
              <a:t>istri</a:t>
            </a:r>
            <a:r>
              <a:rPr lang="en-US" dirty="0"/>
              <a:t> yang </a:t>
            </a:r>
            <a:r>
              <a:rPr lang="en-US" dirty="0" err="1"/>
              <a:t>berpisah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semenda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sedarah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menyimpang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dimungkinkan</a:t>
            </a:r>
            <a:r>
              <a:rPr lang="en-US" dirty="0"/>
              <a:t> </a:t>
            </a:r>
            <a:r>
              <a:rPr lang="en-US" dirty="0" err="1"/>
              <a:t>dikenai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093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III. PENGGELAPAN BARANG (</a:t>
            </a:r>
            <a:r>
              <a:rPr lang="en-US" b="1" dirty="0" err="1"/>
              <a:t>Pasal</a:t>
            </a:r>
            <a:r>
              <a:rPr lang="en-US" b="1" dirty="0"/>
              <a:t> 372-377 KUHP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n-US" b="1" dirty="0"/>
              <a:t>A) </a:t>
            </a:r>
            <a:r>
              <a:rPr lang="en-US" b="1" dirty="0" err="1"/>
              <a:t>Penggelapan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Pokok</a:t>
            </a:r>
            <a:r>
              <a:rPr lang="en-US" b="1" dirty="0"/>
              <a:t> (372 KUHP)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“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 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 </a:t>
            </a:r>
            <a:r>
              <a:rPr lang="en-US" dirty="0" err="1"/>
              <a:t>memiliki</a:t>
            </a:r>
            <a:r>
              <a:rPr lang="en-US" dirty="0"/>
              <a:t> 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 yang 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kepunyaan</a:t>
            </a:r>
            <a:r>
              <a:rPr lang="en-US" dirty="0"/>
              <a:t> orang lain, </a:t>
            </a:r>
            <a:r>
              <a:rPr lang="en-US" dirty="0" err="1"/>
              <a:t>tetapi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kekuasaannya</a:t>
            </a:r>
            <a:r>
              <a:rPr lang="en-US" dirty="0"/>
              <a:t> 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 </a:t>
            </a: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penggelapan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sembilan</a:t>
            </a:r>
            <a:r>
              <a:rPr lang="en-US" dirty="0"/>
              <a:t> </a:t>
            </a:r>
            <a:r>
              <a:rPr lang="en-US" dirty="0" err="1"/>
              <a:t>ratus</a:t>
            </a:r>
            <a:r>
              <a:rPr lang="en-US" dirty="0"/>
              <a:t> rupiah.”</a:t>
            </a:r>
          </a:p>
          <a:p>
            <a:pPr marL="514350" indent="-514350" fontAlgn="base">
              <a:buAutoNum type="alphaLcPeriod"/>
            </a:pPr>
            <a:r>
              <a:rPr lang="en-US" b="1" dirty="0" err="1" smtClean="0"/>
              <a:t>Unsur</a:t>
            </a:r>
            <a:r>
              <a:rPr lang="en-US" b="1" dirty="0" smtClean="0"/>
              <a:t> </a:t>
            </a:r>
            <a:r>
              <a:rPr lang="en-US" b="1" dirty="0" err="1"/>
              <a:t>obyektif</a:t>
            </a:r>
            <a:r>
              <a:rPr lang="en-US" b="1" dirty="0"/>
              <a:t> </a:t>
            </a:r>
            <a:endParaRPr lang="id-ID" b="1" dirty="0" smtClean="0"/>
          </a:p>
          <a:p>
            <a:pPr marL="0" indent="0" fontAlgn="base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Memiliki</a:t>
            </a:r>
            <a:r>
              <a:rPr lang="en-US" dirty="0"/>
              <a:t> </a:t>
            </a:r>
            <a:endParaRPr lang="id-ID" dirty="0" smtClean="0"/>
          </a:p>
          <a:p>
            <a:pPr marL="0" indent="0" fontAlgn="base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benda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3.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kepunyaan</a:t>
            </a:r>
            <a:r>
              <a:rPr lang="en-US" dirty="0"/>
              <a:t> orang lain </a:t>
            </a:r>
            <a:endParaRPr lang="id-ID" dirty="0" smtClean="0"/>
          </a:p>
          <a:p>
            <a:pPr marL="0" indent="0" fontAlgn="base">
              <a:buNone/>
            </a:pPr>
            <a:r>
              <a:rPr lang="en-US" dirty="0" smtClean="0"/>
              <a:t>4.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endParaRPr lang="id-ID" dirty="0" smtClean="0"/>
          </a:p>
          <a:p>
            <a:pPr marL="0" indent="0" fontAlgn="base">
              <a:buNone/>
            </a:pPr>
            <a:r>
              <a:rPr lang="en-US" b="1" dirty="0"/>
              <a:t>b. </a:t>
            </a:r>
            <a:r>
              <a:rPr lang="id-ID" b="1" dirty="0" smtClean="0"/>
              <a:t>   </a:t>
            </a:r>
            <a:r>
              <a:rPr lang="en-US" b="1" dirty="0" err="1" smtClean="0"/>
              <a:t>Unsur</a:t>
            </a:r>
            <a:r>
              <a:rPr lang="en-US" b="1" dirty="0" smtClean="0"/>
              <a:t> </a:t>
            </a:r>
            <a:r>
              <a:rPr lang="en-US" b="1" dirty="0" err="1"/>
              <a:t>subyektif</a:t>
            </a:r>
            <a:r>
              <a:rPr lang="en-US" b="1" dirty="0"/>
              <a:t> </a:t>
            </a:r>
            <a:endParaRPr lang="id-ID" b="1" dirty="0" smtClean="0"/>
          </a:p>
          <a:p>
            <a:pPr marL="0" indent="0" fontAlgn="base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/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2.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US" dirty="0"/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91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B)</a:t>
            </a:r>
            <a:r>
              <a:rPr lang="en-US" dirty="0" smtClean="0"/>
              <a:t> </a:t>
            </a:r>
            <a:r>
              <a:rPr lang="en-US" b="1" dirty="0" err="1" smtClean="0"/>
              <a:t>Penggelapan</a:t>
            </a:r>
            <a:r>
              <a:rPr lang="en-US" b="1" dirty="0" smtClean="0"/>
              <a:t> </a:t>
            </a:r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Ringan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373 KUHP)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372 </a:t>
            </a:r>
            <a:r>
              <a:rPr lang="en-US" dirty="0" err="1" smtClean="0"/>
              <a:t>apabila</a:t>
            </a:r>
            <a:r>
              <a:rPr lang="en-US" dirty="0" smtClean="0"/>
              <a:t> yang </a:t>
            </a:r>
            <a:r>
              <a:rPr lang="en-US" dirty="0" err="1" smtClean="0"/>
              <a:t>digelapkan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lima rupiah,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penggelapan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paling lama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lima </a:t>
            </a:r>
            <a:r>
              <a:rPr lang="en-US" dirty="0" err="1" smtClean="0"/>
              <a:t>puluh</a:t>
            </a:r>
            <a:r>
              <a:rPr lang="en-US" dirty="0" smtClean="0"/>
              <a:t> rupiah. </a:t>
            </a:r>
            <a:endParaRPr lang="id-ID" b="1" dirty="0" smtClean="0"/>
          </a:p>
          <a:p>
            <a:pPr marL="0" indent="0" fontAlgn="base">
              <a:buNone/>
            </a:pPr>
            <a:r>
              <a:rPr lang="en-US" b="1" dirty="0" smtClean="0"/>
              <a:t>C) </a:t>
            </a:r>
            <a:r>
              <a:rPr lang="en-US" b="1" dirty="0" err="1" smtClean="0"/>
              <a:t>Penggelapan</a:t>
            </a:r>
            <a:r>
              <a:rPr lang="en-US" b="1" dirty="0" smtClean="0"/>
              <a:t> </a:t>
            </a:r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Diperberat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374 KUHP)</a:t>
            </a:r>
            <a:endParaRPr lang="id-ID" dirty="0" smtClean="0"/>
          </a:p>
          <a:p>
            <a:pPr marL="0" indent="0" fontAlgn="base">
              <a:buNone/>
            </a:pP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</a:t>
            </a:r>
            <a:r>
              <a:rPr lang="en-US" dirty="0" err="1"/>
              <a:t>maks</a:t>
            </a:r>
            <a:r>
              <a:rPr lang="en-US" dirty="0"/>
              <a:t>. 5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penggelapan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.</a:t>
            </a:r>
          </a:p>
          <a:p>
            <a:pPr marL="0" indent="0" fontAlgn="base">
              <a:buNone/>
            </a:pPr>
            <a:r>
              <a:rPr lang="en-US" dirty="0"/>
              <a:t>2)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3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0" indent="0" fontAlgn="base">
              <a:buNone/>
            </a:pPr>
            <a:r>
              <a:rPr lang="en-US" dirty="0"/>
              <a:t>a)     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buruh-majikan</a:t>
            </a:r>
            <a:r>
              <a:rPr lang="en-US" dirty="0"/>
              <a:t> </a:t>
            </a:r>
            <a:endParaRPr lang="id-ID" dirty="0" smtClean="0"/>
          </a:p>
          <a:p>
            <a:pPr marL="0" indent="0" fontAlgn="base">
              <a:buNone/>
            </a:pPr>
            <a:r>
              <a:rPr lang="en-US" dirty="0" smtClean="0"/>
              <a:t>b</a:t>
            </a:r>
            <a:r>
              <a:rPr lang="en-US" dirty="0"/>
              <a:t>)     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endParaRPr lang="id-ID" dirty="0" smtClean="0"/>
          </a:p>
          <a:p>
            <a:pPr marL="0" indent="0" fontAlgn="base">
              <a:buNone/>
            </a:pPr>
            <a:r>
              <a:rPr lang="en-US" dirty="0" smtClean="0"/>
              <a:t>c</a:t>
            </a:r>
            <a:r>
              <a:rPr lang="en-US" dirty="0"/>
              <a:t>)     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 smtClean="0"/>
              <a:t>upah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33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6670"/>
            <a:ext cx="10515600" cy="561029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 smtClean="0"/>
              <a:t>D) </a:t>
            </a:r>
            <a:r>
              <a:rPr lang="en-US" b="1" dirty="0" err="1" smtClean="0"/>
              <a:t>Penggelapan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Wali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lain-lain (</a:t>
            </a:r>
            <a:r>
              <a:rPr lang="en-US" b="1" dirty="0" err="1" smtClean="0"/>
              <a:t>Pasal</a:t>
            </a:r>
            <a:r>
              <a:rPr lang="en-US" b="1" dirty="0" smtClean="0"/>
              <a:t> 375 KUHP)</a:t>
            </a:r>
            <a:endParaRPr lang="id-ID" dirty="0" smtClean="0"/>
          </a:p>
          <a:p>
            <a:pPr marL="0" indent="0" fontAlgn="base">
              <a:buNone/>
            </a:pP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</a:t>
            </a:r>
            <a:r>
              <a:rPr lang="en-US" dirty="0" err="1"/>
              <a:t>maks</a:t>
            </a:r>
            <a:r>
              <a:rPr lang="en-US" dirty="0"/>
              <a:t>. 6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penggelapan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yang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terpaksa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wali</a:t>
            </a:r>
            <a:r>
              <a:rPr lang="en-US" dirty="0"/>
              <a:t> </a:t>
            </a:r>
            <a:r>
              <a:rPr lang="en-US" dirty="0" err="1"/>
              <a:t>pengampu</a:t>
            </a:r>
            <a:r>
              <a:rPr lang="en-US" dirty="0"/>
              <a:t>, </a:t>
            </a:r>
            <a:r>
              <a:rPr lang="en-US" dirty="0" err="1"/>
              <a:t>pengurus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wasiat</a:t>
            </a:r>
            <a:r>
              <a:rPr lang="en-US" dirty="0"/>
              <a:t>, </a:t>
            </a:r>
            <a:r>
              <a:rPr lang="en-US" dirty="0" err="1"/>
              <a:t>pengurus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yayasan</a:t>
            </a:r>
            <a:r>
              <a:rPr lang="en-US" dirty="0"/>
              <a:t>.</a:t>
            </a:r>
          </a:p>
          <a:p>
            <a:pPr fontAlgn="base"/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6 </a:t>
            </a:r>
            <a:r>
              <a:rPr lang="en-US" dirty="0" err="1"/>
              <a:t>kondisi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0" indent="0" fontAlgn="base">
              <a:buNone/>
            </a:pPr>
            <a:r>
              <a:rPr lang="en-US" dirty="0"/>
              <a:t>1. </a:t>
            </a:r>
            <a:r>
              <a:rPr lang="en-US" dirty="0" err="1"/>
              <a:t>Terpaksa</a:t>
            </a:r>
            <a:r>
              <a:rPr lang="en-US" dirty="0"/>
              <a:t> </a:t>
            </a:r>
            <a:r>
              <a:rPr lang="en-US" dirty="0" err="1"/>
              <a:t>disuruh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endParaRPr lang="id-ID" dirty="0" smtClean="0"/>
          </a:p>
          <a:p>
            <a:pPr marL="0" indent="0" fontAlgn="base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wali</a:t>
            </a:r>
            <a:r>
              <a:rPr lang="en-US" dirty="0"/>
              <a:t> </a:t>
            </a:r>
            <a:endParaRPr lang="id-ID" dirty="0" smtClean="0"/>
          </a:p>
          <a:p>
            <a:pPr marL="0" indent="0" fontAlgn="base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pengampu</a:t>
            </a:r>
            <a:r>
              <a:rPr lang="en-US" dirty="0"/>
              <a:t>/</a:t>
            </a:r>
            <a:r>
              <a:rPr lang="en-US" dirty="0" err="1"/>
              <a:t>kurator</a:t>
            </a:r>
            <a:r>
              <a:rPr lang="en-US" dirty="0"/>
              <a:t> </a:t>
            </a:r>
            <a:endParaRPr lang="id-ID" dirty="0" smtClean="0"/>
          </a:p>
          <a:p>
            <a:pPr marL="0" indent="0" fontAlgn="base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 </a:t>
            </a:r>
            <a:endParaRPr lang="id-ID" dirty="0" smtClean="0"/>
          </a:p>
          <a:p>
            <a:pPr marL="0" indent="0" fontAlgn="base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wasiat</a:t>
            </a:r>
            <a:r>
              <a:rPr lang="en-US" dirty="0"/>
              <a:t> </a:t>
            </a:r>
            <a:endParaRPr lang="id-ID" dirty="0" smtClean="0"/>
          </a:p>
          <a:p>
            <a:pPr marL="0" indent="0" fontAlgn="base">
              <a:buNone/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pengurus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yayasan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00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b="1" dirty="0" smtClean="0"/>
              <a:t>E) </a:t>
            </a:r>
            <a:r>
              <a:rPr lang="en-US" b="1" dirty="0" err="1" smtClean="0"/>
              <a:t>Penggelapan</a:t>
            </a:r>
            <a:r>
              <a:rPr lang="en-US" b="1" dirty="0" smtClean="0"/>
              <a:t> di </a:t>
            </a:r>
            <a:r>
              <a:rPr lang="en-US" b="1" dirty="0" err="1" smtClean="0"/>
              <a:t>Kalangan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376 KUHP)</a:t>
            </a:r>
            <a:endParaRPr lang="id-ID" dirty="0" smtClean="0"/>
          </a:p>
          <a:p>
            <a:pPr marL="0" indent="0" fontAlgn="base">
              <a:buNone/>
            </a:pP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pencurian</a:t>
            </a:r>
            <a:r>
              <a:rPr lang="en-US" dirty="0" smtClean="0"/>
              <a:t>, </a:t>
            </a:r>
            <a:r>
              <a:rPr lang="en-US" dirty="0" err="1" smtClean="0"/>
              <a:t>pemerasan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pengancaman</a:t>
            </a:r>
            <a:r>
              <a:rPr lang="en-US" dirty="0" smtClean="0"/>
              <a:t> di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70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IV. PENIPUAN/PERBUATAN </a:t>
            </a:r>
            <a:r>
              <a:rPr lang="en-US" b="1" dirty="0" smtClean="0"/>
              <a:t>CURANG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en-US" b="1" dirty="0"/>
              <a:t>A) </a:t>
            </a:r>
            <a:r>
              <a:rPr lang="en-US" b="1" dirty="0" err="1"/>
              <a:t>Penipuan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Pokok</a:t>
            </a:r>
            <a:r>
              <a:rPr lang="en-US" b="1" dirty="0"/>
              <a:t> (</a:t>
            </a:r>
            <a:r>
              <a:rPr lang="en-US" b="1" dirty="0" err="1"/>
              <a:t>Pasal</a:t>
            </a:r>
            <a:r>
              <a:rPr lang="en-US" b="1" dirty="0"/>
              <a:t> 378 KUHP)</a:t>
            </a:r>
            <a:endParaRPr lang="en-US" dirty="0"/>
          </a:p>
          <a:p>
            <a:pPr marL="0" indent="0" algn="just" fontAlgn="base">
              <a:buNone/>
            </a:pPr>
            <a:r>
              <a:rPr lang="en-US" dirty="0"/>
              <a:t>“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 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 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orang lain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tipu</a:t>
            </a:r>
            <a:r>
              <a:rPr lang="en-US" dirty="0"/>
              <a:t> </a:t>
            </a:r>
            <a:r>
              <a:rPr lang="en-US" dirty="0" err="1"/>
              <a:t>muslihat</a:t>
            </a:r>
            <a:r>
              <a:rPr lang="en-US" dirty="0"/>
              <a:t>,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kebohongan,menggerakkan</a:t>
            </a:r>
            <a:r>
              <a:rPr lang="en-US" dirty="0"/>
              <a:t> orang lain </a:t>
            </a:r>
            <a:r>
              <a:rPr lang="en-US" dirty="0" err="1"/>
              <a:t>untuk</a:t>
            </a:r>
            <a:r>
              <a:rPr lang="en-US" dirty="0"/>
              <a:t> </a:t>
            </a:r>
            <a:r>
              <a:rPr lang="en-US" dirty="0" err="1"/>
              <a:t>menyerahkan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hutang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menghapuskan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 </a:t>
            </a: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penipuan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.”</a:t>
            </a: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24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6670"/>
            <a:ext cx="10515600" cy="5610293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en-US" b="1" dirty="0" smtClean="0"/>
              <a:t>a. </a:t>
            </a:r>
            <a:r>
              <a:rPr lang="en-US" b="1" dirty="0" err="1" smtClean="0"/>
              <a:t>Unsur</a:t>
            </a:r>
            <a:r>
              <a:rPr lang="en-US" b="1" dirty="0" smtClean="0"/>
              <a:t> </a:t>
            </a:r>
            <a:r>
              <a:rPr lang="en-US" b="1" dirty="0" err="1" smtClean="0"/>
              <a:t>obyektif</a:t>
            </a:r>
            <a:r>
              <a:rPr lang="en-US" b="1" dirty="0" smtClean="0"/>
              <a:t> </a:t>
            </a:r>
            <a:endParaRPr lang="en-US" dirty="0" smtClean="0"/>
          </a:p>
          <a:p>
            <a:pPr marL="0" indent="0" algn="just" fontAlgn="base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.</a:t>
            </a:r>
          </a:p>
          <a:p>
            <a:pPr marL="0" indent="0" algn="just" fontAlgn="base">
              <a:buNone/>
            </a:pPr>
            <a:r>
              <a:rPr lang="en-US" dirty="0" smtClean="0"/>
              <a:t>2. yang </a:t>
            </a:r>
            <a:r>
              <a:rPr lang="en-US" dirty="0" err="1" smtClean="0"/>
              <a:t>digerakkan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orang</a:t>
            </a:r>
            <a:endParaRPr lang="id-ID" dirty="0" smtClean="0"/>
          </a:p>
          <a:p>
            <a:pPr marL="0" indent="0" algn="just" fontAlgn="base">
              <a:buNone/>
            </a:pPr>
            <a:r>
              <a:rPr lang="en-US" dirty="0" smtClean="0"/>
              <a:t>3.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endParaRPr lang="en-US" dirty="0" smtClean="0"/>
          </a:p>
          <a:p>
            <a:pPr marL="0" indent="0" algn="just" fontAlgn="base">
              <a:buNone/>
            </a:pPr>
            <a:r>
              <a:rPr lang="en-US" dirty="0" err="1" smtClean="0"/>
              <a:t>Menyerahkan</a:t>
            </a:r>
            <a:r>
              <a:rPr lang="en-US" dirty="0" smtClean="0"/>
              <a:t> bend</a:t>
            </a:r>
            <a:r>
              <a:rPr lang="id-ID" dirty="0" smtClean="0"/>
              <a:t>a,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menghapuskan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endParaRPr lang="en-US" dirty="0" smtClean="0"/>
          </a:p>
          <a:p>
            <a:pPr marL="0" indent="0" algn="just" fontAlgn="base">
              <a:buNone/>
            </a:pPr>
            <a:r>
              <a:rPr lang="en-US" dirty="0" smtClean="0"/>
              <a:t>4. </a:t>
            </a:r>
            <a:r>
              <a:rPr lang="en-US" dirty="0" err="1" smtClean="0"/>
              <a:t>Upaya-upaya</a:t>
            </a:r>
            <a:r>
              <a:rPr lang="en-US" dirty="0" smtClean="0"/>
              <a:t> </a:t>
            </a:r>
            <a:r>
              <a:rPr lang="en-US" dirty="0" err="1" smtClean="0"/>
              <a:t>penipuan</a:t>
            </a:r>
            <a:endParaRPr lang="id-ID" dirty="0" smtClean="0"/>
          </a:p>
          <a:p>
            <a:pPr marL="0" indent="0" algn="just" fontAlgn="base">
              <a:buNone/>
            </a:pPr>
            <a:r>
              <a:rPr lang="en-US" dirty="0" err="1" smtClean="0"/>
              <a:t>Dengan</a:t>
            </a:r>
            <a:r>
              <a:rPr lang="id-ID" dirty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r>
              <a:rPr lang="id-ID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martabat</a:t>
            </a:r>
            <a:r>
              <a:rPr lang="en-US" dirty="0" smtClean="0"/>
              <a:t>/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r>
              <a:rPr lang="id-ID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tipu</a:t>
            </a:r>
            <a:r>
              <a:rPr lang="en-US" dirty="0" smtClean="0"/>
              <a:t> </a:t>
            </a:r>
            <a:r>
              <a:rPr lang="en-US" dirty="0" err="1" smtClean="0"/>
              <a:t>muslihat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kebohongan</a:t>
            </a:r>
            <a:endParaRPr lang="id-ID" dirty="0" smtClean="0"/>
          </a:p>
          <a:p>
            <a:pPr marL="0" indent="0" fontAlgn="base">
              <a:buNone/>
            </a:pPr>
            <a:r>
              <a:rPr lang="en-US" b="1" dirty="0"/>
              <a:t>b. </a:t>
            </a:r>
            <a:r>
              <a:rPr lang="en-US" b="1" dirty="0" err="1"/>
              <a:t>Unsur</a:t>
            </a:r>
            <a:r>
              <a:rPr lang="en-US" b="1" dirty="0"/>
              <a:t> </a:t>
            </a:r>
            <a:r>
              <a:rPr lang="en-US" b="1" dirty="0" err="1"/>
              <a:t>subyektif</a:t>
            </a:r>
            <a:r>
              <a:rPr lang="en-US" b="1" dirty="0"/>
              <a:t> </a:t>
            </a:r>
            <a:endParaRPr lang="id-ID" b="1" dirty="0" smtClean="0"/>
          </a:p>
          <a:p>
            <a:pPr marL="0" indent="0" fontAlgn="base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2.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orang lain</a:t>
            </a:r>
          </a:p>
          <a:p>
            <a:pPr marL="0" indent="0" algn="just" fontAlgn="base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5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/>
              <a:t>I. PENCURIAN (</a:t>
            </a:r>
            <a:r>
              <a:rPr lang="en-US" b="1" dirty="0" err="1"/>
              <a:t>Pasal</a:t>
            </a:r>
            <a:r>
              <a:rPr lang="en-US" b="1" dirty="0"/>
              <a:t> 362-367 KUHP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fontAlgn="base">
              <a:buNone/>
            </a:pPr>
            <a:r>
              <a:rPr lang="en-US" b="1" dirty="0"/>
              <a:t>A</a:t>
            </a:r>
            <a:r>
              <a:rPr lang="en-US" b="1" dirty="0" smtClean="0"/>
              <a:t>)</a:t>
            </a:r>
            <a:r>
              <a:rPr lang="id-ID" b="1" dirty="0" smtClean="0"/>
              <a:t> </a:t>
            </a:r>
            <a:r>
              <a:rPr lang="en-US" b="1" dirty="0" err="1" smtClean="0"/>
              <a:t>Pencurian</a:t>
            </a:r>
            <a:r>
              <a:rPr lang="en-US" b="1" dirty="0" smtClean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pokok</a:t>
            </a:r>
            <a:r>
              <a:rPr lang="en-US" b="1" dirty="0"/>
              <a:t> (</a:t>
            </a:r>
            <a:r>
              <a:rPr lang="en-US" b="1" dirty="0" err="1"/>
              <a:t>Pasal</a:t>
            </a:r>
            <a:r>
              <a:rPr lang="en-US" b="1" dirty="0"/>
              <a:t> 362 KUHP</a:t>
            </a:r>
            <a:r>
              <a:rPr lang="en-US" b="1" dirty="0" smtClean="0"/>
              <a:t>)</a:t>
            </a:r>
            <a:endParaRPr lang="id-ID" dirty="0" smtClean="0"/>
          </a:p>
          <a:p>
            <a:pPr marL="0" indent="0" algn="just" fontAlgn="base">
              <a:buNone/>
            </a:pPr>
            <a:r>
              <a:rPr lang="en-US" dirty="0" smtClean="0"/>
              <a:t>”</a:t>
            </a:r>
            <a:r>
              <a:rPr lang="en-US" dirty="0"/>
              <a:t> 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 </a:t>
            </a:r>
            <a:r>
              <a:rPr lang="en-US" dirty="0" err="1"/>
              <a:t>mengambil</a:t>
            </a:r>
            <a:r>
              <a:rPr lang="en-US" dirty="0"/>
              <a:t> </a:t>
            </a:r>
            <a:r>
              <a:rPr lang="en-US" dirty="0" err="1"/>
              <a:t>barang</a:t>
            </a:r>
            <a:r>
              <a:rPr lang="en-US" dirty="0"/>
              <a:t> </a:t>
            </a:r>
            <a:r>
              <a:rPr lang="en-US" dirty="0" err="1"/>
              <a:t>sesuatu</a:t>
            </a:r>
            <a:r>
              <a:rPr lang="en-US" dirty="0"/>
              <a:t>, yang 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kepunyaan</a:t>
            </a:r>
            <a:r>
              <a:rPr lang="en-US" dirty="0"/>
              <a:t> orang lain, </a:t>
            </a:r>
            <a:r>
              <a:rPr lang="en-US" dirty="0" err="1"/>
              <a:t>denganmaksud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 </a:t>
            </a:r>
            <a:r>
              <a:rPr lang="en-US" dirty="0" err="1"/>
              <a:t>dimiliki</a:t>
            </a:r>
            <a:r>
              <a:rPr lang="en-US" dirty="0"/>
              <a:t> 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pencurian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lima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sembilan</a:t>
            </a:r>
            <a:r>
              <a:rPr lang="en-US" dirty="0"/>
              <a:t> </a:t>
            </a:r>
            <a:r>
              <a:rPr lang="en-US" dirty="0" err="1"/>
              <a:t>ratus</a:t>
            </a:r>
            <a:r>
              <a:rPr lang="en-US" dirty="0"/>
              <a:t> rupiah.”</a:t>
            </a:r>
          </a:p>
          <a:p>
            <a:pPr marL="0" indent="0" algn="just" fontAlgn="base">
              <a:buNone/>
            </a:pPr>
            <a:r>
              <a:rPr lang="id-ID" b="1" dirty="0" smtClean="0"/>
              <a:t>a. </a:t>
            </a:r>
            <a:r>
              <a:rPr lang="en-US" b="1" dirty="0" err="1" smtClean="0"/>
              <a:t>Unsur</a:t>
            </a:r>
            <a:r>
              <a:rPr lang="en-US" b="1" dirty="0" smtClean="0"/>
              <a:t> </a:t>
            </a:r>
            <a:r>
              <a:rPr lang="en-US" b="1" dirty="0" err="1" smtClean="0"/>
              <a:t>Obyektif</a:t>
            </a:r>
            <a:r>
              <a:rPr lang="en-US" b="1" dirty="0" smtClean="0"/>
              <a:t> </a:t>
            </a:r>
            <a:endParaRPr lang="id-ID" b="1" dirty="0" smtClean="0"/>
          </a:p>
          <a:p>
            <a:pPr marL="0" indent="0" algn="just" fontAlgn="base">
              <a:buNone/>
            </a:pPr>
            <a:r>
              <a:rPr lang="id-ID" dirty="0" smtClean="0"/>
              <a:t>1. Barang</a:t>
            </a:r>
            <a:r>
              <a:rPr lang="id-ID" b="1" dirty="0" smtClean="0"/>
              <a:t> </a:t>
            </a:r>
            <a:r>
              <a:rPr lang="id-ID" dirty="0" smtClean="0"/>
              <a:t>siapa</a:t>
            </a:r>
          </a:p>
          <a:p>
            <a:pPr marL="0" indent="0" algn="just" fontAlgn="base">
              <a:buNone/>
            </a:pPr>
            <a:r>
              <a:rPr lang="id-ID" dirty="0" smtClean="0"/>
              <a:t>2. Mengambil </a:t>
            </a:r>
          </a:p>
          <a:p>
            <a:pPr marL="0" indent="0" algn="just" fontAlgn="base">
              <a:buNone/>
            </a:pPr>
            <a:r>
              <a:rPr lang="id-ID" dirty="0" smtClean="0"/>
              <a:t>3. Barang</a:t>
            </a:r>
          </a:p>
          <a:p>
            <a:pPr marL="0" indent="0" algn="just" fontAlgn="base">
              <a:buNone/>
            </a:pPr>
            <a:r>
              <a:rPr lang="id-ID" dirty="0" smtClean="0"/>
              <a:t>4. Seluruhnya atau sebagian kepunyaan orang lain</a:t>
            </a:r>
            <a:endParaRPr lang="id-ID" b="1" dirty="0"/>
          </a:p>
          <a:p>
            <a:pPr marL="0" indent="0"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Unsur</a:t>
            </a:r>
            <a:r>
              <a:rPr lang="en-US" b="1" dirty="0" smtClean="0"/>
              <a:t> </a:t>
            </a:r>
            <a:r>
              <a:rPr lang="en-US" b="1" dirty="0" err="1" smtClean="0"/>
              <a:t>Subyektif</a:t>
            </a:r>
            <a:r>
              <a:rPr lang="en-US" b="1" dirty="0" smtClean="0"/>
              <a:t> </a:t>
            </a:r>
            <a:endParaRPr lang="id-ID" b="1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0" indent="0" algn="just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1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9245"/>
            <a:ext cx="10515600" cy="5777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B) </a:t>
            </a:r>
            <a:r>
              <a:rPr lang="en-US" b="1" dirty="0" err="1" smtClean="0"/>
              <a:t>Penipuan</a:t>
            </a:r>
            <a:r>
              <a:rPr lang="en-US" b="1" dirty="0" smtClean="0"/>
              <a:t> </a:t>
            </a:r>
            <a:r>
              <a:rPr lang="en-US" b="1" dirty="0" err="1" smtClean="0"/>
              <a:t>Ringan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379 KUHP)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378,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lima rupiah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penipuan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paling lama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lima </a:t>
            </a:r>
            <a:r>
              <a:rPr lang="en-US" dirty="0" err="1" smtClean="0"/>
              <a:t>puluh</a:t>
            </a:r>
            <a:r>
              <a:rPr lang="en-US" dirty="0" smtClean="0"/>
              <a:t> rupiah</a:t>
            </a:r>
            <a:endParaRPr lang="id-ID" dirty="0" smtClean="0"/>
          </a:p>
          <a:p>
            <a:pPr marL="0" indent="0">
              <a:buNone/>
            </a:pPr>
            <a:r>
              <a:rPr lang="en-US" b="1" dirty="0" smtClean="0"/>
              <a:t>C) </a:t>
            </a:r>
            <a:r>
              <a:rPr lang="en-US" b="1" dirty="0" err="1" smtClean="0"/>
              <a:t>Penipuan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Mata </a:t>
            </a:r>
            <a:r>
              <a:rPr lang="en-US" b="1" dirty="0" err="1" smtClean="0"/>
              <a:t>Pencaharian</a:t>
            </a:r>
            <a:r>
              <a:rPr lang="en-US" b="1" dirty="0" smtClean="0"/>
              <a:t>/</a:t>
            </a:r>
            <a:r>
              <a:rPr lang="en-US" b="1" dirty="0" err="1" smtClean="0"/>
              <a:t>Kebiasaan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379a KUHP)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-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orang lain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paling lama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 fontAlgn="base">
              <a:buNone/>
            </a:pPr>
            <a:r>
              <a:rPr lang="en-US" dirty="0" err="1" smtClean="0"/>
              <a:t>Penipuan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Hal HAKI (</a:t>
            </a:r>
            <a:r>
              <a:rPr lang="en-US" dirty="0" err="1" smtClean="0"/>
              <a:t>Pasal</a:t>
            </a:r>
            <a:r>
              <a:rPr lang="en-US" dirty="0" smtClean="0"/>
              <a:t> 380 KUHP)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UU No 19 </a:t>
            </a:r>
            <a:r>
              <a:rPr lang="en-US" dirty="0" err="1" smtClean="0"/>
              <a:t>tahun</a:t>
            </a:r>
            <a:r>
              <a:rPr lang="en-US" dirty="0" smtClean="0"/>
              <a:t> 2002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endParaRPr lang="en-US" dirty="0" smtClean="0"/>
          </a:p>
          <a:p>
            <a:pPr marL="0" indent="0" fontAlgn="base">
              <a:buNone/>
            </a:pPr>
            <a:r>
              <a:rPr lang="en-US" dirty="0" err="1" smtClean="0"/>
              <a:t>Penipuan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381 &amp; 382 KUHP)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975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488"/>
            <a:ext cx="10515600" cy="60788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b="1" dirty="0" smtClean="0"/>
              <a:t>D) </a:t>
            </a:r>
            <a:r>
              <a:rPr lang="en-US" sz="1600" b="1" dirty="0" err="1" smtClean="0"/>
              <a:t>Penipuan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dalam</a:t>
            </a:r>
            <a:r>
              <a:rPr lang="en-US" sz="1600" b="1" dirty="0" smtClean="0"/>
              <a:t> Hal </a:t>
            </a:r>
            <a:r>
              <a:rPr lang="en-US" sz="1600" b="1" dirty="0" err="1" smtClean="0"/>
              <a:t>Perdagangan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Pasal</a:t>
            </a:r>
            <a:r>
              <a:rPr lang="en-US" sz="1600" b="1" dirty="0" smtClean="0"/>
              <a:t> 382bis – 38</a:t>
            </a:r>
            <a:r>
              <a:rPr lang="id-ID" sz="1600" b="1" dirty="0" smtClean="0"/>
              <a:t>5</a:t>
            </a:r>
            <a:r>
              <a:rPr lang="en-US" sz="1600" b="1" dirty="0" smtClean="0"/>
              <a:t> KUHP)</a:t>
            </a:r>
            <a:endParaRPr lang="id-ID" sz="1600" b="1" dirty="0" smtClean="0"/>
          </a:p>
          <a:p>
            <a:pPr marL="0" indent="0" algn="just">
              <a:buNone/>
            </a:pPr>
            <a:r>
              <a:rPr lang="en-US" sz="1600" b="1" dirty="0" err="1" smtClean="0"/>
              <a:t>Pasal</a:t>
            </a:r>
            <a:r>
              <a:rPr lang="en-US" sz="1600" b="1" dirty="0" smtClean="0"/>
              <a:t> 382 </a:t>
            </a:r>
            <a:r>
              <a:rPr lang="en-US" sz="1600" b="1" dirty="0" err="1" smtClean="0"/>
              <a:t>bis</a:t>
            </a:r>
            <a:endParaRPr lang="en-US" sz="1600" b="1" dirty="0" smtClean="0"/>
          </a:p>
          <a:p>
            <a:pPr marL="0" indent="0" algn="just">
              <a:buNone/>
            </a:pP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siapa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mendapatkan</a:t>
            </a:r>
            <a:r>
              <a:rPr lang="en-US" sz="1600" dirty="0" smtClean="0"/>
              <a:t>, </a:t>
            </a:r>
            <a:r>
              <a:rPr lang="en-US" sz="1600" dirty="0" err="1" smtClean="0"/>
              <a:t>melangsungkan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memperluas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perdagangan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milik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orang lain,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perbuatan</a:t>
            </a:r>
            <a:r>
              <a:rPr lang="en-US" sz="1600" dirty="0" smtClean="0"/>
              <a:t> </a:t>
            </a:r>
            <a:r>
              <a:rPr lang="en-US" sz="1600" dirty="0" err="1" smtClean="0"/>
              <a:t>curang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menyesatkan</a:t>
            </a:r>
            <a:r>
              <a:rPr lang="en-US" sz="1600" dirty="0" smtClean="0"/>
              <a:t> </a:t>
            </a:r>
            <a:r>
              <a:rPr lang="en-US" sz="1600" dirty="0" err="1" smtClean="0"/>
              <a:t>khalayak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, </a:t>
            </a:r>
            <a:r>
              <a:rPr lang="en-US" sz="1600" dirty="0" err="1" smtClean="0"/>
              <a:t>diancam</a:t>
            </a:r>
            <a:r>
              <a:rPr lang="en-US" sz="1600" dirty="0" smtClean="0"/>
              <a:t>,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perbuatan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menimbulkan</a:t>
            </a:r>
            <a:r>
              <a:rPr lang="en-US" sz="1600" dirty="0" smtClean="0"/>
              <a:t> </a:t>
            </a:r>
            <a:r>
              <a:rPr lang="en-US" sz="1600" dirty="0" err="1" smtClean="0"/>
              <a:t>kerugian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konkuren-konkurennya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konguren-konkuren</a:t>
            </a:r>
            <a:r>
              <a:rPr lang="en-US" sz="1600" dirty="0" smtClean="0"/>
              <a:t> orang lain,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persaingan</a:t>
            </a:r>
            <a:r>
              <a:rPr lang="en-US" sz="1600" dirty="0" smtClean="0"/>
              <a:t> </a:t>
            </a:r>
            <a:r>
              <a:rPr lang="en-US" sz="1600" dirty="0" err="1" smtClean="0"/>
              <a:t>curang</a:t>
            </a:r>
            <a:r>
              <a:rPr lang="en-US" sz="1600" dirty="0" smtClean="0"/>
              <a:t>,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pidana</a:t>
            </a:r>
            <a:r>
              <a:rPr lang="en-US" sz="1600" dirty="0" smtClean="0"/>
              <a:t> </a:t>
            </a:r>
            <a:r>
              <a:rPr lang="en-US" sz="1600" dirty="0" err="1" smtClean="0"/>
              <a:t>penjara</a:t>
            </a:r>
            <a:r>
              <a:rPr lang="en-US" sz="1600" dirty="0" smtClean="0"/>
              <a:t> paling lama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tahun</a:t>
            </a:r>
            <a:r>
              <a:rPr lang="en-US" sz="1600" dirty="0" smtClean="0"/>
              <a:t> </a:t>
            </a:r>
            <a:r>
              <a:rPr lang="en-US" sz="1600" dirty="0" err="1" smtClean="0"/>
              <a:t>empat</a:t>
            </a:r>
            <a:r>
              <a:rPr lang="en-US" sz="1600" dirty="0" smtClean="0"/>
              <a:t> </a:t>
            </a:r>
            <a:r>
              <a:rPr lang="en-US" sz="1600" dirty="0" err="1" smtClean="0"/>
              <a:t>bulan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pidana</a:t>
            </a:r>
            <a:r>
              <a:rPr lang="en-US" sz="1600" dirty="0" smtClean="0"/>
              <a:t> </a:t>
            </a:r>
            <a:r>
              <a:rPr lang="en-US" sz="1600" dirty="0" err="1" smtClean="0"/>
              <a:t>denda</a:t>
            </a:r>
            <a:r>
              <a:rPr lang="en-US" sz="1600" dirty="0" smtClean="0"/>
              <a:t> paling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tiga</a:t>
            </a:r>
            <a:r>
              <a:rPr lang="en-US" sz="1600" dirty="0" smtClean="0"/>
              <a:t> </a:t>
            </a:r>
            <a:r>
              <a:rPr lang="en-US" sz="1600" dirty="0" err="1" smtClean="0"/>
              <a:t>belas</a:t>
            </a:r>
            <a:r>
              <a:rPr lang="en-US" sz="1600" dirty="0" smtClean="0"/>
              <a:t> </a:t>
            </a:r>
            <a:r>
              <a:rPr lang="en-US" sz="1600" dirty="0" err="1" smtClean="0"/>
              <a:t>ribu</a:t>
            </a:r>
            <a:r>
              <a:rPr lang="en-US" sz="1600" dirty="0" smtClean="0"/>
              <a:t> lima </a:t>
            </a:r>
            <a:r>
              <a:rPr lang="en-US" sz="1600" dirty="0" err="1" smtClean="0"/>
              <a:t>ratus</a:t>
            </a:r>
            <a:r>
              <a:rPr lang="en-US" sz="1600" dirty="0" smtClean="0"/>
              <a:t> rupiah.</a:t>
            </a:r>
          </a:p>
          <a:p>
            <a:pPr marL="0" indent="0" algn="just">
              <a:buNone/>
            </a:pPr>
            <a:r>
              <a:rPr lang="en-US" sz="1600" b="1" dirty="0" err="1" smtClean="0"/>
              <a:t>Pasal</a:t>
            </a:r>
            <a:r>
              <a:rPr lang="en-US" sz="1600" b="1" dirty="0" smtClean="0"/>
              <a:t> 383</a:t>
            </a:r>
          </a:p>
          <a:p>
            <a:pPr marL="0" indent="0" algn="just">
              <a:buNone/>
            </a:pPr>
            <a:r>
              <a:rPr lang="en-US" sz="1600" dirty="0" err="1" smtClean="0"/>
              <a:t>Diancam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pidana</a:t>
            </a:r>
            <a:r>
              <a:rPr lang="en-US" sz="1600" dirty="0" smtClean="0"/>
              <a:t> </a:t>
            </a:r>
            <a:r>
              <a:rPr lang="en-US" sz="1600" dirty="0" err="1" smtClean="0"/>
              <a:t>penjara</a:t>
            </a:r>
            <a:r>
              <a:rPr lang="en-US" sz="1600" dirty="0" smtClean="0"/>
              <a:t> paling lama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tahun</a:t>
            </a:r>
            <a:r>
              <a:rPr lang="en-US" sz="1600" dirty="0" smtClean="0"/>
              <a:t> </a:t>
            </a:r>
            <a:r>
              <a:rPr lang="en-US" sz="1600" dirty="0" err="1" smtClean="0"/>
              <a:t>empat</a:t>
            </a:r>
            <a:r>
              <a:rPr lang="en-US" sz="1600" dirty="0" smtClean="0"/>
              <a:t> </a:t>
            </a:r>
            <a:r>
              <a:rPr lang="en-US" sz="1600" dirty="0" err="1" smtClean="0"/>
              <a:t>bulan</a:t>
            </a:r>
            <a:r>
              <a:rPr lang="en-US" sz="1600" dirty="0" smtClean="0"/>
              <a:t>, </a:t>
            </a:r>
            <a:r>
              <a:rPr lang="en-US" sz="1600" dirty="0" err="1" smtClean="0"/>
              <a:t>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penjual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berbuat</a:t>
            </a:r>
            <a:r>
              <a:rPr lang="en-US" sz="1600" dirty="0" smtClean="0"/>
              <a:t> </a:t>
            </a:r>
            <a:r>
              <a:rPr lang="en-US" sz="1600" dirty="0" err="1" smtClean="0"/>
              <a:t>curang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pembeli</a:t>
            </a:r>
            <a:r>
              <a:rPr lang="en-US" sz="1600" dirty="0" smtClean="0"/>
              <a:t>:</a:t>
            </a:r>
          </a:p>
          <a:p>
            <a:pPr algn="just"/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sengaja</a:t>
            </a:r>
            <a:r>
              <a:rPr lang="en-US" sz="1600" dirty="0" smtClean="0"/>
              <a:t> </a:t>
            </a:r>
            <a:r>
              <a:rPr lang="en-US" sz="1600" dirty="0" err="1" smtClean="0"/>
              <a:t>menyerahkan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lain </a:t>
            </a:r>
            <a:r>
              <a:rPr lang="en-US" sz="1600" dirty="0" err="1" smtClean="0"/>
              <a:t>daripada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ditunjuk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dibeli</a:t>
            </a:r>
            <a:r>
              <a:rPr lang="en-US" sz="1600" dirty="0" smtClean="0"/>
              <a:t>;</a:t>
            </a:r>
          </a:p>
          <a:p>
            <a:pPr algn="just"/>
            <a:r>
              <a:rPr lang="en-US" sz="1600" dirty="0" err="1" smtClean="0"/>
              <a:t>mengenai</a:t>
            </a:r>
            <a:r>
              <a:rPr lang="en-US" sz="1600" dirty="0" smtClean="0"/>
              <a:t> </a:t>
            </a:r>
            <a:r>
              <a:rPr lang="en-US" sz="1600" dirty="0" err="1" smtClean="0"/>
              <a:t>jenis</a:t>
            </a:r>
            <a:r>
              <a:rPr lang="en-US" sz="1600" dirty="0" smtClean="0"/>
              <a:t>, </a:t>
            </a:r>
            <a:r>
              <a:rPr lang="en-US" sz="1600" dirty="0" err="1" smtClean="0"/>
              <a:t>keadaan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diserahkan</a:t>
            </a:r>
            <a:r>
              <a:rPr lang="en-US" sz="1600" dirty="0" smtClean="0"/>
              <a:t>,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tipu</a:t>
            </a:r>
            <a:r>
              <a:rPr lang="en-US" sz="1600" dirty="0" smtClean="0"/>
              <a:t> </a:t>
            </a:r>
            <a:r>
              <a:rPr lang="en-US" sz="1600" dirty="0" err="1" smtClean="0"/>
              <a:t>muslihat</a:t>
            </a:r>
            <a:r>
              <a:rPr lang="en-US" sz="1600" dirty="0" smtClean="0"/>
              <a:t>.</a:t>
            </a:r>
          </a:p>
          <a:p>
            <a:pPr marL="0" indent="0" algn="just">
              <a:buNone/>
            </a:pPr>
            <a:r>
              <a:rPr lang="en-US" sz="1600" b="1" dirty="0" err="1" smtClean="0"/>
              <a:t>Pasal</a:t>
            </a:r>
            <a:r>
              <a:rPr lang="en-US" sz="1600" b="1" dirty="0" smtClean="0"/>
              <a:t> 383 </a:t>
            </a:r>
            <a:r>
              <a:rPr lang="en-US" sz="1600" b="1" dirty="0" err="1" smtClean="0"/>
              <a:t>bis</a:t>
            </a:r>
            <a:endParaRPr lang="en-US" sz="1600" b="1" dirty="0" smtClean="0"/>
          </a:p>
          <a:p>
            <a:pPr marL="0" indent="0" algn="just">
              <a:buNone/>
            </a:pPr>
            <a:r>
              <a:rPr lang="en-US" sz="1600" dirty="0" err="1" smtClean="0"/>
              <a:t>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pemegang</a:t>
            </a:r>
            <a:r>
              <a:rPr lang="en-US" sz="1600" dirty="0" smtClean="0"/>
              <a:t> </a:t>
            </a:r>
            <a:r>
              <a:rPr lang="en-US" sz="1600" dirty="0" err="1" smtClean="0"/>
              <a:t>konosemen</a:t>
            </a:r>
            <a:r>
              <a:rPr lang="en-US" sz="1600" dirty="0" smtClean="0"/>
              <a:t> yang </a:t>
            </a:r>
            <a:r>
              <a:rPr lang="en-US" sz="1600" dirty="0" err="1" smtClean="0"/>
              <a:t>sengaja</a:t>
            </a:r>
            <a:r>
              <a:rPr lang="en-US" sz="1600" dirty="0" smtClean="0"/>
              <a:t> </a:t>
            </a:r>
            <a:r>
              <a:rPr lang="en-US" sz="1600" dirty="0" err="1" smtClean="0"/>
              <a:t>mempergunakan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eksemplar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surat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titel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memberatkan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orang </a:t>
            </a:r>
            <a:r>
              <a:rPr lang="en-US" sz="1600" dirty="0" err="1" smtClean="0"/>
              <a:t>penerima</a:t>
            </a:r>
            <a:r>
              <a:rPr lang="en-US" sz="1600" dirty="0" smtClean="0"/>
              <a:t>, </a:t>
            </a:r>
            <a:r>
              <a:rPr lang="en-US" sz="1600" dirty="0" err="1" smtClean="0"/>
              <a:t>diancam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pidana</a:t>
            </a:r>
            <a:r>
              <a:rPr lang="en-US" sz="1600" dirty="0" smtClean="0"/>
              <a:t> </a:t>
            </a:r>
            <a:r>
              <a:rPr lang="en-US" sz="1600" dirty="0" err="1" smtClean="0"/>
              <a:t>penjara</a:t>
            </a:r>
            <a:r>
              <a:rPr lang="en-US" sz="1600" dirty="0" smtClean="0"/>
              <a:t> paling lama </a:t>
            </a:r>
            <a:r>
              <a:rPr lang="en-US" sz="1600" dirty="0" err="1" smtClean="0"/>
              <a:t>dua</a:t>
            </a:r>
            <a:r>
              <a:rPr lang="en-US" sz="1600" dirty="0" smtClean="0"/>
              <a:t> </a:t>
            </a:r>
            <a:r>
              <a:rPr lang="en-US" sz="1600" dirty="0" err="1" smtClean="0"/>
              <a:t>tahun</a:t>
            </a:r>
            <a:r>
              <a:rPr lang="en-US" sz="1600" dirty="0" smtClean="0"/>
              <a:t> </a:t>
            </a:r>
            <a:r>
              <a:rPr lang="en-US" sz="1600" dirty="0" err="1" smtClean="0"/>
              <a:t>delapan</a:t>
            </a:r>
            <a:r>
              <a:rPr lang="en-US" sz="1600" dirty="0" smtClean="0"/>
              <a:t> </a:t>
            </a:r>
            <a:r>
              <a:rPr lang="en-US" sz="1600" dirty="0" err="1" smtClean="0"/>
              <a:t>bulan</a:t>
            </a:r>
            <a:r>
              <a:rPr lang="en-US" sz="1600" dirty="0" smtClean="0"/>
              <a:t>.</a:t>
            </a:r>
          </a:p>
          <a:p>
            <a:pPr marL="0" indent="0" algn="just">
              <a:buNone/>
            </a:pPr>
            <a:r>
              <a:rPr lang="en-US" sz="1600" b="1" dirty="0" err="1" smtClean="0"/>
              <a:t>Pasal</a:t>
            </a:r>
            <a:r>
              <a:rPr lang="en-US" sz="1600" b="1" dirty="0" smtClean="0"/>
              <a:t> 384</a:t>
            </a:r>
          </a:p>
          <a:p>
            <a:pPr marL="0" indent="0" algn="just">
              <a:buNone/>
            </a:pPr>
            <a:r>
              <a:rPr lang="en-US" sz="1600" dirty="0" err="1" smtClean="0"/>
              <a:t>Perbuatan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dirumuskan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pasal</a:t>
            </a:r>
            <a:r>
              <a:rPr lang="en-US" sz="1600" dirty="0" smtClean="0"/>
              <a:t> 383, </a:t>
            </a:r>
            <a:r>
              <a:rPr lang="en-US" sz="1600" dirty="0" err="1" smtClean="0"/>
              <a:t>diancam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pidana</a:t>
            </a:r>
            <a:r>
              <a:rPr lang="en-US" sz="1600" dirty="0" smtClean="0"/>
              <a:t> </a:t>
            </a:r>
            <a:r>
              <a:rPr lang="en-US" sz="1600" dirty="0" err="1" smtClean="0"/>
              <a:t>penjara</a:t>
            </a:r>
            <a:r>
              <a:rPr lang="en-US" sz="1600" dirty="0" smtClean="0"/>
              <a:t> paling lama </a:t>
            </a:r>
            <a:r>
              <a:rPr lang="en-US" sz="1600" dirty="0" err="1" smtClean="0"/>
              <a:t>tiga</a:t>
            </a:r>
            <a:r>
              <a:rPr lang="en-US" sz="1600" dirty="0" smtClean="0"/>
              <a:t> </a:t>
            </a:r>
            <a:r>
              <a:rPr lang="en-US" sz="1600" dirty="0" err="1" smtClean="0"/>
              <a:t>bulan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denda</a:t>
            </a:r>
            <a:r>
              <a:rPr lang="en-US" sz="1600" dirty="0" smtClean="0"/>
              <a:t> paling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dua</a:t>
            </a:r>
            <a:r>
              <a:rPr lang="en-US" sz="1600" dirty="0" smtClean="0"/>
              <a:t> </a:t>
            </a:r>
            <a:r>
              <a:rPr lang="en-US" sz="1600" dirty="0" err="1" smtClean="0"/>
              <a:t>ratus</a:t>
            </a:r>
            <a:r>
              <a:rPr lang="en-US" sz="1600" dirty="0" smtClean="0"/>
              <a:t> lima </a:t>
            </a:r>
            <a:r>
              <a:rPr lang="en-US" sz="1600" dirty="0" err="1" smtClean="0"/>
              <a:t>puluh</a:t>
            </a:r>
            <a:r>
              <a:rPr lang="en-US" sz="1600" dirty="0" smtClean="0"/>
              <a:t> rupiah,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keuntungan</a:t>
            </a:r>
            <a:r>
              <a:rPr lang="en-US" sz="1600" dirty="0" smtClean="0"/>
              <a:t> yang di </a:t>
            </a:r>
            <a:r>
              <a:rPr lang="en-US" sz="1600" dirty="0" err="1" smtClean="0"/>
              <a:t>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dua</a:t>
            </a:r>
            <a:r>
              <a:rPr lang="en-US" sz="1600" dirty="0" smtClean="0"/>
              <a:t> </a:t>
            </a:r>
            <a:r>
              <a:rPr lang="en-US" sz="1600" dirty="0" err="1" smtClean="0"/>
              <a:t>puluh</a:t>
            </a:r>
            <a:r>
              <a:rPr lang="en-US" sz="1600" dirty="0" smtClean="0"/>
              <a:t> lima rupiah.</a:t>
            </a:r>
          </a:p>
        </p:txBody>
      </p:sp>
    </p:spTree>
    <p:extLst>
      <p:ext uri="{BB962C8B-B14F-4D97-AF65-F5344CB8AC3E}">
        <p14:creationId xmlns:p14="http://schemas.microsoft.com/office/powerpoint/2010/main" val="3303792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0760"/>
            <a:ext cx="10515600" cy="60659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Pasal</a:t>
            </a:r>
            <a:r>
              <a:rPr lang="en-US" b="1" dirty="0"/>
              <a:t> 385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orang lain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menjual</a:t>
            </a:r>
            <a:r>
              <a:rPr lang="en-US" dirty="0"/>
              <a:t>, </a:t>
            </a:r>
            <a:r>
              <a:rPr lang="en-US" dirty="0" err="1"/>
              <a:t>menukarkan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membebani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creditverband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bersertifikat</a:t>
            </a:r>
            <a:r>
              <a:rPr lang="en-US" dirty="0"/>
              <a:t>,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, </a:t>
            </a:r>
            <a:r>
              <a:rPr lang="en-US" dirty="0" err="1"/>
              <a:t>bangunan</a:t>
            </a:r>
            <a:r>
              <a:rPr lang="en-US" dirty="0"/>
              <a:t>, </a:t>
            </a:r>
            <a:r>
              <a:rPr lang="en-US" dirty="0" err="1"/>
              <a:t>penanaman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pembenihan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bersertifikat</a:t>
            </a:r>
            <a:r>
              <a:rPr lang="en-US" dirty="0"/>
              <a:t>,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di </a:t>
            </a:r>
            <a:r>
              <a:rPr lang="en-US" dirty="0" err="1"/>
              <a:t>atasnya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 lain;</a:t>
            </a:r>
          </a:p>
          <a:p>
            <a:pPr lvl="0"/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, </a:t>
            </a:r>
            <a:r>
              <a:rPr lang="en-US" dirty="0" err="1"/>
              <a:t>menukarkan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membebani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credietverband</a:t>
            </a:r>
            <a:r>
              <a:rPr lang="en-US" dirty="0"/>
              <a:t>,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bersertifikat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dibebani</a:t>
            </a:r>
            <a:r>
              <a:rPr lang="en-US" dirty="0"/>
              <a:t> </a:t>
            </a:r>
            <a:r>
              <a:rPr lang="en-US" dirty="0" err="1"/>
              <a:t>credietverband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, </a:t>
            </a:r>
            <a:r>
              <a:rPr lang="en-US" dirty="0" err="1"/>
              <a:t>penanaman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pembenihan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dibebani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memberitahukan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lain;</a:t>
            </a:r>
          </a:p>
          <a:p>
            <a:pPr lvl="0"/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credietverband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bersertifikat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digadaikan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menggadaikan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menyewakan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bersertifikat</a:t>
            </a:r>
            <a:r>
              <a:rPr lang="en-US" dirty="0"/>
              <a:t>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orang lain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menukarkan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bersertifikat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digadaikan</a:t>
            </a:r>
            <a:r>
              <a:rPr lang="en-US" dirty="0"/>
              <a:t>,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diberitahukannya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lain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digadaikan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menukarkan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bersertifikat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,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disewakan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385 KUHP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 </a:t>
            </a:r>
            <a:r>
              <a:rPr lang="en-US" i="1" dirty="0" err="1" smtClean="0"/>
              <a:t>credietverband</a:t>
            </a:r>
            <a:r>
              <a:rPr lang="en-US" dirty="0" smtClean="0"/>
              <a:t> 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keluarnya</a:t>
            </a:r>
            <a:r>
              <a:rPr lang="en-US" dirty="0" smtClean="0"/>
              <a:t> UU no 4 </a:t>
            </a:r>
            <a:r>
              <a:rPr lang="en-US" dirty="0" err="1" smtClean="0"/>
              <a:t>tahun</a:t>
            </a:r>
            <a:r>
              <a:rPr lang="en-US" dirty="0" smtClean="0"/>
              <a:t> 1996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57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E) </a:t>
            </a:r>
            <a:r>
              <a:rPr lang="en-US" b="1" dirty="0" err="1" smtClean="0"/>
              <a:t>Penipuan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Hal </a:t>
            </a:r>
            <a:r>
              <a:rPr lang="en-US" b="1" dirty="0" err="1" smtClean="0"/>
              <a:t>Pemalsuan</a:t>
            </a:r>
            <a:r>
              <a:rPr lang="en-US" b="1" dirty="0" smtClean="0"/>
              <a:t> </a:t>
            </a:r>
            <a:r>
              <a:rPr lang="en-US" b="1" dirty="0" err="1" smtClean="0"/>
              <a:t>Konsumsi</a:t>
            </a:r>
            <a:r>
              <a:rPr lang="en-US" b="1" dirty="0" smtClean="0"/>
              <a:t>/</a:t>
            </a:r>
            <a:r>
              <a:rPr lang="en-US" b="1" dirty="0" err="1" smtClean="0"/>
              <a:t>Obat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Individu</a:t>
            </a:r>
            <a:r>
              <a:rPr lang="en-US" b="1" dirty="0" smtClean="0"/>
              <a:t>/Non-</a:t>
            </a:r>
            <a:r>
              <a:rPr lang="en-US" b="1" dirty="0" err="1" smtClean="0"/>
              <a:t>Korporasi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386 KUHP)</a:t>
            </a:r>
            <a:endParaRPr lang="id-ID" dirty="0" smtClean="0"/>
          </a:p>
          <a:p>
            <a:r>
              <a:rPr lang="en-US" dirty="0" smtClean="0"/>
              <a:t>(1)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,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, </a:t>
            </a:r>
            <a:r>
              <a:rPr lang="en-US" dirty="0" err="1" smtClean="0"/>
              <a:t>minuman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obat-obatan</a:t>
            </a:r>
            <a:r>
              <a:rPr lang="en-US" dirty="0" smtClean="0"/>
              <a:t> yang </a:t>
            </a:r>
            <a:r>
              <a:rPr lang="en-US" dirty="0" err="1" smtClean="0"/>
              <a:t>diketahuinya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dipalsu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menyembunyikan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paling lama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r>
              <a:rPr lang="en-US" dirty="0" smtClean="0"/>
              <a:t>(2)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, </a:t>
            </a:r>
            <a:r>
              <a:rPr lang="en-US" dirty="0" err="1" smtClean="0"/>
              <a:t>minuman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obat-obatan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dipalsu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faedahnya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dicampur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lain.</a:t>
            </a:r>
          </a:p>
          <a:p>
            <a:pPr marL="0" indent="0" fontAlgn="base">
              <a:buNone/>
            </a:pP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UU no 8 </a:t>
            </a:r>
            <a:r>
              <a:rPr lang="en-US" dirty="0" err="1"/>
              <a:t>tahun</a:t>
            </a:r>
            <a:r>
              <a:rPr lang="en-US" dirty="0"/>
              <a:t> 1999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UU no 36 </a:t>
            </a:r>
            <a:r>
              <a:rPr lang="en-US" dirty="0" err="1"/>
              <a:t>tahun</a:t>
            </a:r>
            <a:r>
              <a:rPr lang="en-US" dirty="0"/>
              <a:t> 2009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marL="0" indent="0" fontAlgn="base">
              <a:buNone/>
            </a:pPr>
            <a:r>
              <a:rPr lang="en-US" dirty="0" err="1"/>
              <a:t>Pasal</a:t>
            </a:r>
            <a:r>
              <a:rPr lang="en-US" dirty="0"/>
              <a:t> 387 &amp; 388 KUHP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dicabut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UU no 20 </a:t>
            </a:r>
            <a:r>
              <a:rPr lang="en-US" dirty="0" err="1"/>
              <a:t>tahun</a:t>
            </a:r>
            <a:r>
              <a:rPr lang="en-US" dirty="0"/>
              <a:t> 2011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31 </a:t>
            </a:r>
            <a:r>
              <a:rPr lang="en-US" dirty="0" err="1"/>
              <a:t>Tahun</a:t>
            </a:r>
            <a:r>
              <a:rPr lang="en-US" dirty="0"/>
              <a:t> 1999.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068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2428"/>
            <a:ext cx="10515600" cy="558453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F) </a:t>
            </a:r>
            <a:r>
              <a:rPr lang="en-US" b="1" dirty="0" err="1" smtClean="0"/>
              <a:t>Penipuan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Hal </a:t>
            </a:r>
            <a:r>
              <a:rPr lang="en-US" b="1" dirty="0" err="1" smtClean="0"/>
              <a:t>Tanda</a:t>
            </a:r>
            <a:r>
              <a:rPr lang="en-US" b="1" dirty="0" smtClean="0"/>
              <a:t> Batas Tanah (</a:t>
            </a:r>
            <a:r>
              <a:rPr lang="en-US" b="1" dirty="0" err="1" smtClean="0"/>
              <a:t>Pasal</a:t>
            </a:r>
            <a:r>
              <a:rPr lang="en-US" b="1" dirty="0" smtClean="0"/>
              <a:t> 389 KUHP)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orang lain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menghancurkan</a:t>
            </a:r>
            <a:r>
              <a:rPr lang="en-US" dirty="0" smtClean="0"/>
              <a:t>, </a:t>
            </a:r>
            <a:r>
              <a:rPr lang="en-US" dirty="0" err="1" smtClean="0"/>
              <a:t>memindahkan</a:t>
            </a:r>
            <a:r>
              <a:rPr lang="en-US" dirty="0" smtClean="0"/>
              <a:t>, </a:t>
            </a:r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membikin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pekarangan</a:t>
            </a:r>
            <a:r>
              <a:rPr lang="en-US" dirty="0" smtClean="0"/>
              <a:t>,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paling lama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delapan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r>
              <a:rPr lang="id-ID" b="1" dirty="0" smtClean="0"/>
              <a:t>G) </a:t>
            </a:r>
            <a:r>
              <a:rPr lang="en-US" b="1" dirty="0" err="1" smtClean="0"/>
              <a:t>Penipuan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Hal </a:t>
            </a:r>
            <a:r>
              <a:rPr lang="en-US" b="1" dirty="0" err="1" smtClean="0"/>
              <a:t>Penyebaran</a:t>
            </a:r>
            <a:r>
              <a:rPr lang="en-US" b="1" dirty="0" smtClean="0"/>
              <a:t> </a:t>
            </a:r>
            <a:r>
              <a:rPr lang="en-US" b="1" dirty="0" err="1" smtClean="0"/>
              <a:t>Berita</a:t>
            </a:r>
            <a:r>
              <a:rPr lang="en-US" b="1" dirty="0" smtClean="0"/>
              <a:t> </a:t>
            </a:r>
            <a:r>
              <a:rPr lang="en-US" b="1" dirty="0" err="1" smtClean="0"/>
              <a:t>Bohong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390 KUHP)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orang lain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menyiarkan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bohong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dagangan</a:t>
            </a:r>
            <a:r>
              <a:rPr lang="en-US" dirty="0" smtClean="0"/>
              <a:t>, </a:t>
            </a:r>
            <a:r>
              <a:rPr lang="en-US" dirty="0" err="1" smtClean="0"/>
              <a:t>dana-dana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surat-surat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paling lama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delapan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96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6670"/>
            <a:ext cx="10515600" cy="5610293"/>
          </a:xfrm>
        </p:spPr>
        <p:txBody>
          <a:bodyPr/>
          <a:lstStyle/>
          <a:p>
            <a:pPr marL="0" indent="0">
              <a:buNone/>
            </a:pPr>
            <a:r>
              <a:rPr lang="id-ID" b="1" dirty="0" smtClean="0"/>
              <a:t>H</a:t>
            </a:r>
            <a:r>
              <a:rPr lang="en-US" b="1" dirty="0" smtClean="0"/>
              <a:t>) </a:t>
            </a:r>
            <a:r>
              <a:rPr lang="en-US" b="1" dirty="0" err="1" smtClean="0"/>
              <a:t>Penipuan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Hal </a:t>
            </a:r>
            <a:r>
              <a:rPr lang="en-US" b="1" dirty="0" err="1" smtClean="0"/>
              <a:t>Kebohongan</a:t>
            </a:r>
            <a:r>
              <a:rPr lang="en-US" b="1" dirty="0" smtClean="0"/>
              <a:t> </a:t>
            </a:r>
            <a:r>
              <a:rPr lang="en-US" b="1" dirty="0" err="1" smtClean="0"/>
              <a:t>Mengenai</a:t>
            </a:r>
            <a:r>
              <a:rPr lang="en-US" b="1" dirty="0" smtClean="0"/>
              <a:t> </a:t>
            </a:r>
            <a:r>
              <a:rPr lang="en-US" b="1" dirty="0" err="1" smtClean="0"/>
              <a:t>Surat</a:t>
            </a:r>
            <a:r>
              <a:rPr lang="en-US" b="1" dirty="0" smtClean="0"/>
              <a:t> </a:t>
            </a:r>
            <a:r>
              <a:rPr lang="en-US" b="1" dirty="0" err="1" smtClean="0"/>
              <a:t>Berharga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391 KUHP)</a:t>
            </a:r>
            <a:endParaRPr lang="id-ID" dirty="0"/>
          </a:p>
          <a:p>
            <a:pPr marL="0" indent="0">
              <a:buNone/>
            </a:pP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pertolongan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bagiannya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sero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perkumpulan</a:t>
            </a:r>
            <a:r>
              <a:rPr lang="en-US" dirty="0" smtClean="0"/>
              <a:t>, </a:t>
            </a:r>
            <a:r>
              <a:rPr lang="en-US" dirty="0" err="1" smtClean="0"/>
              <a:t>yayasan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perseroan</a:t>
            </a:r>
            <a:r>
              <a:rPr lang="en-US" dirty="0" smtClean="0"/>
              <a:t>,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penyertaannya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menyembunyikan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mengurangkan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membayang-bayangkan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palsu</a:t>
            </a:r>
            <a:r>
              <a:rPr lang="en-US" dirty="0" smtClean="0"/>
              <a:t>,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paling lama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32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 smtClean="0"/>
              <a:t>I</a:t>
            </a:r>
            <a:r>
              <a:rPr lang="en-US" b="1" dirty="0" smtClean="0"/>
              <a:t>) </a:t>
            </a:r>
            <a:r>
              <a:rPr lang="en-US" b="1" dirty="0" err="1" smtClean="0"/>
              <a:t>Penipuan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Hal </a:t>
            </a: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Neraca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392 KUHP)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komisaris</a:t>
            </a:r>
            <a:r>
              <a:rPr lang="en-US" dirty="0" smtClean="0"/>
              <a:t> </a:t>
            </a:r>
            <a:r>
              <a:rPr lang="en-US" dirty="0" err="1" smtClean="0"/>
              <a:t>persero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, </a:t>
            </a:r>
            <a:r>
              <a:rPr lang="en-US" dirty="0" err="1" smtClean="0"/>
              <a:t>maskapai</a:t>
            </a:r>
            <a:r>
              <a:rPr lang="en-US" dirty="0" smtClean="0"/>
              <a:t> </a:t>
            </a:r>
            <a:r>
              <a:rPr lang="en-US" dirty="0" err="1" smtClean="0"/>
              <a:t>andil</a:t>
            </a:r>
            <a:r>
              <a:rPr lang="en-US" dirty="0" smtClean="0"/>
              <a:t> Indonesia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, yang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mengumumkan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paling lama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92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1" dirty="0"/>
              <a:t>V</a:t>
            </a:r>
            <a:r>
              <a:rPr lang="en-US" b="1" dirty="0" smtClean="0"/>
              <a:t>.</a:t>
            </a:r>
            <a:r>
              <a:rPr lang="id-ID" b="1" dirty="0" smtClean="0"/>
              <a:t> </a:t>
            </a:r>
            <a:r>
              <a:rPr lang="en-US" b="1" dirty="0" smtClean="0"/>
              <a:t>PENGHANCURAN/PERUSAKKAN BARANG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en-US" b="1" dirty="0" err="1" smtClean="0"/>
              <a:t>Penghancuran</a:t>
            </a:r>
            <a:r>
              <a:rPr lang="en-US" b="1" dirty="0" smtClean="0"/>
              <a:t>/</a:t>
            </a:r>
            <a:r>
              <a:rPr lang="en-US" b="1" dirty="0" err="1" smtClean="0"/>
              <a:t>Perusakkan</a:t>
            </a:r>
            <a:r>
              <a:rPr lang="en-US" b="1" dirty="0" smtClean="0"/>
              <a:t> </a:t>
            </a:r>
            <a:r>
              <a:rPr lang="en-US" b="1" dirty="0" err="1"/>
              <a:t>Barang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Pokok</a:t>
            </a:r>
            <a:r>
              <a:rPr lang="en-US" b="1" dirty="0"/>
              <a:t> (</a:t>
            </a:r>
            <a:r>
              <a:rPr lang="en-US" b="1" dirty="0" err="1"/>
              <a:t>Pasal</a:t>
            </a:r>
            <a:r>
              <a:rPr lang="en-US" b="1" dirty="0"/>
              <a:t> 406 KUHP</a:t>
            </a:r>
            <a:r>
              <a:rPr lang="en-US" b="1" dirty="0" smtClean="0"/>
              <a:t>)</a:t>
            </a:r>
            <a:endParaRPr lang="id-ID" b="1" dirty="0" smtClean="0"/>
          </a:p>
          <a:p>
            <a:pPr marL="0" indent="0">
              <a:buNone/>
            </a:pPr>
            <a:r>
              <a:rPr lang="en-US" dirty="0"/>
              <a:t>(1)	</a:t>
            </a:r>
            <a:r>
              <a:rPr lang="en-US" dirty="0" err="1"/>
              <a:t>Barangsiapa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menghancurkan</a:t>
            </a:r>
            <a:r>
              <a:rPr lang="en-US" dirty="0"/>
              <a:t>, </a:t>
            </a:r>
            <a:r>
              <a:rPr lang="en-US" dirty="0" err="1"/>
              <a:t>merusakkan</a:t>
            </a:r>
            <a:r>
              <a:rPr lang="en-US" dirty="0"/>
              <a:t>, </a:t>
            </a:r>
            <a:r>
              <a:rPr lang="en-US" dirty="0" err="1"/>
              <a:t>membikin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kepunyaan</a:t>
            </a:r>
            <a:r>
              <a:rPr lang="en-US" dirty="0"/>
              <a:t> orang lain, </a:t>
            </a:r>
            <a:r>
              <a:rPr lang="en-US" i="1" dirty="0" err="1"/>
              <a:t>diancam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8 (</a:t>
            </a:r>
            <a:r>
              <a:rPr lang="en-US" dirty="0" err="1"/>
              <a:t>delapan</a:t>
            </a:r>
            <a:r>
              <a:rPr lang="en-US" dirty="0"/>
              <a:t>)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4.500,- (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ribu</a:t>
            </a:r>
            <a:r>
              <a:rPr lang="en-US" dirty="0"/>
              <a:t> lima </a:t>
            </a:r>
            <a:r>
              <a:rPr lang="en-US" dirty="0" err="1"/>
              <a:t>ratus</a:t>
            </a:r>
            <a:r>
              <a:rPr lang="en-US" dirty="0"/>
              <a:t> rupiah</a:t>
            </a:r>
            <a:r>
              <a:rPr lang="en-US" dirty="0" smtClean="0"/>
              <a:t>).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(2)	</a:t>
            </a:r>
            <a:r>
              <a:rPr lang="en-US" i="1" dirty="0" err="1"/>
              <a:t>Dijatuhkan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orang, yang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membunuh</a:t>
            </a:r>
            <a:r>
              <a:rPr lang="en-US" dirty="0"/>
              <a:t>, </a:t>
            </a:r>
            <a:r>
              <a:rPr lang="en-US" dirty="0" err="1"/>
              <a:t>merusakkan</a:t>
            </a:r>
            <a:r>
              <a:rPr lang="en-US" dirty="0"/>
              <a:t>, </a:t>
            </a:r>
            <a:r>
              <a:rPr lang="en-US" dirty="0" err="1"/>
              <a:t>membikin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, yang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kepunyaan</a:t>
            </a:r>
            <a:r>
              <a:rPr lang="en-US" dirty="0"/>
              <a:t> orang lain.    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62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687566"/>
          </a:xfrm>
        </p:spPr>
        <p:txBody>
          <a:bodyPr/>
          <a:lstStyle/>
          <a:p>
            <a:pPr marL="0" indent="0" fontAlgn="base">
              <a:buNone/>
            </a:pPr>
            <a:r>
              <a:rPr lang="en-US" b="1" dirty="0"/>
              <a:t>a. </a:t>
            </a:r>
            <a:r>
              <a:rPr lang="en-US" b="1" dirty="0" err="1"/>
              <a:t>Unsur</a:t>
            </a:r>
            <a:r>
              <a:rPr lang="en-US" b="1" dirty="0"/>
              <a:t> </a:t>
            </a:r>
            <a:r>
              <a:rPr lang="en-US" b="1" dirty="0" err="1"/>
              <a:t>obyektif</a:t>
            </a:r>
            <a:r>
              <a:rPr lang="en-US" b="1" dirty="0"/>
              <a:t> (</a:t>
            </a:r>
            <a:r>
              <a:rPr lang="en-US" b="1" dirty="0" err="1"/>
              <a:t>warna</a:t>
            </a:r>
            <a:r>
              <a:rPr lang="en-US" b="1" dirty="0"/>
              <a:t> </a:t>
            </a:r>
            <a:r>
              <a:rPr lang="en-US" b="1" dirty="0" err="1"/>
              <a:t>kuning</a:t>
            </a:r>
            <a:r>
              <a:rPr lang="en-US" b="1" dirty="0"/>
              <a:t>)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1. </a:t>
            </a:r>
            <a:r>
              <a:rPr lang="en-US" dirty="0" err="1"/>
              <a:t>Perbuatan</a:t>
            </a:r>
            <a:r>
              <a:rPr lang="en-US" dirty="0"/>
              <a:t> (</a:t>
            </a:r>
            <a:r>
              <a:rPr lang="en-US" dirty="0" err="1"/>
              <a:t>menghancurkan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merusakkan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membikin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)</a:t>
            </a:r>
          </a:p>
          <a:p>
            <a:pPr marL="0" indent="0" fontAlgn="base">
              <a:buNone/>
            </a:pPr>
            <a:r>
              <a:rPr lang="en-US" dirty="0"/>
              <a:t>2. </a:t>
            </a:r>
            <a:r>
              <a:rPr lang="en-US" dirty="0" err="1"/>
              <a:t>Obyeknya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benda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3.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orang lain</a:t>
            </a:r>
          </a:p>
          <a:p>
            <a:pPr marL="0" indent="0" fontAlgn="base">
              <a:buNone/>
            </a:pPr>
            <a:r>
              <a:rPr lang="en-US" b="1" dirty="0"/>
              <a:t>b. </a:t>
            </a:r>
            <a:r>
              <a:rPr lang="en-US" b="1" dirty="0" err="1"/>
              <a:t>Unsur</a:t>
            </a:r>
            <a:r>
              <a:rPr lang="en-US" b="1" dirty="0"/>
              <a:t> </a:t>
            </a:r>
            <a:r>
              <a:rPr lang="en-US" b="1" dirty="0" err="1"/>
              <a:t>subyektif</a:t>
            </a:r>
            <a:r>
              <a:rPr lang="en-US" b="1" dirty="0"/>
              <a:t> (</a:t>
            </a:r>
            <a:r>
              <a:rPr lang="en-US" b="1" dirty="0" err="1"/>
              <a:t>warna</a:t>
            </a:r>
            <a:r>
              <a:rPr lang="en-US" b="1" dirty="0"/>
              <a:t> </a:t>
            </a:r>
            <a:r>
              <a:rPr lang="en-US" b="1" dirty="0" err="1"/>
              <a:t>hijau</a:t>
            </a:r>
            <a:r>
              <a:rPr lang="en-US" b="1" dirty="0"/>
              <a:t>)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1.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2.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5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B) </a:t>
            </a:r>
            <a:r>
              <a:rPr lang="en-US" b="1" dirty="0" err="1" smtClean="0"/>
              <a:t>Penghancuran</a:t>
            </a:r>
            <a:r>
              <a:rPr lang="en-US" b="1" dirty="0" smtClean="0"/>
              <a:t>/</a:t>
            </a:r>
            <a:r>
              <a:rPr lang="en-US" b="1" dirty="0" err="1" smtClean="0"/>
              <a:t>Perusakkan</a:t>
            </a:r>
            <a:r>
              <a:rPr lang="en-US" b="1" dirty="0" smtClean="0"/>
              <a:t> </a:t>
            </a:r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Ringan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407 KUHP)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1)	</a:t>
            </a:r>
            <a:r>
              <a:rPr lang="en-US" dirty="0" err="1"/>
              <a:t>Perbuatan-perbuatan</a:t>
            </a:r>
            <a:r>
              <a:rPr lang="en-US" dirty="0"/>
              <a:t> yang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406,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250,- (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ratus</a:t>
            </a:r>
            <a:r>
              <a:rPr lang="en-US" dirty="0"/>
              <a:t> lima </a:t>
            </a:r>
            <a:r>
              <a:rPr lang="en-US" dirty="0" err="1"/>
              <a:t>puluh</a:t>
            </a:r>
            <a:r>
              <a:rPr lang="en-US" dirty="0"/>
              <a:t> rupiah), </a:t>
            </a:r>
            <a:r>
              <a:rPr lang="en-US" i="1" dirty="0" err="1"/>
              <a:t>diancam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900,- (</a:t>
            </a:r>
            <a:r>
              <a:rPr lang="en-US" dirty="0" err="1"/>
              <a:t>sembilan</a:t>
            </a:r>
            <a:r>
              <a:rPr lang="en-US" dirty="0"/>
              <a:t> </a:t>
            </a:r>
            <a:r>
              <a:rPr lang="en-US" dirty="0" err="1"/>
              <a:t>ratus</a:t>
            </a:r>
            <a:r>
              <a:rPr lang="en-US" dirty="0"/>
              <a:t> rupiah</a:t>
            </a:r>
            <a:r>
              <a:rPr lang="en-US" dirty="0" smtClean="0"/>
              <a:t>).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/>
              <a:t>(</a:t>
            </a:r>
            <a:r>
              <a:rPr lang="en-US" dirty="0"/>
              <a:t>2)	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diterangkan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406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yang </a:t>
            </a:r>
            <a:r>
              <a:rPr lang="en-US" dirty="0" err="1"/>
              <a:t>merusakkan</a:t>
            </a:r>
            <a:r>
              <a:rPr lang="en-US" dirty="0"/>
              <a:t> </a:t>
            </a:r>
            <a:r>
              <a:rPr lang="en-US" dirty="0" err="1"/>
              <a:t>nyawa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yang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101,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3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746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B) </a:t>
            </a:r>
            <a:r>
              <a:rPr lang="en-US" b="1" dirty="0" err="1"/>
              <a:t>Pencurian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pemberatan</a:t>
            </a:r>
            <a:r>
              <a:rPr lang="en-US" b="1" dirty="0"/>
              <a:t> (</a:t>
            </a:r>
            <a:r>
              <a:rPr lang="en-US" b="1" dirty="0" err="1"/>
              <a:t>pasal</a:t>
            </a:r>
            <a:r>
              <a:rPr lang="en-US" b="1" dirty="0"/>
              <a:t> 363 KUHP</a:t>
            </a:r>
            <a:r>
              <a:rPr lang="en-US" b="1" dirty="0" smtClean="0"/>
              <a:t>)</a:t>
            </a:r>
            <a:r>
              <a:rPr lang="id-ID" dirty="0" smtClean="0"/>
              <a:t/>
            </a:r>
            <a:br>
              <a:rPr lang="id-ID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dirty="0"/>
              <a:t>1)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maks</a:t>
            </a:r>
            <a:r>
              <a:rPr lang="en-US" dirty="0"/>
              <a:t>. 7 </a:t>
            </a:r>
            <a:r>
              <a:rPr lang="en-US" dirty="0" err="1"/>
              <a:t>tahun</a:t>
            </a:r>
            <a:endParaRPr lang="en-US" dirty="0"/>
          </a:p>
          <a:p>
            <a:pPr marL="0" indent="0" fontAlgn="base">
              <a:buNone/>
            </a:pPr>
            <a:r>
              <a:rPr lang="en-US" dirty="0" smtClean="0"/>
              <a:t> </a:t>
            </a:r>
            <a:r>
              <a:rPr lang="en-US" dirty="0" err="1"/>
              <a:t>Unsur-unsurnya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,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id-ID" dirty="0" smtClean="0"/>
          </a:p>
          <a:p>
            <a:pPr fontAlgn="base"/>
            <a:r>
              <a:rPr lang="en-US" dirty="0" err="1"/>
              <a:t>ayat</a:t>
            </a:r>
            <a:r>
              <a:rPr lang="en-US" dirty="0"/>
              <a:t> (1): </a:t>
            </a:r>
          </a:p>
          <a:p>
            <a:pPr marL="0" indent="0" algn="just" fontAlgn="base">
              <a:buNone/>
            </a:pPr>
            <a:r>
              <a:rPr lang="en-US" dirty="0" smtClean="0"/>
              <a:t>1</a:t>
            </a:r>
            <a:r>
              <a:rPr lang="en-US" dirty="0"/>
              <a:t>.   </a:t>
            </a:r>
            <a:r>
              <a:rPr lang="en-US" dirty="0" err="1" smtClean="0"/>
              <a:t>Pencurian</a:t>
            </a:r>
            <a:r>
              <a:rPr lang="en-US" dirty="0" smtClean="0"/>
              <a:t> </a:t>
            </a:r>
            <a:r>
              <a:rPr lang="en-US" dirty="0" err="1"/>
              <a:t>ternak</a:t>
            </a:r>
            <a:endParaRPr lang="en-US" dirty="0"/>
          </a:p>
          <a:p>
            <a:pPr marL="0" indent="0" algn="just" fontAlgn="base">
              <a:buNone/>
            </a:pPr>
            <a:r>
              <a:rPr lang="en-US" dirty="0"/>
              <a:t>2.  </a:t>
            </a:r>
            <a:r>
              <a:rPr lang="id-ID" dirty="0" smtClean="0"/>
              <a:t> </a:t>
            </a:r>
            <a:r>
              <a:rPr lang="en-US" dirty="0" err="1" smtClean="0"/>
              <a:t>Pencurian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kebakaran</a:t>
            </a:r>
            <a:r>
              <a:rPr lang="en-US" dirty="0"/>
              <a:t>, </a:t>
            </a:r>
            <a:r>
              <a:rPr lang="en-US" dirty="0" err="1"/>
              <a:t>letusan</a:t>
            </a:r>
            <a:r>
              <a:rPr lang="en-US" dirty="0"/>
              <a:t>, </a:t>
            </a:r>
            <a:r>
              <a:rPr lang="en-US" dirty="0" err="1"/>
              <a:t>banjir</a:t>
            </a:r>
            <a:r>
              <a:rPr lang="en-US" dirty="0"/>
              <a:t>,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,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meletus</a:t>
            </a:r>
            <a:r>
              <a:rPr lang="en-US" dirty="0"/>
              <a:t>, </a:t>
            </a:r>
            <a:r>
              <a:rPr lang="en-US" dirty="0" err="1"/>
              <a:t>kapal</a:t>
            </a:r>
            <a:r>
              <a:rPr lang="en-US" dirty="0"/>
              <a:t> </a:t>
            </a:r>
            <a:r>
              <a:rPr lang="en-US" dirty="0" err="1"/>
              <a:t>karam</a:t>
            </a:r>
            <a:r>
              <a:rPr lang="en-US" dirty="0"/>
              <a:t>, </a:t>
            </a:r>
            <a:r>
              <a:rPr lang="en-US" dirty="0" err="1"/>
              <a:t>kapal</a:t>
            </a:r>
            <a:r>
              <a:rPr lang="en-US" dirty="0"/>
              <a:t> </a:t>
            </a:r>
            <a:r>
              <a:rPr lang="en-US" dirty="0" err="1"/>
              <a:t>terdampar</a:t>
            </a:r>
            <a:r>
              <a:rPr lang="en-US" dirty="0"/>
              <a:t>,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kereta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, </a:t>
            </a:r>
            <a:r>
              <a:rPr lang="en-US" dirty="0" err="1"/>
              <a:t>huru-hara</a:t>
            </a:r>
            <a:r>
              <a:rPr lang="en-US" dirty="0"/>
              <a:t>, </a:t>
            </a:r>
            <a:r>
              <a:rPr lang="en-US" dirty="0" err="1"/>
              <a:t>pemberontakan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.</a:t>
            </a:r>
          </a:p>
          <a:p>
            <a:pPr marL="0" indent="0" algn="just" fontAlgn="base">
              <a:buNone/>
            </a:pPr>
            <a:r>
              <a:rPr lang="en-US" dirty="0"/>
              <a:t>3. </a:t>
            </a:r>
            <a:r>
              <a:rPr lang="en-US" dirty="0" err="1" smtClean="0"/>
              <a:t>Pencurian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pekarangan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rumahnya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yang </a:t>
            </a:r>
            <a:r>
              <a:rPr lang="en-US" dirty="0" err="1"/>
              <a:t>ada</a:t>
            </a:r>
            <a:r>
              <a:rPr lang="en-US" dirty="0"/>
              <a:t> di situ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dikehendaki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yang </a:t>
            </a:r>
            <a:r>
              <a:rPr lang="en-US" dirty="0" err="1"/>
              <a:t>berhak</a:t>
            </a:r>
            <a:r>
              <a:rPr lang="en-US" dirty="0"/>
              <a:t>.</a:t>
            </a:r>
          </a:p>
          <a:p>
            <a:pPr marL="0" indent="0" algn="just" fontAlgn="base">
              <a:buNone/>
            </a:pPr>
            <a:r>
              <a:rPr lang="en-US" dirty="0"/>
              <a:t>4.  </a:t>
            </a:r>
            <a:r>
              <a:rPr lang="en-US" dirty="0" err="1" smtClean="0"/>
              <a:t>Pencurian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bersekutu</a:t>
            </a:r>
            <a:r>
              <a:rPr lang="en-US" dirty="0"/>
              <a:t>.</a:t>
            </a:r>
          </a:p>
          <a:p>
            <a:pPr marL="0" indent="0" algn="just" fontAlgn="base">
              <a:buNone/>
            </a:pPr>
            <a:r>
              <a:rPr lang="en-US" dirty="0"/>
              <a:t>5. </a:t>
            </a:r>
            <a:r>
              <a:rPr lang="en-US" dirty="0" err="1" smtClean="0"/>
              <a:t>Pencurian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,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, </a:t>
            </a:r>
            <a:r>
              <a:rPr lang="en-US" dirty="0" err="1"/>
              <a:t>memotong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memanjat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,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 algn="just" fontAlgn="base">
              <a:buNone/>
            </a:pPr>
            <a:endParaRPr lang="id-ID" dirty="0"/>
          </a:p>
          <a:p>
            <a:pPr algn="just" fontAlgn="base"/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/>
              <a:t>(2)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pencurian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butir</a:t>
            </a:r>
            <a:r>
              <a:rPr lang="en-US" dirty="0"/>
              <a:t> 3,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pencurian</a:t>
            </a:r>
            <a:r>
              <a:rPr lang="en-US" dirty="0"/>
              <a:t> </a:t>
            </a:r>
            <a:r>
              <a:rPr lang="en-US" dirty="0" err="1"/>
              <a:t>butir</a:t>
            </a:r>
            <a:r>
              <a:rPr lang="en-US" dirty="0"/>
              <a:t> 4 </a:t>
            </a:r>
            <a:r>
              <a:rPr lang="en-US" dirty="0" err="1"/>
              <a:t>dan</a:t>
            </a:r>
            <a:r>
              <a:rPr lang="en-US" dirty="0"/>
              <a:t> 5,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maks</a:t>
            </a:r>
            <a:r>
              <a:rPr lang="en-US" dirty="0"/>
              <a:t>. 9 </a:t>
            </a:r>
            <a:r>
              <a:rPr lang="en-US" dirty="0" err="1"/>
              <a:t>tahun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C) </a:t>
            </a:r>
            <a:r>
              <a:rPr lang="en-US" b="1" dirty="0" err="1" smtClean="0"/>
              <a:t>Penghancuran</a:t>
            </a:r>
            <a:r>
              <a:rPr lang="en-US" b="1" dirty="0" smtClean="0"/>
              <a:t>/</a:t>
            </a:r>
            <a:r>
              <a:rPr lang="en-US" b="1" dirty="0" err="1" smtClean="0"/>
              <a:t>Perusakkan</a:t>
            </a:r>
            <a:r>
              <a:rPr lang="en-US" b="1" dirty="0" smtClean="0"/>
              <a:t> </a:t>
            </a:r>
            <a:r>
              <a:rPr lang="en-US" b="1" dirty="0" err="1" smtClean="0"/>
              <a:t>Milik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408 KUHP)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Barangsiapa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menghancurkan</a:t>
            </a:r>
            <a:r>
              <a:rPr lang="en-US" dirty="0"/>
              <a:t>, </a:t>
            </a:r>
            <a:r>
              <a:rPr lang="en-US" dirty="0" err="1"/>
              <a:t>merusakkan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membikin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bangunan-bangunan</a:t>
            </a:r>
            <a:r>
              <a:rPr lang="en-US" dirty="0"/>
              <a:t>, </a:t>
            </a:r>
            <a:r>
              <a:rPr lang="en-US" dirty="0" err="1"/>
              <a:t>kereta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, </a:t>
            </a:r>
            <a:r>
              <a:rPr lang="en-US" dirty="0" err="1"/>
              <a:t>trem</a:t>
            </a:r>
            <a:r>
              <a:rPr lang="en-US" dirty="0"/>
              <a:t>, </a:t>
            </a:r>
            <a:r>
              <a:rPr lang="en-US" dirty="0" err="1"/>
              <a:t>telegraf</a:t>
            </a:r>
            <a:r>
              <a:rPr lang="en-US" dirty="0"/>
              <a:t>,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bangunan-bangunan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membendung</a:t>
            </a:r>
            <a:r>
              <a:rPr lang="en-US" dirty="0"/>
              <a:t>,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menyalurkan</a:t>
            </a:r>
            <a:r>
              <a:rPr lang="en-US" dirty="0"/>
              <a:t> air, </a:t>
            </a:r>
            <a:r>
              <a:rPr lang="en-US" dirty="0" err="1"/>
              <a:t>saluran</a:t>
            </a:r>
            <a:r>
              <a:rPr lang="en-US" dirty="0"/>
              <a:t> gas, air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riool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i="1" dirty="0" err="1"/>
              <a:t>diancam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4 (</a:t>
            </a:r>
            <a:r>
              <a:rPr lang="en-US" dirty="0" err="1"/>
              <a:t>empat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90532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/>
          <a:lstStyle/>
          <a:p>
            <a:pPr marL="0" indent="0">
              <a:buNone/>
            </a:pPr>
            <a:r>
              <a:rPr lang="id-ID" b="1" dirty="0" smtClean="0"/>
              <a:t>D) </a:t>
            </a:r>
            <a:r>
              <a:rPr lang="en-US" b="1" dirty="0" err="1" smtClean="0"/>
              <a:t>Penghancuran</a:t>
            </a:r>
            <a:r>
              <a:rPr lang="en-US" b="1" dirty="0" smtClean="0"/>
              <a:t>/</a:t>
            </a:r>
            <a:r>
              <a:rPr lang="en-US" b="1" dirty="0" err="1" smtClean="0"/>
              <a:t>Perusakkan</a:t>
            </a:r>
            <a:r>
              <a:rPr lang="en-US" b="1" dirty="0" smtClean="0"/>
              <a:t>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/>
              <a:t>Kealpaan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409 KUHP)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Barangsiapa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kealpaannya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bangunan-bangunan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dihancurkan</a:t>
            </a:r>
            <a:r>
              <a:rPr lang="en-US" dirty="0"/>
              <a:t>, </a:t>
            </a:r>
            <a:r>
              <a:rPr lang="en-US" dirty="0" err="1"/>
              <a:t>dirusakkan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dibikin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, </a:t>
            </a:r>
            <a:r>
              <a:rPr lang="en-US" i="1" dirty="0" err="1"/>
              <a:t>diancam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dirty="0"/>
              <a:t> </a:t>
            </a:r>
            <a:r>
              <a:rPr lang="en-US" dirty="0" err="1"/>
              <a:t>kurungan</a:t>
            </a:r>
            <a:r>
              <a:rPr lang="en-US" dirty="0"/>
              <a:t> paling lama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</a:t>
            </a:r>
            <a:r>
              <a:rPr lang="en-US" dirty="0"/>
              <a:t>100,- (</a:t>
            </a:r>
            <a:r>
              <a:rPr lang="en-US" dirty="0" err="1"/>
              <a:t>seratus</a:t>
            </a:r>
            <a:r>
              <a:rPr lang="en-US" dirty="0"/>
              <a:t> rupiah). </a:t>
            </a:r>
            <a:endParaRPr lang="id-ID" dirty="0" smtClean="0"/>
          </a:p>
          <a:p>
            <a:pPr marL="0" indent="0">
              <a:buNone/>
            </a:pPr>
            <a:r>
              <a:rPr lang="id-ID" b="1" dirty="0" smtClean="0"/>
              <a:t>E) </a:t>
            </a:r>
            <a:r>
              <a:rPr lang="en-US" b="1" dirty="0" err="1" smtClean="0"/>
              <a:t>Penghancuran</a:t>
            </a:r>
            <a:r>
              <a:rPr lang="en-US" b="1" dirty="0" smtClean="0"/>
              <a:t>/</a:t>
            </a:r>
            <a:r>
              <a:rPr lang="en-US" b="1" dirty="0" err="1" smtClean="0"/>
              <a:t>Perusakkan</a:t>
            </a:r>
            <a:r>
              <a:rPr lang="en-US" b="1" dirty="0" smtClean="0"/>
              <a:t> </a:t>
            </a:r>
            <a:r>
              <a:rPr lang="en-US" b="1" dirty="0" err="1" smtClean="0"/>
              <a:t>Gedung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Kapal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410 KUHP)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Barangsiapa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menghancurkan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membikin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yang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kepunyaan</a:t>
            </a:r>
            <a:r>
              <a:rPr lang="en-US" dirty="0" smtClean="0"/>
              <a:t> orang lain, </a:t>
            </a:r>
            <a:r>
              <a:rPr lang="en-US" i="1" dirty="0" err="1" smtClean="0"/>
              <a:t>diancam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paling lama 5 (lima) </a:t>
            </a:r>
            <a:r>
              <a:rPr lang="en-US" dirty="0" err="1" smtClean="0"/>
              <a:t>tahun</a:t>
            </a:r>
            <a:r>
              <a:rPr lang="en-US" dirty="0" smtClean="0"/>
              <a:t>. 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72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VI. </a:t>
            </a:r>
            <a:r>
              <a:rPr lang="en-US" b="1" dirty="0" smtClean="0"/>
              <a:t>PENADAHAN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A) </a:t>
            </a:r>
            <a:r>
              <a:rPr lang="en-US" b="1" dirty="0" err="1"/>
              <a:t>Penadahan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Pokok</a:t>
            </a:r>
            <a:r>
              <a:rPr lang="en-US" b="1" dirty="0"/>
              <a:t> (</a:t>
            </a:r>
            <a:r>
              <a:rPr lang="en-US" b="1" dirty="0" err="1"/>
              <a:t>Pasal</a:t>
            </a:r>
            <a:r>
              <a:rPr lang="en-US" b="1" dirty="0"/>
              <a:t> 480 KUHP)</a:t>
            </a:r>
            <a:endParaRPr lang="en-US" dirty="0"/>
          </a:p>
          <a:p>
            <a:r>
              <a:rPr lang="en-US" dirty="0"/>
              <a:t>”</a:t>
            </a:r>
            <a:r>
              <a:rPr lang="en-US" dirty="0" err="1"/>
              <a:t>Dipidana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</a:t>
            </a:r>
            <a:r>
              <a:rPr lang="en-US" dirty="0" err="1"/>
              <a:t>selama-lamanya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</a:t>
            </a:r>
            <a:r>
              <a:rPr lang="en-US" dirty="0" err="1"/>
              <a:t>sebanyak-banyaknya</a:t>
            </a:r>
            <a:r>
              <a:rPr lang="en-US" dirty="0"/>
              <a:t> </a:t>
            </a:r>
            <a:r>
              <a:rPr lang="en-US" dirty="0" err="1"/>
              <a:t>sembilan</a:t>
            </a:r>
            <a:r>
              <a:rPr lang="en-US" dirty="0"/>
              <a:t> </a:t>
            </a:r>
            <a:r>
              <a:rPr lang="en-US" dirty="0" err="1"/>
              <a:t>ratus</a:t>
            </a:r>
            <a:r>
              <a:rPr lang="en-US" dirty="0"/>
              <a:t> rupiah:</a:t>
            </a:r>
          </a:p>
          <a:p>
            <a:pPr marL="0" indent="0">
              <a:buNone/>
            </a:pPr>
            <a:r>
              <a:rPr lang="en-US" dirty="0" err="1" smtClean="0"/>
              <a:t>Ke</a:t>
            </a:r>
            <a:r>
              <a:rPr lang="id-ID" dirty="0" smtClean="0"/>
              <a:t> </a:t>
            </a:r>
            <a:r>
              <a:rPr lang="en-US" dirty="0" smtClean="0"/>
              <a:t>1</a:t>
            </a:r>
            <a:r>
              <a:rPr lang="en-US" dirty="0"/>
              <a:t>.       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bersalah</a:t>
            </a:r>
            <a:r>
              <a:rPr lang="en-US" dirty="0"/>
              <a:t> </a:t>
            </a:r>
            <a:r>
              <a:rPr lang="en-US" dirty="0" err="1"/>
              <a:t>menadah</a:t>
            </a:r>
            <a:r>
              <a:rPr lang="en-US" dirty="0"/>
              <a:t>, </a:t>
            </a:r>
            <a:r>
              <a:rPr lang="en-US" dirty="0" err="1"/>
              <a:t>barangsiapa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, </a:t>
            </a:r>
            <a:r>
              <a:rPr lang="en-US" dirty="0" err="1"/>
              <a:t>menyewa</a:t>
            </a:r>
            <a:r>
              <a:rPr lang="en-US" dirty="0"/>
              <a:t>, </a:t>
            </a:r>
            <a:r>
              <a:rPr lang="en-US" dirty="0" err="1"/>
              <a:t>menukari</a:t>
            </a:r>
            <a:r>
              <a:rPr lang="en-US" dirty="0"/>
              <a:t>,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gadai</a:t>
            </a:r>
            <a:r>
              <a:rPr lang="en-US" dirty="0"/>
              <a:t>,  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hadiah</a:t>
            </a:r>
            <a:r>
              <a:rPr lang="en-US" dirty="0"/>
              <a:t>  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untung</a:t>
            </a:r>
            <a:r>
              <a:rPr lang="en-US" dirty="0"/>
              <a:t>, </a:t>
            </a:r>
            <a:r>
              <a:rPr lang="en-US" dirty="0" err="1"/>
              <a:t>menjual</a:t>
            </a:r>
            <a:r>
              <a:rPr lang="en-US" dirty="0"/>
              <a:t>, </a:t>
            </a:r>
            <a:r>
              <a:rPr lang="en-US" dirty="0" err="1"/>
              <a:t>menyewakan</a:t>
            </a:r>
            <a:r>
              <a:rPr lang="en-US" dirty="0"/>
              <a:t>, </a:t>
            </a:r>
            <a:r>
              <a:rPr lang="en-US" dirty="0" err="1"/>
              <a:t>menukarkan</a:t>
            </a:r>
            <a:r>
              <a:rPr lang="en-US" dirty="0"/>
              <a:t>, </a:t>
            </a:r>
            <a:r>
              <a:rPr lang="en-US" dirty="0" err="1"/>
              <a:t>menggadaikan</a:t>
            </a:r>
            <a:r>
              <a:rPr lang="en-US" dirty="0"/>
              <a:t>, </a:t>
            </a:r>
            <a:r>
              <a:rPr lang="en-US" dirty="0" err="1"/>
              <a:t>membawa</a:t>
            </a:r>
            <a:r>
              <a:rPr lang="en-US" dirty="0"/>
              <a:t>,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diketahuinya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patut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disangkanya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 smtClean="0"/>
              <a:t>Ke</a:t>
            </a:r>
            <a:r>
              <a:rPr lang="id-ID" dirty="0"/>
              <a:t> </a:t>
            </a:r>
            <a:r>
              <a:rPr lang="id-ID" dirty="0" smtClean="0"/>
              <a:t>2</a:t>
            </a:r>
            <a:r>
              <a:rPr lang="en-US" dirty="0" smtClean="0"/>
              <a:t>.</a:t>
            </a:r>
            <a:r>
              <a:rPr lang="en-US" dirty="0"/>
              <a:t>       </a:t>
            </a:r>
            <a:r>
              <a:rPr lang="en-US" dirty="0" err="1"/>
              <a:t>Barangsiapa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untung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yang </a:t>
            </a:r>
            <a:r>
              <a:rPr lang="en-US" dirty="0" err="1"/>
              <a:t>diketahuinya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patut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disangkanya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”;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850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2428"/>
            <a:ext cx="10515600" cy="558453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/>
              <a:t>B) </a:t>
            </a:r>
            <a:r>
              <a:rPr lang="en-US" b="1" dirty="0" err="1"/>
              <a:t>Penadahan</a:t>
            </a:r>
            <a:r>
              <a:rPr lang="en-US" b="1" dirty="0"/>
              <a:t> </a:t>
            </a:r>
            <a:r>
              <a:rPr lang="en-US" b="1" dirty="0" err="1"/>
              <a:t>Berat</a:t>
            </a:r>
            <a:r>
              <a:rPr lang="en-US" b="1" dirty="0"/>
              <a:t>/</a:t>
            </a:r>
            <a:r>
              <a:rPr lang="en-US" b="1" dirty="0" err="1"/>
              <a:t>Kebiasaan</a:t>
            </a:r>
            <a:r>
              <a:rPr lang="en-US" b="1" dirty="0"/>
              <a:t>/Mata </a:t>
            </a:r>
            <a:r>
              <a:rPr lang="en-US" b="1" dirty="0" err="1"/>
              <a:t>Pencaharian</a:t>
            </a:r>
            <a:r>
              <a:rPr lang="en-US" b="1" dirty="0"/>
              <a:t> (</a:t>
            </a:r>
            <a:r>
              <a:rPr lang="en-US" b="1" dirty="0" err="1"/>
              <a:t>Pasal</a:t>
            </a:r>
            <a:r>
              <a:rPr lang="en-US" b="1" dirty="0"/>
              <a:t> 481 KUHP</a:t>
            </a:r>
            <a:r>
              <a:rPr lang="en-US" b="1" dirty="0" smtClean="0"/>
              <a:t>)</a:t>
            </a:r>
            <a:endParaRPr lang="id-ID" b="1" dirty="0" smtClean="0"/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, </a:t>
            </a:r>
            <a:r>
              <a:rPr lang="en-US" dirty="0" err="1"/>
              <a:t>menukar</a:t>
            </a:r>
            <a:r>
              <a:rPr lang="en-US" dirty="0"/>
              <a:t>,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gadai</a:t>
            </a:r>
            <a:r>
              <a:rPr lang="en-US" dirty="0"/>
              <a:t>, </a:t>
            </a:r>
            <a:r>
              <a:rPr lang="en-US" dirty="0" err="1"/>
              <a:t>menyimpan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, </a:t>
            </a: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</a:t>
            </a:r>
            <a:r>
              <a:rPr lang="en-US" dirty="0" err="1"/>
              <a:t>tujuh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(2) Yang </a:t>
            </a:r>
            <a:r>
              <a:rPr lang="en-US" dirty="0" err="1"/>
              <a:t>bersalah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dicabut</a:t>
            </a:r>
            <a:r>
              <a:rPr lang="en-US" dirty="0"/>
              <a:t> </a:t>
            </a:r>
            <a:r>
              <a:rPr lang="en-US" dirty="0" err="1"/>
              <a:t>haknya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35 no. 1 - 4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  <a:endParaRPr lang="id-ID" dirty="0" smtClean="0"/>
          </a:p>
          <a:p>
            <a:pPr marL="0" indent="0">
              <a:buNone/>
            </a:pPr>
            <a:r>
              <a:rPr lang="en-US" b="1" dirty="0" smtClean="0"/>
              <a:t>C) </a:t>
            </a:r>
            <a:r>
              <a:rPr lang="en-US" b="1" dirty="0" err="1" smtClean="0"/>
              <a:t>Penadahan</a:t>
            </a:r>
            <a:r>
              <a:rPr lang="en-US" b="1" dirty="0" smtClean="0"/>
              <a:t> </a:t>
            </a:r>
            <a:r>
              <a:rPr lang="en-US" b="1" dirty="0" err="1" smtClean="0"/>
              <a:t>Ringan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482 KUHP)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480,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penadahan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paling lama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sembilan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rupiah,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yang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364, 373, </a:t>
            </a:r>
            <a:r>
              <a:rPr lang="en-US" dirty="0" err="1" smtClean="0"/>
              <a:t>dan</a:t>
            </a:r>
            <a:r>
              <a:rPr lang="en-US" dirty="0" smtClean="0"/>
              <a:t> 379.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pencurian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penggelapan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penipuan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25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C) </a:t>
            </a:r>
            <a:r>
              <a:rPr lang="en-US" b="1" dirty="0" err="1" smtClean="0"/>
              <a:t>Pencurian</a:t>
            </a:r>
            <a:r>
              <a:rPr lang="en-US" b="1" dirty="0" smtClean="0"/>
              <a:t> </a:t>
            </a:r>
            <a:r>
              <a:rPr lang="en-US" b="1" dirty="0" err="1" smtClean="0"/>
              <a:t>ringan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364 KUHP)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362, 363 </a:t>
            </a:r>
            <a:r>
              <a:rPr lang="en-US" dirty="0" err="1"/>
              <a:t>butir</a:t>
            </a:r>
            <a:r>
              <a:rPr lang="en-US" dirty="0"/>
              <a:t> 4, </a:t>
            </a:r>
            <a:r>
              <a:rPr lang="en-US" dirty="0" err="1"/>
              <a:t>serta</a:t>
            </a:r>
            <a:r>
              <a:rPr lang="en-US" dirty="0"/>
              <a:t> 365 </a:t>
            </a:r>
            <a:r>
              <a:rPr lang="en-US" dirty="0" err="1"/>
              <a:t>butir</a:t>
            </a:r>
            <a:r>
              <a:rPr lang="en-US" dirty="0"/>
              <a:t> 5,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pekarangan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rumahnya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dicuri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ratus</a:t>
            </a:r>
            <a:r>
              <a:rPr lang="en-US" dirty="0"/>
              <a:t> lima </a:t>
            </a:r>
            <a:r>
              <a:rPr lang="en-US" dirty="0" err="1"/>
              <a:t>puluh</a:t>
            </a:r>
            <a:r>
              <a:rPr lang="en-US" dirty="0"/>
              <a:t> rupiah, </a:t>
            </a: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pencurian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3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sembilan</a:t>
            </a:r>
            <a:r>
              <a:rPr lang="en-US" dirty="0"/>
              <a:t> </a:t>
            </a:r>
            <a:r>
              <a:rPr lang="en-US" dirty="0" err="1"/>
              <a:t>ratus</a:t>
            </a:r>
            <a:r>
              <a:rPr lang="en-US" dirty="0"/>
              <a:t> lima </a:t>
            </a:r>
            <a:r>
              <a:rPr lang="en-US" dirty="0" err="1"/>
              <a:t>puluh</a:t>
            </a:r>
            <a:r>
              <a:rPr lang="en-US" dirty="0"/>
              <a:t> rupiah</a:t>
            </a:r>
          </a:p>
        </p:txBody>
      </p:sp>
    </p:spTree>
    <p:extLst>
      <p:ext uri="{BB962C8B-B14F-4D97-AF65-F5344CB8AC3E}">
        <p14:creationId xmlns:p14="http://schemas.microsoft.com/office/powerpoint/2010/main" val="271539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8083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D) </a:t>
            </a:r>
            <a:r>
              <a:rPr lang="en-US" b="1" dirty="0" err="1" smtClean="0"/>
              <a:t>Pencurian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kekerasan</a:t>
            </a:r>
            <a:r>
              <a:rPr lang="en-US" b="1" dirty="0" smtClean="0"/>
              <a:t> (</a:t>
            </a:r>
            <a:r>
              <a:rPr lang="en-US" b="1" dirty="0" err="1" smtClean="0"/>
              <a:t>pasal</a:t>
            </a:r>
            <a:r>
              <a:rPr lang="en-US" b="1" dirty="0" smtClean="0"/>
              <a:t> 365 KUHP)</a:t>
            </a:r>
            <a:endParaRPr lang="id-ID" b="1" dirty="0" smtClean="0"/>
          </a:p>
          <a:p>
            <a:pPr marL="0" indent="0" algn="just">
              <a:buNone/>
            </a:pPr>
            <a:r>
              <a:rPr lang="en-US" dirty="0" smtClean="0"/>
              <a:t>(1)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r>
              <a:rPr lang="en-US" dirty="0" smtClean="0"/>
              <a:t>. 9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pencurian</a:t>
            </a:r>
            <a:r>
              <a:rPr lang="en-US" dirty="0" smtClean="0"/>
              <a:t> yang </a:t>
            </a:r>
            <a:r>
              <a:rPr lang="en-US" dirty="0" err="1" smtClean="0"/>
              <a:t>didahului</a:t>
            </a:r>
            <a:r>
              <a:rPr lang="en-US" dirty="0" smtClean="0"/>
              <a:t>,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, </a:t>
            </a:r>
            <a:r>
              <a:rPr lang="en-US" dirty="0" err="1" smtClean="0"/>
              <a:t>terhadap</a:t>
            </a:r>
            <a:r>
              <a:rPr lang="en-US" dirty="0" smtClean="0"/>
              <a:t> orang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pencurian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tertangkap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melarikan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dicuri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(2)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r>
              <a:rPr lang="en-US" dirty="0" smtClean="0"/>
              <a:t>. 12 </a:t>
            </a:r>
            <a:r>
              <a:rPr lang="en-US" dirty="0" err="1" smtClean="0"/>
              <a:t>tahun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r>
              <a:rPr lang="en-US" dirty="0" smtClean="0"/>
              <a:t>a) </a:t>
            </a:r>
            <a:r>
              <a:rPr lang="en-US" dirty="0" err="1" smtClean="0"/>
              <a:t>Pencurian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pekarangan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rumahnya</a:t>
            </a:r>
            <a:r>
              <a:rPr lang="en-US" dirty="0" smtClean="0"/>
              <a:t>, di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trem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b)   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orang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bersekutu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c)  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memanjat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r>
              <a:rPr lang="en-US" dirty="0" smtClean="0"/>
              <a:t>,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d)   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luka-luka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 algn="just">
              <a:buNone/>
            </a:pPr>
            <a:r>
              <a:rPr lang="en-US" dirty="0" smtClean="0"/>
              <a:t>(3)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r>
              <a:rPr lang="en-US" dirty="0" smtClean="0"/>
              <a:t>. 15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(4)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</a:t>
            </a:r>
            <a:r>
              <a:rPr lang="en-US" dirty="0" err="1" smtClean="0"/>
              <a:t>seumur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r>
              <a:rPr lang="en-US" dirty="0" smtClean="0"/>
              <a:t>. 20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orang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bersekutu</a:t>
            </a:r>
            <a:r>
              <a:rPr lang="en-US" dirty="0" smtClean="0"/>
              <a:t>, </a:t>
            </a:r>
            <a:r>
              <a:rPr lang="en-US" dirty="0" err="1" smtClean="0"/>
              <a:t>disertai</a:t>
            </a:r>
            <a:r>
              <a:rPr lang="en-US" dirty="0" smtClean="0"/>
              <a:t> pula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diterangkan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no 1 </a:t>
            </a:r>
            <a:r>
              <a:rPr lang="en-US" dirty="0" err="1" smtClean="0"/>
              <a:t>dan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44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 smtClean="0"/>
              <a:t>E) </a:t>
            </a:r>
            <a:r>
              <a:rPr lang="en-US" b="1" dirty="0" err="1" smtClean="0"/>
              <a:t>Pencurian</a:t>
            </a:r>
            <a:r>
              <a:rPr lang="en-US" b="1" dirty="0" smtClean="0"/>
              <a:t> di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(367 KUHP)</a:t>
            </a:r>
            <a:endParaRPr lang="id-ID" dirty="0" smtClean="0"/>
          </a:p>
          <a:p>
            <a:pPr fontAlgn="base"/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pembantu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/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meja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ranjang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pidana</a:t>
            </a:r>
            <a:endParaRPr lang="en-US" dirty="0"/>
          </a:p>
          <a:p>
            <a:pPr fontAlgn="base"/>
            <a:r>
              <a:rPr lang="en-US" dirty="0"/>
              <a:t>(2)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/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meja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ranjang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sedarah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semenda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</a:t>
            </a:r>
            <a:r>
              <a:rPr lang="en-US" dirty="0" err="1"/>
              <a:t>maumpun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menyimpang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penuntutan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yang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(3)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matriarkal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lain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kandung</a:t>
            </a:r>
            <a:r>
              <a:rPr lang="en-US" dirty="0"/>
              <a:t>,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2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967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II. PEMERASAN DAN PENGANCAMAN (368-371 KUHP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b="1" dirty="0"/>
              <a:t>A) </a:t>
            </a:r>
            <a:r>
              <a:rPr lang="en-US" b="1" dirty="0" err="1"/>
              <a:t>Pemerasan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pokok</a:t>
            </a:r>
            <a:r>
              <a:rPr lang="en-US" b="1" dirty="0"/>
              <a:t> (368 KUHP)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(1) “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 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 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orang lain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hukum,memaksa</a:t>
            </a:r>
            <a:r>
              <a:rPr lang="en-US" dirty="0"/>
              <a:t> </a:t>
            </a:r>
            <a:r>
              <a:rPr lang="en-US" dirty="0" err="1"/>
              <a:t>seseorang</a:t>
            </a:r>
            <a:r>
              <a:rPr lang="en-US" dirty="0"/>
              <a:t> 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 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 </a:t>
            </a:r>
            <a:r>
              <a:rPr lang="en-US" dirty="0" err="1"/>
              <a:t>sesuatu</a:t>
            </a:r>
            <a:r>
              <a:rPr lang="en-US" dirty="0"/>
              <a:t>, yang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kepunyaan</a:t>
            </a:r>
            <a:r>
              <a:rPr lang="en-US" dirty="0"/>
              <a:t> orang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orang lain,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orang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orang lain,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hutang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menghapuskan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, </a:t>
            </a: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pemerasan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</a:t>
            </a:r>
            <a:r>
              <a:rPr lang="en-US" dirty="0" err="1"/>
              <a:t>sembilan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8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b="1" dirty="0" err="1" smtClean="0"/>
              <a:t>Unsur</a:t>
            </a:r>
            <a:r>
              <a:rPr lang="en-US" b="1" dirty="0" smtClean="0"/>
              <a:t> </a:t>
            </a:r>
            <a:r>
              <a:rPr lang="en-US" b="1" dirty="0" err="1" smtClean="0"/>
              <a:t>Obyektif</a:t>
            </a:r>
            <a:endParaRPr lang="id-ID" b="1" dirty="0" smtClean="0"/>
          </a:p>
          <a:p>
            <a:pPr marL="0" indent="0">
              <a:buNone/>
            </a:pPr>
            <a:r>
              <a:rPr lang="id-ID" dirty="0" smtClean="0"/>
              <a:t>1.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endParaRPr lang="id-ID" dirty="0" smtClean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Seseorang</a:t>
            </a:r>
            <a:r>
              <a:rPr lang="en-US" dirty="0"/>
              <a:t>/orang </a:t>
            </a:r>
            <a:r>
              <a:rPr lang="en-US" dirty="0" smtClean="0"/>
              <a:t>lain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kekerasan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, yang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kepunyaan</a:t>
            </a:r>
            <a:r>
              <a:rPr lang="en-US" dirty="0"/>
              <a:t> orang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orang lain,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orang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orang lain,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hutang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menghapuskan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 fontAlgn="base">
              <a:buNone/>
            </a:pPr>
            <a:r>
              <a:rPr lang="en-US" b="1" dirty="0" smtClean="0"/>
              <a:t>b.</a:t>
            </a:r>
            <a:r>
              <a:rPr lang="id-ID" b="1" dirty="0"/>
              <a:t> </a:t>
            </a:r>
            <a:r>
              <a:rPr lang="id-ID" b="1" dirty="0" smtClean="0"/>
              <a:t>  </a:t>
            </a:r>
            <a:r>
              <a:rPr lang="en-US" b="1" dirty="0" err="1" smtClean="0"/>
              <a:t>Unsur</a:t>
            </a:r>
            <a:r>
              <a:rPr lang="en-US" b="1" dirty="0" smtClean="0"/>
              <a:t> </a:t>
            </a:r>
            <a:r>
              <a:rPr lang="en-US" b="1" dirty="0" err="1"/>
              <a:t>Subyektif</a:t>
            </a:r>
            <a:r>
              <a:rPr lang="en-US" b="1" dirty="0"/>
              <a:t> 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1.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orang lain=&gt;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orang lain</a:t>
            </a:r>
          </a:p>
          <a:p>
            <a:pPr marL="0" indent="0" fontAlgn="base">
              <a:buNone/>
            </a:pPr>
            <a:r>
              <a:rPr lang="en-US" dirty="0"/>
              <a:t>2.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=&gt;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057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 smtClean="0"/>
              <a:t>B) </a:t>
            </a:r>
            <a:r>
              <a:rPr lang="en-US" b="1" dirty="0" err="1" smtClean="0"/>
              <a:t>Pemerasan</a:t>
            </a:r>
            <a:r>
              <a:rPr lang="en-US" b="1" dirty="0" smtClean="0"/>
              <a:t> </a:t>
            </a:r>
            <a:r>
              <a:rPr lang="en-US" b="1" dirty="0" err="1" smtClean="0"/>
              <a:t>Diperberat</a:t>
            </a:r>
            <a:r>
              <a:rPr lang="en-US" b="1" dirty="0" smtClean="0"/>
              <a:t> (368 KUHP)</a:t>
            </a:r>
            <a:endParaRPr lang="id-ID" dirty="0" smtClean="0"/>
          </a:p>
          <a:p>
            <a:pPr fontAlgn="base"/>
            <a:r>
              <a:rPr lang="en-US" dirty="0" err="1" smtClean="0"/>
              <a:t>ayat</a:t>
            </a:r>
            <a:r>
              <a:rPr lang="en-US" dirty="0" smtClean="0"/>
              <a:t>(2</a:t>
            </a:r>
            <a:r>
              <a:rPr lang="en-US" dirty="0"/>
              <a:t>)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365 </a:t>
            </a:r>
            <a:r>
              <a:rPr lang="en-US" dirty="0" err="1"/>
              <a:t>ayat</a:t>
            </a:r>
            <a:r>
              <a:rPr lang="en-US" dirty="0"/>
              <a:t> 2,3,dan 4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.</a:t>
            </a:r>
          </a:p>
          <a:p>
            <a:pPr marL="0" indent="0" fontAlgn="base">
              <a:buNone/>
            </a:pP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maks</a:t>
            </a:r>
            <a:r>
              <a:rPr lang="en-US" dirty="0"/>
              <a:t>. 12 </a:t>
            </a:r>
            <a:r>
              <a:rPr lang="en-US" dirty="0" err="1"/>
              <a:t>tahun</a:t>
            </a:r>
            <a:endParaRPr lang="en-US" dirty="0"/>
          </a:p>
          <a:p>
            <a:pPr marL="0" indent="0" fontAlgn="base">
              <a:buNone/>
            </a:pP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subyektif</a:t>
            </a:r>
            <a:r>
              <a:rPr lang="en-US" dirty="0"/>
              <a:t> </a:t>
            </a:r>
            <a:r>
              <a:rPr lang="en-US" dirty="0" err="1"/>
              <a:t>pemerasan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368 </a:t>
            </a:r>
            <a:r>
              <a:rPr lang="en-US" dirty="0" err="1"/>
              <a:t>ayat</a:t>
            </a:r>
            <a:r>
              <a:rPr lang="en-US" dirty="0"/>
              <a:t> 1 KUHP)</a:t>
            </a:r>
          </a:p>
          <a:p>
            <a:pPr marL="0" indent="0" fontAlgn="base">
              <a:buNone/>
            </a:pP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:</a:t>
            </a:r>
          </a:p>
          <a:p>
            <a:pPr marL="0" indent="0" fontAlgn="base">
              <a:buNone/>
            </a:pPr>
            <a:r>
              <a:rPr lang="en-US" dirty="0"/>
              <a:t>1.  </a:t>
            </a:r>
            <a:r>
              <a:rPr lang="en-US" dirty="0" err="1" smtClean="0"/>
              <a:t>Pencurian</a:t>
            </a:r>
            <a:r>
              <a:rPr lang="en-US" dirty="0" smtClean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kediaman</a:t>
            </a:r>
            <a:r>
              <a:rPr lang="en-US" dirty="0"/>
              <a:t>/</a:t>
            </a:r>
            <a:r>
              <a:rPr lang="en-US" dirty="0" err="1"/>
              <a:t>pekarangan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tempatnya</a:t>
            </a:r>
            <a:r>
              <a:rPr lang="en-US" dirty="0"/>
              <a:t> </a:t>
            </a:r>
            <a:r>
              <a:rPr lang="en-US" dirty="0" err="1"/>
              <a:t>kediaman</a:t>
            </a:r>
            <a:r>
              <a:rPr lang="en-US" dirty="0"/>
              <a:t>/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/di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kereta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/</a:t>
            </a:r>
            <a:r>
              <a:rPr lang="en-US" dirty="0" err="1"/>
              <a:t>trem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berjalan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2.  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bersekutu</a:t>
            </a:r>
            <a:endParaRPr lang="en-US" dirty="0"/>
          </a:p>
          <a:p>
            <a:pPr marL="0" indent="0" fontAlgn="base">
              <a:buNone/>
            </a:pPr>
            <a:r>
              <a:rPr lang="en-US" dirty="0" smtClean="0"/>
              <a:t>3</a:t>
            </a:r>
            <a:r>
              <a:rPr lang="en-US" dirty="0"/>
              <a:t>.  </a:t>
            </a:r>
            <a:r>
              <a:rPr lang="en-US" dirty="0" smtClean="0"/>
              <a:t>Cara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dicuri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, </a:t>
            </a:r>
            <a:r>
              <a:rPr lang="en-US" dirty="0" err="1"/>
              <a:t>memanjat</a:t>
            </a:r>
            <a:r>
              <a:rPr lang="en-US" dirty="0"/>
              <a:t>, </a:t>
            </a:r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,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 smtClean="0"/>
              <a:t>palsu</a:t>
            </a:r>
            <a:endParaRPr lang="id-ID" dirty="0" smtClean="0"/>
          </a:p>
          <a:p>
            <a:pPr marL="0" indent="0" fontAlgn="base">
              <a:buNone/>
            </a:pPr>
            <a:r>
              <a:rPr lang="en-US" dirty="0" smtClean="0"/>
              <a:t>4</a:t>
            </a:r>
            <a:r>
              <a:rPr lang="en-US" dirty="0"/>
              <a:t>.  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luka-luka</a:t>
            </a:r>
            <a:r>
              <a:rPr lang="en-US" dirty="0"/>
              <a:t> </a:t>
            </a:r>
            <a:r>
              <a:rPr lang="en-US" dirty="0" err="1"/>
              <a:t>berat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97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235</TotalTime>
  <Words>2300</Words>
  <Application>Microsoft Office PowerPoint</Application>
  <PresentationFormat>Custom</PresentationFormat>
  <Paragraphs>196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Integral</vt:lpstr>
      <vt:lpstr>KEJAHATAN TERHADAP HARTA BENDA </vt:lpstr>
      <vt:lpstr>I. PENCURIAN (Pasal 362-367 KUHP)</vt:lpstr>
      <vt:lpstr>B) Pencurian dengan pemberatan (pasal 363 KUHP) </vt:lpstr>
      <vt:lpstr>PowerPoint Presentation</vt:lpstr>
      <vt:lpstr>PowerPoint Presentation</vt:lpstr>
      <vt:lpstr>PowerPoint Presentation</vt:lpstr>
      <vt:lpstr>II. PEMERASAN DAN PENGANCAMAN (368-371 KUHP)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III. PENGGELAPAN BARANG (Pasal 372-377 KUHP)</vt:lpstr>
      <vt:lpstr>PowerPoint Presentation</vt:lpstr>
      <vt:lpstr>PowerPoint Presentation</vt:lpstr>
      <vt:lpstr>PowerPoint Presentation</vt:lpstr>
      <vt:lpstr>IV. PENIPUAN/PERBUATAN CURANG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V. PENGHANCURAN/PERUSAKKAN BARANG</vt:lpstr>
      <vt:lpstr>PowerPoint Presentation</vt:lpstr>
      <vt:lpstr>PowerPoint Presentation</vt:lpstr>
      <vt:lpstr>PowerPoint Presentation</vt:lpstr>
      <vt:lpstr>PowerPoint Presentation</vt:lpstr>
      <vt:lpstr>VI. PENADAHAN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KEJAHATAN TERHADAP HARTA BENDA</dc:title>
  <dc:creator>Windows User</dc:creator>
  <cp:lastModifiedBy>ASUS</cp:lastModifiedBy>
  <cp:revision>21</cp:revision>
  <dcterms:created xsi:type="dcterms:W3CDTF">2019-12-29T08:43:57Z</dcterms:created>
  <dcterms:modified xsi:type="dcterms:W3CDTF">2020-01-22T04:07:33Z</dcterms:modified>
</cp:coreProperties>
</file>