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66" r:id="rId5"/>
    <p:sldId id="268" r:id="rId6"/>
    <p:sldId id="269" r:id="rId7"/>
    <p:sldId id="270" r:id="rId8"/>
    <p:sldId id="271" r:id="rId9"/>
    <p:sldId id="27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p:normalViewPr>
  <p:slideViewPr>
    <p:cSldViewPr snapToGrid="0">
      <p:cViewPr>
        <p:scale>
          <a:sx n="58" d="100"/>
          <a:sy n="58" d="100"/>
        </p:scale>
        <p:origin x="-306"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1/22/2020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1/22/2020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1/22/2020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1/22/2020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42683"/>
            <a:ext cx="8825658" cy="2222490"/>
          </a:xfrm>
        </p:spPr>
        <p:txBody>
          <a:bodyPr/>
          <a:lstStyle/>
          <a:p>
            <a:pPr algn="ctr"/>
            <a:r>
              <a:rPr lang="id-ID" sz="4000" u="sng" dirty="0" smtClean="0">
                <a:latin typeface="Times New Roman" panose="02020603050405020304" pitchFamily="18" charset="0"/>
                <a:cs typeface="Times New Roman" panose="02020603050405020304" pitchFamily="18" charset="0"/>
              </a:rPr>
              <a:t>HUKUM PIDANA</a:t>
            </a:r>
            <a:r>
              <a:rPr lang="id-ID" sz="4000" dirty="0" smtClean="0">
                <a:latin typeface="Times New Roman" panose="02020603050405020304" pitchFamily="18" charset="0"/>
                <a:cs typeface="Times New Roman" panose="02020603050405020304" pitchFamily="18" charset="0"/>
              </a:rPr>
              <a:t/>
            </a:r>
            <a:br>
              <a:rPr lang="id-ID" sz="4000" dirty="0" smtClean="0">
                <a:latin typeface="Times New Roman" panose="02020603050405020304" pitchFamily="18" charset="0"/>
                <a:cs typeface="Times New Roman" panose="02020603050405020304" pitchFamily="18" charset="0"/>
              </a:rPr>
            </a:br>
            <a:r>
              <a:rPr lang="id-ID" sz="4000" dirty="0">
                <a:latin typeface="Times New Roman" panose="02020603050405020304" pitchFamily="18" charset="0"/>
                <a:cs typeface="Times New Roman" panose="02020603050405020304" pitchFamily="18" charset="0"/>
              </a:rPr>
              <a:t> </a:t>
            </a:r>
            <a:r>
              <a:rPr lang="id-ID" sz="4000" dirty="0" smtClean="0">
                <a:latin typeface="Times New Roman" panose="02020603050405020304" pitchFamily="18" charset="0"/>
                <a:cs typeface="Times New Roman" panose="02020603050405020304" pitchFamily="18" charset="0"/>
              </a:rPr>
              <a:t> Kejahatan Terhadap Jiwa</a:t>
            </a:r>
            <a:br>
              <a:rPr lang="id-ID" sz="4000" dirty="0" smtClean="0">
                <a:latin typeface="Times New Roman" panose="02020603050405020304" pitchFamily="18" charset="0"/>
                <a:cs typeface="Times New Roman" panose="02020603050405020304" pitchFamily="18" charset="0"/>
              </a:rPr>
            </a:br>
            <a:r>
              <a:rPr lang="id-ID" sz="4000" dirty="0">
                <a:latin typeface="Times New Roman" panose="02020603050405020304" pitchFamily="18" charset="0"/>
                <a:cs typeface="Times New Roman" panose="02020603050405020304" pitchFamily="18" charset="0"/>
              </a:rPr>
              <a:t> </a:t>
            </a:r>
            <a:r>
              <a:rPr lang="id-ID" sz="4000" dirty="0" smtClean="0">
                <a:latin typeface="Times New Roman" panose="02020603050405020304" pitchFamily="18" charset="0"/>
                <a:cs typeface="Times New Roman" panose="02020603050405020304" pitchFamily="18" charset="0"/>
              </a:rPr>
              <a:t> Kejahatan Terhadap Tubuh</a:t>
            </a:r>
            <a:endParaRPr lang="id-ID"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4117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5153" y="1524000"/>
            <a:ext cx="11833411" cy="53340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a:latin typeface="Times New Roman" panose="02020603050405020304" pitchFamily="18" charset="0"/>
                <a:cs typeface="Times New Roman" panose="02020603050405020304" pitchFamily="18" charset="0"/>
              </a:rPr>
              <a:t>Kejahatan terhadap tubuh dalam KUHP hal ini disebut dengan “penganiayaan” tetapi KUHP sendiri tidak memuat arti penganiayaan tersebut. Ilmu pengetahuan (doktrine) mengartikan penganiayaan sebagai setiap perbuatan yang dilakukan dengan sengaja untuk menimbulkan rasa sakit atau luka pada orang lain. </a:t>
            </a:r>
            <a:br>
              <a:rPr lang="id-ID" sz="2800" dirty="0">
                <a:latin typeface="Times New Roman" panose="02020603050405020304" pitchFamily="18" charset="0"/>
                <a:cs typeface="Times New Roman" panose="02020603050405020304" pitchFamily="18" charset="0"/>
              </a:rPr>
            </a:br>
            <a:r>
              <a:rPr lang="id-ID" sz="2800" dirty="0">
                <a:latin typeface="Times New Roman" panose="02020603050405020304" pitchFamily="18" charset="0"/>
                <a:cs typeface="Times New Roman" panose="02020603050405020304" pitchFamily="18" charset="0"/>
              </a:rPr>
              <a:t>Pasal 351 mengatakan bahwa penganiayaan dihukum dengan hukuman penjara selama-lamanya dua tahun delapan bulan atau denda sebanyak-banyaknya tiga ratus rupiah. Jelaslah bahwa kata penganiayaan tidak menunjuk pada perbuatan tertentu, misalnya kata mengambil dalam pencurian. Maka dapat dikatakan bahwa kini pun tampak pada perumusan secara material. Akan tetapi, tampak secara jelas apa wujud akibat yang harus disebabkan</a:t>
            </a:r>
            <a:r>
              <a:rPr lang="id-ID" dirty="0"/>
              <a:t>.</a:t>
            </a:r>
          </a:p>
        </p:txBody>
      </p:sp>
      <p:sp>
        <p:nvSpPr>
          <p:cNvPr id="3" name="Rectangle 2"/>
          <p:cNvSpPr/>
          <p:nvPr/>
        </p:nvSpPr>
        <p:spPr>
          <a:xfrm>
            <a:off x="2061882" y="179295"/>
            <a:ext cx="7799294" cy="1093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latin typeface="Times New Roman" panose="02020603050405020304" pitchFamily="18" charset="0"/>
                <a:cs typeface="Times New Roman" panose="02020603050405020304" pitchFamily="18" charset="0"/>
              </a:rPr>
              <a:t>KEJAHATAN TERHADAP TUBUH</a:t>
            </a:r>
            <a:endParaRPr lang="id-ID"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4601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0471" y="573741"/>
            <a:ext cx="7333129" cy="11654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a:latin typeface="Times New Roman" panose="02020603050405020304" pitchFamily="18" charset="0"/>
                <a:cs typeface="Times New Roman" panose="02020603050405020304" pitchFamily="18" charset="0"/>
              </a:rPr>
              <a:t>kejahatan terhadap tubuh ada 2 macam, yaitu:</a:t>
            </a:r>
          </a:p>
        </p:txBody>
      </p:sp>
      <p:sp>
        <p:nvSpPr>
          <p:cNvPr id="3" name="Rounded Rectangle 2"/>
          <p:cNvSpPr/>
          <p:nvPr/>
        </p:nvSpPr>
        <p:spPr>
          <a:xfrm>
            <a:off x="448235" y="2940424"/>
            <a:ext cx="5396753" cy="29942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a:latin typeface="Times New Roman" panose="02020603050405020304" pitchFamily="18" charset="0"/>
                <a:cs typeface="Times New Roman" panose="02020603050405020304" pitchFamily="18" charset="0"/>
              </a:rPr>
              <a:t>Kejahatan terhadap tubuh yang dilakukan dengan sengaja. Kejahatan yang dimaksudkan ini diberi kualifikasi sebagai penganiayaan (mishandeling), dimuat dalam Bab XX buku II, Pasal 351 s/d 358</a:t>
            </a:r>
            <a:r>
              <a:rPr lang="id-ID" sz="2800" dirty="0" smtClean="0">
                <a:latin typeface="Times New Roman" panose="02020603050405020304" pitchFamily="18" charset="0"/>
                <a:cs typeface="Times New Roman" panose="02020603050405020304" pitchFamily="18" charset="0"/>
              </a:rPr>
              <a:t>.</a:t>
            </a:r>
            <a:endParaRPr lang="id-ID" sz="2800"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6544236" y="2940424"/>
            <a:ext cx="5217460" cy="29942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Times New Roman" panose="02020603050405020304" pitchFamily="18" charset="0"/>
                <a:cs typeface="Times New Roman" panose="02020603050405020304" pitchFamily="18" charset="0"/>
              </a:rPr>
              <a:t>Kejahatan </a:t>
            </a:r>
            <a:r>
              <a:rPr lang="id-ID" sz="2800" dirty="0">
                <a:latin typeface="Times New Roman" panose="02020603050405020304" pitchFamily="18" charset="0"/>
                <a:cs typeface="Times New Roman" panose="02020603050405020304" pitchFamily="18" charset="0"/>
              </a:rPr>
              <a:t>terhadap tubuh karena kelalaian, dimuat dalam pasal 360 BAB XXI yang dikenal dengan kualifikasi karena lalai menyebabkan orang lain luka.</a:t>
            </a:r>
          </a:p>
        </p:txBody>
      </p:sp>
      <p:cxnSp>
        <p:nvCxnSpPr>
          <p:cNvPr id="6" name="Straight Arrow Connector 5"/>
          <p:cNvCxnSpPr>
            <a:stCxn id="2" idx="2"/>
          </p:cNvCxnSpPr>
          <p:nvPr/>
        </p:nvCxnSpPr>
        <p:spPr>
          <a:xfrm flipH="1">
            <a:off x="3155576" y="1739152"/>
            <a:ext cx="2931460" cy="1201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2" idx="2"/>
          </p:cNvCxnSpPr>
          <p:nvPr/>
        </p:nvCxnSpPr>
        <p:spPr>
          <a:xfrm>
            <a:off x="6087036" y="1739152"/>
            <a:ext cx="3003176" cy="1201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261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380565" y="412376"/>
            <a:ext cx="8821269" cy="12012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a:latin typeface="Times New Roman" panose="02020603050405020304" pitchFamily="18" charset="0"/>
                <a:cs typeface="Times New Roman" panose="02020603050405020304" pitchFamily="18" charset="0"/>
              </a:rPr>
              <a:t>Tanggung Jawab Pidana Kejahatan Terhadap Tubuh Yang Dilakukan Dengan Sengaja</a:t>
            </a:r>
          </a:p>
        </p:txBody>
      </p:sp>
      <p:sp>
        <p:nvSpPr>
          <p:cNvPr id="3" name="Rounded Rectangle 2"/>
          <p:cNvSpPr/>
          <p:nvPr/>
        </p:nvSpPr>
        <p:spPr>
          <a:xfrm>
            <a:off x="0" y="2169460"/>
            <a:ext cx="3406590" cy="2223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latin typeface="Times New Roman" panose="02020603050405020304" pitchFamily="18" charset="0"/>
                <a:cs typeface="Times New Roman" panose="02020603050405020304" pitchFamily="18" charset="0"/>
              </a:rPr>
              <a:t>Penganiayaan </a:t>
            </a:r>
            <a:r>
              <a:rPr lang="id-ID" sz="2800" dirty="0">
                <a:latin typeface="Times New Roman" panose="02020603050405020304" pitchFamily="18" charset="0"/>
                <a:cs typeface="Times New Roman" panose="02020603050405020304" pitchFamily="18" charset="0"/>
              </a:rPr>
              <a:t>Biasa 351 Tidak luka berat dan mati 2 tahun </a:t>
            </a:r>
            <a:r>
              <a:rPr lang="id-ID" sz="2800" dirty="0" smtClean="0">
                <a:latin typeface="Times New Roman" panose="02020603050405020304" pitchFamily="18" charset="0"/>
                <a:cs typeface="Times New Roman" panose="02020603050405020304" pitchFamily="18" charset="0"/>
              </a:rPr>
              <a:t>8 bulan.</a:t>
            </a:r>
            <a:r>
              <a:rPr lang="id-ID" sz="2800" dirty="0">
                <a:latin typeface="Times New Roman" panose="02020603050405020304" pitchFamily="18" charset="0"/>
                <a:cs typeface="Times New Roman" panose="02020603050405020304" pitchFamily="18" charset="0"/>
              </a:rPr>
              <a:t> </a:t>
            </a:r>
            <a:r>
              <a:rPr lang="id-ID" sz="2800" dirty="0" smtClean="0">
                <a:latin typeface="Times New Roman" panose="02020603050405020304" pitchFamily="18" charset="0"/>
                <a:cs typeface="Times New Roman" panose="02020603050405020304" pitchFamily="18" charset="0"/>
              </a:rPr>
              <a:t>Luka </a:t>
            </a:r>
            <a:r>
              <a:rPr lang="id-ID" sz="2800" dirty="0">
                <a:latin typeface="Times New Roman" panose="02020603050405020304" pitchFamily="18" charset="0"/>
                <a:cs typeface="Times New Roman" panose="02020603050405020304" pitchFamily="18" charset="0"/>
              </a:rPr>
              <a:t>berat 5 </a:t>
            </a:r>
            <a:r>
              <a:rPr lang="id-ID" sz="2800" dirty="0" smtClean="0">
                <a:latin typeface="Times New Roman" panose="02020603050405020304" pitchFamily="18" charset="0"/>
                <a:cs typeface="Times New Roman" panose="02020603050405020304" pitchFamily="18" charset="0"/>
              </a:rPr>
              <a:t>tahun. Mati </a:t>
            </a:r>
            <a:r>
              <a:rPr lang="id-ID" sz="2800" dirty="0">
                <a:latin typeface="Times New Roman" panose="02020603050405020304" pitchFamily="18" charset="0"/>
                <a:cs typeface="Times New Roman" panose="02020603050405020304" pitchFamily="18" charset="0"/>
              </a:rPr>
              <a:t>7 </a:t>
            </a:r>
            <a:r>
              <a:rPr lang="id-ID" sz="2800" dirty="0" smtClean="0">
                <a:latin typeface="Times New Roman" panose="02020603050405020304" pitchFamily="18" charset="0"/>
                <a:cs typeface="Times New Roman" panose="02020603050405020304" pitchFamily="18" charset="0"/>
              </a:rPr>
              <a:t>tahun</a:t>
            </a:r>
            <a:endParaRPr lang="id-ID" sz="2800"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4679577" y="2178425"/>
            <a:ext cx="2563906" cy="2223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latin typeface="Times New Roman" panose="02020603050405020304" pitchFamily="18" charset="0"/>
                <a:cs typeface="Times New Roman" panose="02020603050405020304" pitchFamily="18" charset="0"/>
              </a:rPr>
              <a:t>Penganiayaan </a:t>
            </a:r>
            <a:r>
              <a:rPr lang="id-ID" sz="2800" dirty="0">
                <a:latin typeface="Times New Roman" panose="02020603050405020304" pitchFamily="18" charset="0"/>
                <a:cs typeface="Times New Roman" panose="02020603050405020304" pitchFamily="18" charset="0"/>
              </a:rPr>
              <a:t>Ringan 352 Tidak menjadi </a:t>
            </a:r>
            <a:r>
              <a:rPr lang="id-ID" sz="2800" dirty="0" smtClean="0">
                <a:latin typeface="Times New Roman" panose="02020603050405020304" pitchFamily="18" charset="0"/>
                <a:cs typeface="Times New Roman" panose="02020603050405020304" pitchFamily="18" charset="0"/>
              </a:rPr>
              <a:t>sakit, </a:t>
            </a:r>
            <a:r>
              <a:rPr lang="id-ID" sz="2800" dirty="0">
                <a:latin typeface="Times New Roman" panose="02020603050405020304" pitchFamily="18" charset="0"/>
                <a:cs typeface="Times New Roman" panose="02020603050405020304" pitchFamily="18" charset="0"/>
              </a:rPr>
              <a:t>3 </a:t>
            </a:r>
            <a:r>
              <a:rPr lang="id-ID" sz="2800" dirty="0" smtClean="0">
                <a:latin typeface="Times New Roman" panose="02020603050405020304" pitchFamily="18" charset="0"/>
                <a:cs typeface="Times New Roman" panose="02020603050405020304" pitchFamily="18" charset="0"/>
              </a:rPr>
              <a:t>bulan</a:t>
            </a:r>
            <a:endParaRPr lang="id-ID" sz="2800" dirty="0">
              <a:latin typeface="Times New Roman" panose="02020603050405020304" pitchFamily="18" charset="0"/>
              <a:cs typeface="Times New Roman" panose="02020603050405020304" pitchFamily="18" charset="0"/>
            </a:endParaRPr>
          </a:p>
        </p:txBody>
      </p:sp>
      <p:sp>
        <p:nvSpPr>
          <p:cNvPr id="5" name="Rounded Rectangle 4"/>
          <p:cNvSpPr/>
          <p:nvPr/>
        </p:nvSpPr>
        <p:spPr>
          <a:xfrm>
            <a:off x="8516470" y="2169460"/>
            <a:ext cx="3532094" cy="2223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latin typeface="Times New Roman" panose="02020603050405020304" pitchFamily="18" charset="0"/>
                <a:cs typeface="Times New Roman" panose="02020603050405020304" pitchFamily="18" charset="0"/>
              </a:rPr>
              <a:t>Penganiayaaan </a:t>
            </a:r>
            <a:r>
              <a:rPr lang="id-ID" sz="2800" dirty="0">
                <a:latin typeface="Times New Roman" panose="02020603050405020304" pitchFamily="18" charset="0"/>
                <a:cs typeface="Times New Roman" panose="02020603050405020304" pitchFamily="18" charset="0"/>
              </a:rPr>
              <a:t>Berencana </a:t>
            </a:r>
            <a:r>
              <a:rPr lang="id-ID" sz="2800" dirty="0" smtClean="0">
                <a:latin typeface="Times New Roman" panose="02020603050405020304" pitchFamily="18" charset="0"/>
                <a:cs typeface="Times New Roman" panose="02020603050405020304" pitchFamily="18" charset="0"/>
              </a:rPr>
              <a:t>353 Tidak </a:t>
            </a:r>
            <a:r>
              <a:rPr lang="id-ID" sz="2800" dirty="0">
                <a:latin typeface="Times New Roman" panose="02020603050405020304" pitchFamily="18" charset="0"/>
                <a:cs typeface="Times New Roman" panose="02020603050405020304" pitchFamily="18" charset="0"/>
              </a:rPr>
              <a:t>luka berat atau mati 4 </a:t>
            </a:r>
            <a:r>
              <a:rPr lang="id-ID" sz="2800" dirty="0" smtClean="0">
                <a:latin typeface="Times New Roman" panose="02020603050405020304" pitchFamily="18" charset="0"/>
                <a:cs typeface="Times New Roman" panose="02020603050405020304" pitchFamily="18" charset="0"/>
              </a:rPr>
              <a:t>tahun. Luka </a:t>
            </a:r>
            <a:r>
              <a:rPr lang="id-ID" sz="2800" dirty="0">
                <a:latin typeface="Times New Roman" panose="02020603050405020304" pitchFamily="18" charset="0"/>
                <a:cs typeface="Times New Roman" panose="02020603050405020304" pitchFamily="18" charset="0"/>
              </a:rPr>
              <a:t>berat 7 </a:t>
            </a:r>
            <a:r>
              <a:rPr lang="id-ID" sz="2800" dirty="0" smtClean="0">
                <a:latin typeface="Times New Roman" panose="02020603050405020304" pitchFamily="18" charset="0"/>
                <a:cs typeface="Times New Roman" panose="02020603050405020304" pitchFamily="18" charset="0"/>
              </a:rPr>
              <a:t>tahun. Mati </a:t>
            </a:r>
            <a:r>
              <a:rPr lang="id-ID" sz="2800" dirty="0">
                <a:latin typeface="Times New Roman" panose="02020603050405020304" pitchFamily="18" charset="0"/>
                <a:cs typeface="Times New Roman" panose="02020603050405020304" pitchFamily="18" charset="0"/>
              </a:rPr>
              <a:t>9 tahun</a:t>
            </a:r>
          </a:p>
        </p:txBody>
      </p:sp>
      <p:sp>
        <p:nvSpPr>
          <p:cNvPr id="6" name="Rounded Rectangle 5"/>
          <p:cNvSpPr/>
          <p:nvPr/>
        </p:nvSpPr>
        <p:spPr>
          <a:xfrm>
            <a:off x="1452282" y="4831976"/>
            <a:ext cx="3048001" cy="1667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Times New Roman" panose="02020603050405020304" pitchFamily="18" charset="0"/>
                <a:cs typeface="Times New Roman" panose="02020603050405020304" pitchFamily="18" charset="0"/>
              </a:rPr>
              <a:t>Penganiayaan </a:t>
            </a:r>
            <a:r>
              <a:rPr lang="id-ID" sz="2800" dirty="0">
                <a:latin typeface="Times New Roman" panose="02020603050405020304" pitchFamily="18" charset="0"/>
                <a:cs typeface="Times New Roman" panose="02020603050405020304" pitchFamily="18" charset="0"/>
              </a:rPr>
              <a:t>Berat 354 Luka berat 8 tahun</a:t>
            </a:r>
            <a:br>
              <a:rPr lang="id-ID" sz="2800" dirty="0">
                <a:latin typeface="Times New Roman" panose="02020603050405020304" pitchFamily="18" charset="0"/>
                <a:cs typeface="Times New Roman" panose="02020603050405020304" pitchFamily="18" charset="0"/>
              </a:rPr>
            </a:br>
            <a:r>
              <a:rPr lang="id-ID" sz="2800" dirty="0">
                <a:latin typeface="Times New Roman" panose="02020603050405020304" pitchFamily="18" charset="0"/>
                <a:cs typeface="Times New Roman" panose="02020603050405020304" pitchFamily="18" charset="0"/>
              </a:rPr>
              <a:t>Mati 10 tahun</a:t>
            </a:r>
          </a:p>
        </p:txBody>
      </p:sp>
      <p:sp>
        <p:nvSpPr>
          <p:cNvPr id="7" name="Rounded Rectangle 6"/>
          <p:cNvSpPr/>
          <p:nvPr/>
        </p:nvSpPr>
        <p:spPr>
          <a:xfrm>
            <a:off x="5056095" y="4697505"/>
            <a:ext cx="3370729" cy="1667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Times New Roman" panose="02020603050405020304" pitchFamily="18" charset="0"/>
                <a:cs typeface="Times New Roman" panose="02020603050405020304" pitchFamily="18" charset="0"/>
              </a:rPr>
              <a:t>Penganiayaan </a:t>
            </a:r>
            <a:r>
              <a:rPr lang="id-ID" sz="2800" dirty="0">
                <a:latin typeface="Times New Roman" panose="02020603050405020304" pitchFamily="18" charset="0"/>
                <a:cs typeface="Times New Roman" panose="02020603050405020304" pitchFamily="18" charset="0"/>
              </a:rPr>
              <a:t>Berat dan Berencana 355 Luka berat 12 tahun</a:t>
            </a:r>
            <a:br>
              <a:rPr lang="id-ID" sz="2800" dirty="0">
                <a:latin typeface="Times New Roman" panose="02020603050405020304" pitchFamily="18" charset="0"/>
                <a:cs typeface="Times New Roman" panose="02020603050405020304" pitchFamily="18" charset="0"/>
              </a:rPr>
            </a:br>
            <a:r>
              <a:rPr lang="id-ID" sz="2800" dirty="0">
                <a:latin typeface="Times New Roman" panose="02020603050405020304" pitchFamily="18" charset="0"/>
                <a:cs typeface="Times New Roman" panose="02020603050405020304" pitchFamily="18" charset="0"/>
              </a:rPr>
              <a:t>Mati 15 tahun</a:t>
            </a:r>
          </a:p>
        </p:txBody>
      </p:sp>
      <p:sp>
        <p:nvSpPr>
          <p:cNvPr id="8" name="Rounded Rectangle 7"/>
          <p:cNvSpPr/>
          <p:nvPr/>
        </p:nvSpPr>
        <p:spPr>
          <a:xfrm>
            <a:off x="9027458" y="4840940"/>
            <a:ext cx="3137649" cy="1667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Times New Roman" panose="02020603050405020304" pitchFamily="18" charset="0"/>
                <a:cs typeface="Times New Roman" panose="02020603050405020304" pitchFamily="18" charset="0"/>
              </a:rPr>
              <a:t>Turut </a:t>
            </a:r>
            <a:r>
              <a:rPr lang="id-ID" sz="2800" dirty="0">
                <a:latin typeface="Times New Roman" panose="02020603050405020304" pitchFamily="18" charset="0"/>
                <a:cs typeface="Times New Roman" panose="02020603050405020304" pitchFamily="18" charset="0"/>
              </a:rPr>
              <a:t>Perkara 358 Luka berat 2 tahun 8 </a:t>
            </a:r>
            <a:r>
              <a:rPr lang="id-ID" sz="2800" dirty="0" smtClean="0">
                <a:latin typeface="Times New Roman" panose="02020603050405020304" pitchFamily="18" charset="0"/>
                <a:cs typeface="Times New Roman" panose="02020603050405020304" pitchFamily="18" charset="0"/>
              </a:rPr>
              <a:t>bulan</a:t>
            </a:r>
            <a:endParaRPr lang="id-ID" sz="2800" dirty="0">
              <a:latin typeface="Times New Roman" panose="02020603050405020304" pitchFamily="18" charset="0"/>
              <a:cs typeface="Times New Roman" panose="02020603050405020304" pitchFamily="18" charset="0"/>
            </a:endParaRPr>
          </a:p>
        </p:txBody>
      </p:sp>
      <p:cxnSp>
        <p:nvCxnSpPr>
          <p:cNvPr id="10" name="Straight Connector 9"/>
          <p:cNvCxnSpPr>
            <a:stCxn id="2" idx="2"/>
          </p:cNvCxnSpPr>
          <p:nvPr/>
        </p:nvCxnSpPr>
        <p:spPr>
          <a:xfrm flipH="1">
            <a:off x="1380565" y="1613647"/>
            <a:ext cx="4410635" cy="555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 idx="2"/>
            <a:endCxn id="4" idx="0"/>
          </p:cNvCxnSpPr>
          <p:nvPr/>
        </p:nvCxnSpPr>
        <p:spPr>
          <a:xfrm>
            <a:off x="5791200" y="1613647"/>
            <a:ext cx="170330" cy="5647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2" idx="2"/>
            <a:endCxn id="5" idx="0"/>
          </p:cNvCxnSpPr>
          <p:nvPr/>
        </p:nvCxnSpPr>
        <p:spPr>
          <a:xfrm>
            <a:off x="5791200" y="1613647"/>
            <a:ext cx="4491317" cy="555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2" idx="2"/>
            <a:endCxn id="2" idx="2"/>
          </p:cNvCxnSpPr>
          <p:nvPr/>
        </p:nvCxnSpPr>
        <p:spPr>
          <a:xfrm>
            <a:off x="5791200" y="161364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2" idx="2"/>
          </p:cNvCxnSpPr>
          <p:nvPr/>
        </p:nvCxnSpPr>
        <p:spPr>
          <a:xfrm>
            <a:off x="5791200" y="1613647"/>
            <a:ext cx="3352800" cy="3227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2" idx="2"/>
          </p:cNvCxnSpPr>
          <p:nvPr/>
        </p:nvCxnSpPr>
        <p:spPr>
          <a:xfrm flipH="1">
            <a:off x="2779060" y="1613647"/>
            <a:ext cx="3012140" cy="32183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 idx="2"/>
            <a:endCxn id="2" idx="2"/>
          </p:cNvCxnSpPr>
          <p:nvPr/>
        </p:nvCxnSpPr>
        <p:spPr>
          <a:xfrm>
            <a:off x="5791200" y="161364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 idx="2"/>
          </p:cNvCxnSpPr>
          <p:nvPr/>
        </p:nvCxnSpPr>
        <p:spPr>
          <a:xfrm>
            <a:off x="5791200" y="1613647"/>
            <a:ext cx="1111623" cy="308385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856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04047" y="2922494"/>
            <a:ext cx="10094259" cy="32272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a:latin typeface="Times New Roman" panose="02020603050405020304" pitchFamily="18" charset="0"/>
                <a:cs typeface="Times New Roman" panose="02020603050405020304" pitchFamily="18" charset="0"/>
              </a:rPr>
              <a:t>Kejahatan terhadap nyawa adalah penyerangan terhadap nyawa orang lain. Kepentingan hukum yang dilindungi dan yang merupakan obyek kejahatan ini adalah nyawa (leven) manusia. Hal ini termuat dalam KUHP bab XIX dengan judul “kejahatan terhadap nyawa” yang diatur dalam pasal 338-350.</a:t>
            </a:r>
          </a:p>
        </p:txBody>
      </p:sp>
      <p:sp>
        <p:nvSpPr>
          <p:cNvPr id="3" name="Rounded Rectangle 2"/>
          <p:cNvSpPr/>
          <p:nvPr/>
        </p:nvSpPr>
        <p:spPr>
          <a:xfrm>
            <a:off x="2169459" y="860612"/>
            <a:ext cx="7100047" cy="13447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3200" dirty="0" smtClean="0">
                <a:latin typeface="Times New Roman" panose="02020603050405020304" pitchFamily="18" charset="0"/>
                <a:cs typeface="Times New Roman" panose="02020603050405020304" pitchFamily="18" charset="0"/>
              </a:rPr>
              <a:t>KEJAHATAN </a:t>
            </a:r>
            <a:r>
              <a:rPr lang="id-ID" sz="3200" dirty="0">
                <a:latin typeface="Times New Roman" panose="02020603050405020304" pitchFamily="18" charset="0"/>
                <a:cs typeface="Times New Roman" panose="02020603050405020304" pitchFamily="18" charset="0"/>
              </a:rPr>
              <a:t>TERHADAP NYAWA</a:t>
            </a:r>
          </a:p>
        </p:txBody>
      </p:sp>
    </p:spTree>
    <p:extLst>
      <p:ext uri="{BB962C8B-B14F-4D97-AF65-F5344CB8AC3E}">
        <p14:creationId xmlns:p14="http://schemas.microsoft.com/office/powerpoint/2010/main" val="763015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33600" y="1"/>
            <a:ext cx="7781365" cy="8426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a:latin typeface="Times New Roman" panose="02020603050405020304" pitchFamily="18" charset="0"/>
                <a:cs typeface="Times New Roman" panose="02020603050405020304" pitchFamily="18" charset="0"/>
              </a:rPr>
              <a:t>Kejahatan terhadap nyawa dalam KUHP dapat </a:t>
            </a:r>
            <a:r>
              <a:rPr lang="id-ID" sz="2800" dirty="0" smtClean="0">
                <a:latin typeface="Times New Roman" panose="02020603050405020304" pitchFamily="18" charset="0"/>
                <a:cs typeface="Times New Roman" panose="02020603050405020304" pitchFamily="18" charset="0"/>
              </a:rPr>
              <a:t>dibedakan atas </a:t>
            </a:r>
            <a:r>
              <a:rPr lang="id-ID" sz="2800" dirty="0">
                <a:latin typeface="Times New Roman" panose="02020603050405020304" pitchFamily="18" charset="0"/>
                <a:cs typeface="Times New Roman" panose="02020603050405020304" pitchFamily="18" charset="0"/>
              </a:rPr>
              <a:t>2 dasar</a:t>
            </a:r>
          </a:p>
        </p:txBody>
      </p:sp>
      <p:sp>
        <p:nvSpPr>
          <p:cNvPr id="3" name="Rounded Rectangle 2"/>
          <p:cNvSpPr/>
          <p:nvPr/>
        </p:nvSpPr>
        <p:spPr>
          <a:xfrm>
            <a:off x="0" y="1398494"/>
            <a:ext cx="4679576" cy="806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latin typeface="Times New Roman" panose="02020603050405020304" pitchFamily="18" charset="0"/>
                <a:cs typeface="Times New Roman" panose="02020603050405020304" pitchFamily="18" charset="0"/>
              </a:rPr>
              <a:t>Atas </a:t>
            </a:r>
            <a:r>
              <a:rPr lang="id-ID" sz="2800" dirty="0">
                <a:latin typeface="Times New Roman" panose="02020603050405020304" pitchFamily="18" charset="0"/>
                <a:cs typeface="Times New Roman" panose="02020603050405020304" pitchFamily="18" charset="0"/>
              </a:rPr>
              <a:t>dasar unsur kesalahannya</a:t>
            </a:r>
          </a:p>
        </p:txBody>
      </p:sp>
      <p:sp>
        <p:nvSpPr>
          <p:cNvPr id="4" name="Rounded Rectangle 3"/>
          <p:cNvSpPr/>
          <p:nvPr/>
        </p:nvSpPr>
        <p:spPr>
          <a:xfrm>
            <a:off x="6400800" y="1398494"/>
            <a:ext cx="5791200" cy="806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a:latin typeface="Times New Roman" panose="02020603050405020304" pitchFamily="18" charset="0"/>
                <a:cs typeface="Times New Roman" panose="02020603050405020304" pitchFamily="18" charset="0"/>
              </a:rPr>
              <a:t>Atas dasar obyeknya (nyawa)</a:t>
            </a:r>
          </a:p>
        </p:txBody>
      </p:sp>
      <p:sp>
        <p:nvSpPr>
          <p:cNvPr id="5" name="Rounded Rectangle 4"/>
          <p:cNvSpPr/>
          <p:nvPr/>
        </p:nvSpPr>
        <p:spPr>
          <a:xfrm>
            <a:off x="0" y="2761129"/>
            <a:ext cx="5271247" cy="40968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latin typeface="Times New Roman" panose="02020603050405020304" pitchFamily="18" charset="0"/>
                <a:cs typeface="Times New Roman" panose="02020603050405020304" pitchFamily="18" charset="0"/>
              </a:rPr>
              <a:t>&gt; Dilakukan </a:t>
            </a:r>
            <a:r>
              <a:rPr lang="id-ID" sz="2800" dirty="0">
                <a:latin typeface="Times New Roman" panose="02020603050405020304" pitchFamily="18" charset="0"/>
                <a:cs typeface="Times New Roman" panose="02020603050405020304" pitchFamily="18" charset="0"/>
              </a:rPr>
              <a:t>dengan sengaja yang diatur dalam pasal bab XIX </a:t>
            </a:r>
            <a:r>
              <a:rPr lang="id-ID" sz="2800" dirty="0" smtClean="0">
                <a:latin typeface="Times New Roman" panose="02020603050405020304" pitchFamily="18" charset="0"/>
                <a:cs typeface="Times New Roman" panose="02020603050405020304" pitchFamily="18" charset="0"/>
              </a:rPr>
              <a:t>KUHP.</a:t>
            </a:r>
            <a:endParaRPr lang="id-ID" sz="2800" dirty="0">
              <a:latin typeface="Times New Roman" panose="02020603050405020304" pitchFamily="18" charset="0"/>
              <a:cs typeface="Times New Roman" panose="02020603050405020304" pitchFamily="18" charset="0"/>
            </a:endParaRPr>
          </a:p>
          <a:p>
            <a:r>
              <a:rPr lang="id-ID" sz="2800" dirty="0" smtClean="0">
                <a:latin typeface="Times New Roman" panose="02020603050405020304" pitchFamily="18" charset="0"/>
                <a:cs typeface="Times New Roman" panose="02020603050405020304" pitchFamily="18" charset="0"/>
              </a:rPr>
              <a:t>&gt; Dilakukan </a:t>
            </a:r>
            <a:r>
              <a:rPr lang="id-ID" sz="2800" dirty="0">
                <a:latin typeface="Times New Roman" panose="02020603050405020304" pitchFamily="18" charset="0"/>
                <a:cs typeface="Times New Roman" panose="02020603050405020304" pitchFamily="18" charset="0"/>
              </a:rPr>
              <a:t>karena kelalaian atau kealpaan yang diatur bab </a:t>
            </a:r>
            <a:r>
              <a:rPr lang="id-ID" sz="2800" dirty="0" smtClean="0">
                <a:latin typeface="Times New Roman" panose="02020603050405020304" pitchFamily="18" charset="0"/>
                <a:cs typeface="Times New Roman" panose="02020603050405020304" pitchFamily="18" charset="0"/>
              </a:rPr>
              <a:t>XIX.</a:t>
            </a:r>
            <a:endParaRPr lang="id-ID" sz="2800" dirty="0">
              <a:latin typeface="Times New Roman" panose="02020603050405020304" pitchFamily="18" charset="0"/>
              <a:cs typeface="Times New Roman" panose="02020603050405020304" pitchFamily="18" charset="0"/>
            </a:endParaRPr>
          </a:p>
          <a:p>
            <a:r>
              <a:rPr lang="id-ID" sz="2800" dirty="0" smtClean="0">
                <a:latin typeface="Times New Roman" panose="02020603050405020304" pitchFamily="18" charset="0"/>
                <a:cs typeface="Times New Roman" panose="02020603050405020304" pitchFamily="18" charset="0"/>
              </a:rPr>
              <a:t>&gt; Karena </a:t>
            </a:r>
            <a:r>
              <a:rPr lang="id-ID" sz="2800" dirty="0">
                <a:latin typeface="Times New Roman" panose="02020603050405020304" pitchFamily="18" charset="0"/>
                <a:cs typeface="Times New Roman" panose="02020603050405020304" pitchFamily="18" charset="0"/>
              </a:rPr>
              <a:t>tindak pidana lain yang mengakibatkan kematian yang diatur dalam pasal 170, 351 ayat 3, dan lain-lain.</a:t>
            </a:r>
          </a:p>
        </p:txBody>
      </p:sp>
      <p:sp>
        <p:nvSpPr>
          <p:cNvPr id="6" name="Rounded Rectangle 5"/>
          <p:cNvSpPr/>
          <p:nvPr/>
        </p:nvSpPr>
        <p:spPr>
          <a:xfrm>
            <a:off x="5719482" y="2761130"/>
            <a:ext cx="6472518" cy="40968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latin typeface="Times New Roman" panose="02020603050405020304" pitchFamily="18" charset="0"/>
                <a:cs typeface="Times New Roman" panose="02020603050405020304" pitchFamily="18" charset="0"/>
              </a:rPr>
              <a:t>&gt; Kejahatan </a:t>
            </a:r>
            <a:r>
              <a:rPr lang="id-ID" sz="2800" dirty="0">
                <a:latin typeface="Times New Roman" panose="02020603050405020304" pitchFamily="18" charset="0"/>
                <a:cs typeface="Times New Roman" panose="02020603050405020304" pitchFamily="18" charset="0"/>
              </a:rPr>
              <a:t>terhadap nyawa orang pada umumnya, dimuat dalam pasal 338, 339, 340, 344, 345.</a:t>
            </a:r>
          </a:p>
          <a:p>
            <a:r>
              <a:rPr lang="id-ID" sz="2800" dirty="0" smtClean="0">
                <a:latin typeface="Times New Roman" panose="02020603050405020304" pitchFamily="18" charset="0"/>
                <a:cs typeface="Times New Roman" panose="02020603050405020304" pitchFamily="18" charset="0"/>
              </a:rPr>
              <a:t>&gt; Kejahatan </a:t>
            </a:r>
            <a:r>
              <a:rPr lang="id-ID" sz="2800" dirty="0">
                <a:latin typeface="Times New Roman" panose="02020603050405020304" pitchFamily="18" charset="0"/>
                <a:cs typeface="Times New Roman" panose="02020603050405020304" pitchFamily="18" charset="0"/>
              </a:rPr>
              <a:t>terhadap nyawa bayi pada saat atau tidak lama setelah dilahirkan, dimuat dalam pasal 341, 342, dan 343.</a:t>
            </a:r>
          </a:p>
          <a:p>
            <a:r>
              <a:rPr lang="id-ID" sz="2800" dirty="0" smtClean="0">
                <a:latin typeface="Times New Roman" panose="02020603050405020304" pitchFamily="18" charset="0"/>
                <a:cs typeface="Times New Roman" panose="02020603050405020304" pitchFamily="18" charset="0"/>
              </a:rPr>
              <a:t>&gt; Kejahatan </a:t>
            </a:r>
            <a:r>
              <a:rPr lang="id-ID" sz="2800" dirty="0">
                <a:latin typeface="Times New Roman" panose="02020603050405020304" pitchFamily="18" charset="0"/>
                <a:cs typeface="Times New Roman" panose="02020603050405020304" pitchFamily="18" charset="0"/>
              </a:rPr>
              <a:t>terhadap nyawa bayi yang masih ada dalam kandungan ibu (janin), dimuat dalam pasal 346, 347, 348, dan 349.</a:t>
            </a:r>
          </a:p>
        </p:txBody>
      </p:sp>
      <p:cxnSp>
        <p:nvCxnSpPr>
          <p:cNvPr id="8" name="Straight Connector 7"/>
          <p:cNvCxnSpPr>
            <a:stCxn id="2" idx="2"/>
            <a:endCxn id="3" idx="0"/>
          </p:cNvCxnSpPr>
          <p:nvPr/>
        </p:nvCxnSpPr>
        <p:spPr>
          <a:xfrm flipH="1">
            <a:off x="2339788" y="842682"/>
            <a:ext cx="3684495" cy="555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 idx="2"/>
            <a:endCxn id="4" idx="0"/>
          </p:cNvCxnSpPr>
          <p:nvPr/>
        </p:nvCxnSpPr>
        <p:spPr>
          <a:xfrm>
            <a:off x="6024283" y="842682"/>
            <a:ext cx="3272117" cy="555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 idx="2"/>
          </p:cNvCxnSpPr>
          <p:nvPr/>
        </p:nvCxnSpPr>
        <p:spPr>
          <a:xfrm flipH="1">
            <a:off x="2330824" y="2205317"/>
            <a:ext cx="8964" cy="555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2"/>
          </p:cNvCxnSpPr>
          <p:nvPr/>
        </p:nvCxnSpPr>
        <p:spPr>
          <a:xfrm>
            <a:off x="9296400" y="2205317"/>
            <a:ext cx="0" cy="55581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451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22693"/>
            <a:ext cx="3980329" cy="2205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a:latin typeface="Times New Roman" panose="02020603050405020304" pitchFamily="18" charset="0"/>
                <a:cs typeface="Times New Roman" panose="02020603050405020304" pitchFamily="18" charset="0"/>
              </a:rPr>
              <a:t>BENTUK DAN UNSUR DARI TINDAKAN KEJAHATAN TERHADAP NYAWA</a:t>
            </a:r>
          </a:p>
        </p:txBody>
      </p:sp>
      <p:sp>
        <p:nvSpPr>
          <p:cNvPr id="3" name="Rounded Rectangle 2"/>
          <p:cNvSpPr/>
          <p:nvPr/>
        </p:nvSpPr>
        <p:spPr>
          <a:xfrm>
            <a:off x="833716" y="2868693"/>
            <a:ext cx="4554071" cy="12191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Times New Roman" panose="02020603050405020304" pitchFamily="18" charset="0"/>
                <a:cs typeface="Times New Roman" panose="02020603050405020304" pitchFamily="18" charset="0"/>
              </a:rPr>
              <a:t>1. Pembutuhan </a:t>
            </a:r>
            <a:r>
              <a:rPr lang="id-ID" sz="2800" dirty="0">
                <a:latin typeface="Times New Roman" panose="02020603050405020304" pitchFamily="18" charset="0"/>
                <a:cs typeface="Times New Roman" panose="02020603050405020304" pitchFamily="18" charset="0"/>
              </a:rPr>
              <a:t>biasa dalam bentuk pokok</a:t>
            </a:r>
          </a:p>
        </p:txBody>
      </p:sp>
      <p:sp>
        <p:nvSpPr>
          <p:cNvPr id="4" name="Rounded Rectangle 3"/>
          <p:cNvSpPr/>
          <p:nvPr/>
        </p:nvSpPr>
        <p:spPr>
          <a:xfrm>
            <a:off x="923363" y="4347875"/>
            <a:ext cx="4464424"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Times New Roman" panose="02020603050405020304" pitchFamily="18" charset="0"/>
                <a:cs typeface="Times New Roman" panose="02020603050405020304" pitchFamily="18" charset="0"/>
              </a:rPr>
              <a:t>2. Pembunuhan </a:t>
            </a:r>
            <a:r>
              <a:rPr lang="id-ID" sz="2800" dirty="0">
                <a:latin typeface="Times New Roman" panose="02020603050405020304" pitchFamily="18" charset="0"/>
                <a:cs typeface="Times New Roman" panose="02020603050405020304" pitchFamily="18" charset="0"/>
              </a:rPr>
              <a:t>yang diikuti, disertai atau didahului oleh tindak pidana lain</a:t>
            </a:r>
            <a:r>
              <a:rPr lang="id-ID" dirty="0"/>
              <a:t> </a:t>
            </a:r>
          </a:p>
        </p:txBody>
      </p:sp>
      <p:sp>
        <p:nvSpPr>
          <p:cNvPr id="5" name="Rounded Rectangle 4"/>
          <p:cNvSpPr/>
          <p:nvPr/>
        </p:nvSpPr>
        <p:spPr>
          <a:xfrm>
            <a:off x="923363" y="5827058"/>
            <a:ext cx="4464424" cy="10219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Times New Roman" panose="02020603050405020304" pitchFamily="18" charset="0"/>
                <a:cs typeface="Times New Roman" panose="02020603050405020304" pitchFamily="18" charset="0"/>
              </a:rPr>
              <a:t>3. Pembunuhan </a:t>
            </a:r>
            <a:r>
              <a:rPr lang="id-ID" sz="2800" dirty="0">
                <a:latin typeface="Times New Roman" panose="02020603050405020304" pitchFamily="18" charset="0"/>
                <a:cs typeface="Times New Roman" panose="02020603050405020304" pitchFamily="18" charset="0"/>
              </a:rPr>
              <a:t>berencana (moord</a:t>
            </a:r>
            <a:r>
              <a:rPr lang="id-ID" dirty="0"/>
              <a:t>)</a:t>
            </a:r>
          </a:p>
        </p:txBody>
      </p:sp>
      <p:sp>
        <p:nvSpPr>
          <p:cNvPr id="6" name="Rounded Rectangle 5"/>
          <p:cNvSpPr/>
          <p:nvPr/>
        </p:nvSpPr>
        <p:spPr>
          <a:xfrm>
            <a:off x="6311149" y="1109379"/>
            <a:ext cx="5880849" cy="7577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latin typeface="Times New Roman" panose="02020603050405020304" pitchFamily="18" charset="0"/>
                <a:cs typeface="Times New Roman" panose="02020603050405020304" pitchFamily="18" charset="0"/>
              </a:rPr>
              <a:t>4. Pembunuhan </a:t>
            </a:r>
            <a:r>
              <a:rPr lang="id-ID" sz="2800" dirty="0">
                <a:latin typeface="Times New Roman" panose="02020603050405020304" pitchFamily="18" charset="0"/>
                <a:cs typeface="Times New Roman" panose="02020603050405020304" pitchFamily="18" charset="0"/>
              </a:rPr>
              <a:t>bayi oleh ibunya</a:t>
            </a:r>
          </a:p>
        </p:txBody>
      </p:sp>
      <p:sp>
        <p:nvSpPr>
          <p:cNvPr id="7" name="Rounded Rectangle 6"/>
          <p:cNvSpPr/>
          <p:nvPr/>
        </p:nvSpPr>
        <p:spPr>
          <a:xfrm>
            <a:off x="6311151" y="2208603"/>
            <a:ext cx="5880849" cy="8426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Times New Roman" panose="02020603050405020304" pitchFamily="18" charset="0"/>
                <a:cs typeface="Times New Roman" panose="02020603050405020304" pitchFamily="18" charset="0"/>
              </a:rPr>
              <a:t>5. Pembunuhan </a:t>
            </a:r>
            <a:r>
              <a:rPr lang="id-ID" sz="2800" dirty="0">
                <a:latin typeface="Times New Roman" panose="02020603050405020304" pitchFamily="18" charset="0"/>
                <a:cs typeface="Times New Roman" panose="02020603050405020304" pitchFamily="18" charset="0"/>
              </a:rPr>
              <a:t>bayi oleh ibunya secara perencana</a:t>
            </a:r>
          </a:p>
        </p:txBody>
      </p:sp>
      <p:sp>
        <p:nvSpPr>
          <p:cNvPr id="8" name="Rounded Rectangle 7"/>
          <p:cNvSpPr/>
          <p:nvPr/>
        </p:nvSpPr>
        <p:spPr>
          <a:xfrm>
            <a:off x="6311151" y="3334864"/>
            <a:ext cx="5880849" cy="10130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Times New Roman" panose="02020603050405020304" pitchFamily="18" charset="0"/>
                <a:cs typeface="Times New Roman" panose="02020603050405020304" pitchFamily="18" charset="0"/>
              </a:rPr>
              <a:t>6. Pembunuhan </a:t>
            </a:r>
            <a:r>
              <a:rPr lang="id-ID" sz="2800" dirty="0">
                <a:latin typeface="Times New Roman" panose="02020603050405020304" pitchFamily="18" charset="0"/>
                <a:cs typeface="Times New Roman" panose="02020603050405020304" pitchFamily="18" charset="0"/>
              </a:rPr>
              <a:t>atas permintaan korban</a:t>
            </a:r>
          </a:p>
        </p:txBody>
      </p:sp>
      <p:sp>
        <p:nvSpPr>
          <p:cNvPr id="9" name="Rounded Rectangle 8"/>
          <p:cNvSpPr/>
          <p:nvPr/>
        </p:nvSpPr>
        <p:spPr>
          <a:xfrm>
            <a:off x="6311149" y="4598887"/>
            <a:ext cx="5880849" cy="968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Times New Roman" panose="02020603050405020304" pitchFamily="18" charset="0"/>
                <a:cs typeface="Times New Roman" panose="02020603050405020304" pitchFamily="18" charset="0"/>
              </a:rPr>
              <a:t>7. Penganjuran </a:t>
            </a:r>
            <a:r>
              <a:rPr lang="id-ID" sz="2800" dirty="0">
                <a:latin typeface="Times New Roman" panose="02020603050405020304" pitchFamily="18" charset="0"/>
                <a:cs typeface="Times New Roman" panose="02020603050405020304" pitchFamily="18" charset="0"/>
              </a:rPr>
              <a:t>agar bunuh diri</a:t>
            </a:r>
          </a:p>
        </p:txBody>
      </p:sp>
      <p:sp>
        <p:nvSpPr>
          <p:cNvPr id="10" name="Rounded Rectangle 9"/>
          <p:cNvSpPr/>
          <p:nvPr/>
        </p:nvSpPr>
        <p:spPr>
          <a:xfrm>
            <a:off x="6311151" y="5815987"/>
            <a:ext cx="5880849" cy="10219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Times New Roman" panose="02020603050405020304" pitchFamily="18" charset="0"/>
                <a:cs typeface="Times New Roman" panose="02020603050405020304" pitchFamily="18" charset="0"/>
              </a:rPr>
              <a:t>8. Pengguguran </a:t>
            </a:r>
            <a:r>
              <a:rPr lang="id-ID" sz="2800" dirty="0">
                <a:latin typeface="Times New Roman" panose="02020603050405020304" pitchFamily="18" charset="0"/>
                <a:cs typeface="Times New Roman" panose="02020603050405020304" pitchFamily="18" charset="0"/>
              </a:rPr>
              <a:t>kandungan</a:t>
            </a:r>
          </a:p>
        </p:txBody>
      </p:sp>
      <p:cxnSp>
        <p:nvCxnSpPr>
          <p:cNvPr id="12" name="Straight Connector 11"/>
          <p:cNvCxnSpPr>
            <a:stCxn id="2" idx="2"/>
            <a:endCxn id="2" idx="2"/>
          </p:cNvCxnSpPr>
          <p:nvPr/>
        </p:nvCxnSpPr>
        <p:spPr>
          <a:xfrm>
            <a:off x="1990165" y="222801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 idx="2"/>
            <a:endCxn id="3" idx="2"/>
          </p:cNvCxnSpPr>
          <p:nvPr/>
        </p:nvCxnSpPr>
        <p:spPr>
          <a:xfrm>
            <a:off x="3110752" y="408789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2"/>
            <a:endCxn id="4" idx="2"/>
          </p:cNvCxnSpPr>
          <p:nvPr/>
        </p:nvCxnSpPr>
        <p:spPr>
          <a:xfrm>
            <a:off x="3155575" y="556707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2" idx="3"/>
            <a:endCxn id="6" idx="1"/>
          </p:cNvCxnSpPr>
          <p:nvPr/>
        </p:nvCxnSpPr>
        <p:spPr>
          <a:xfrm>
            <a:off x="3980329" y="1125353"/>
            <a:ext cx="2330820" cy="3629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37882" y="2243987"/>
            <a:ext cx="537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94447" y="2243987"/>
            <a:ext cx="17929" cy="40829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5" idx="1"/>
          </p:cNvCxnSpPr>
          <p:nvPr/>
        </p:nvCxnSpPr>
        <p:spPr>
          <a:xfrm>
            <a:off x="452717" y="6326975"/>
            <a:ext cx="470646" cy="11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4" idx="1"/>
          </p:cNvCxnSpPr>
          <p:nvPr/>
        </p:nvCxnSpPr>
        <p:spPr>
          <a:xfrm flipH="1" flipV="1">
            <a:off x="394447" y="4951939"/>
            <a:ext cx="528916" cy="553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 idx="1"/>
          </p:cNvCxnSpPr>
          <p:nvPr/>
        </p:nvCxnSpPr>
        <p:spPr>
          <a:xfrm flipH="1" flipV="1">
            <a:off x="412376" y="3478292"/>
            <a:ext cx="42134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791200" y="1306814"/>
            <a:ext cx="0" cy="502016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7" idx="1"/>
          </p:cNvCxnSpPr>
          <p:nvPr/>
        </p:nvCxnSpPr>
        <p:spPr>
          <a:xfrm flipH="1" flipV="1">
            <a:off x="5840501" y="2629943"/>
            <a:ext cx="47065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8" idx="1"/>
          </p:cNvCxnSpPr>
          <p:nvPr/>
        </p:nvCxnSpPr>
        <p:spPr>
          <a:xfrm flipH="1">
            <a:off x="5815849" y="3841370"/>
            <a:ext cx="495302" cy="2346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9" idx="1"/>
          </p:cNvCxnSpPr>
          <p:nvPr/>
        </p:nvCxnSpPr>
        <p:spPr>
          <a:xfrm flipH="1">
            <a:off x="5791200" y="5082981"/>
            <a:ext cx="5199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endCxn id="10" idx="1"/>
          </p:cNvCxnSpPr>
          <p:nvPr/>
        </p:nvCxnSpPr>
        <p:spPr>
          <a:xfrm>
            <a:off x="5791200" y="6326975"/>
            <a:ext cx="519951" cy="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9741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93695" y="143436"/>
            <a:ext cx="10094258" cy="12012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a:latin typeface="Times New Roman" panose="02020603050405020304" pitchFamily="18" charset="0"/>
                <a:cs typeface="Times New Roman" panose="02020603050405020304" pitchFamily="18" charset="0"/>
              </a:rPr>
              <a:t>HUKUM YANG DIBERIKAN KEPADA PELAKU KEJAHATAN TERHADAP NYAWA</a:t>
            </a:r>
          </a:p>
        </p:txBody>
      </p:sp>
      <p:sp>
        <p:nvSpPr>
          <p:cNvPr id="3" name="Rounded Rectangle 2"/>
          <p:cNvSpPr/>
          <p:nvPr/>
        </p:nvSpPr>
        <p:spPr>
          <a:xfrm flipH="1">
            <a:off x="-1013012" y="353655"/>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a:p>
        </p:txBody>
      </p:sp>
      <p:sp>
        <p:nvSpPr>
          <p:cNvPr id="4" name="Rounded Rectangle 3"/>
          <p:cNvSpPr/>
          <p:nvPr/>
        </p:nvSpPr>
        <p:spPr>
          <a:xfrm>
            <a:off x="4392706" y="4589927"/>
            <a:ext cx="7799294" cy="2268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a:latin typeface="Times New Roman" panose="02020603050405020304" pitchFamily="18" charset="0"/>
                <a:cs typeface="Times New Roman" panose="02020603050405020304" pitchFamily="18" charset="0"/>
              </a:rPr>
              <a:t>d. Pembunuhan bayi oleh ibunya</a:t>
            </a:r>
          </a:p>
          <a:p>
            <a:r>
              <a:rPr lang="id-ID" sz="2800" dirty="0">
                <a:latin typeface="Times New Roman" panose="02020603050405020304" pitchFamily="18" charset="0"/>
                <a:cs typeface="Times New Roman" panose="02020603050405020304" pitchFamily="18" charset="0"/>
              </a:rPr>
              <a:t>e. Pembunuhan bayi oleh ibunya secara </a:t>
            </a:r>
            <a:r>
              <a:rPr lang="id-ID" sz="2800" dirty="0" smtClean="0">
                <a:latin typeface="Times New Roman" panose="02020603050405020304" pitchFamily="18" charset="0"/>
                <a:cs typeface="Times New Roman" panose="02020603050405020304" pitchFamily="18" charset="0"/>
              </a:rPr>
              <a:t>berencana.</a:t>
            </a:r>
          </a:p>
          <a:p>
            <a:r>
              <a:rPr lang="id-ID" sz="2800" dirty="0" smtClean="0">
                <a:latin typeface="Times New Roman" panose="02020603050405020304" pitchFamily="18" charset="0"/>
                <a:cs typeface="Times New Roman" panose="02020603050405020304" pitchFamily="18" charset="0"/>
              </a:rPr>
              <a:t>F.  Pembunuhan </a:t>
            </a:r>
            <a:r>
              <a:rPr lang="id-ID" sz="2800" dirty="0">
                <a:latin typeface="Times New Roman" panose="02020603050405020304" pitchFamily="18" charset="0"/>
                <a:cs typeface="Times New Roman" panose="02020603050405020304" pitchFamily="18" charset="0"/>
              </a:rPr>
              <a:t>atas permintaan korban</a:t>
            </a:r>
          </a:p>
          <a:p>
            <a:r>
              <a:rPr lang="id-ID" sz="2800" dirty="0">
                <a:latin typeface="Times New Roman" panose="02020603050405020304" pitchFamily="18" charset="0"/>
                <a:cs typeface="Times New Roman" panose="02020603050405020304" pitchFamily="18" charset="0"/>
              </a:rPr>
              <a:t>g. Pengguguran kandungan</a:t>
            </a:r>
          </a:p>
        </p:txBody>
      </p:sp>
      <p:sp>
        <p:nvSpPr>
          <p:cNvPr id="5" name="Rounded Rectangle 4"/>
          <p:cNvSpPr/>
          <p:nvPr/>
        </p:nvSpPr>
        <p:spPr>
          <a:xfrm>
            <a:off x="0" y="2250140"/>
            <a:ext cx="3263153" cy="13178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a:latin typeface="Times New Roman" panose="02020603050405020304" pitchFamily="18" charset="0"/>
                <a:cs typeface="Times New Roman" panose="02020603050405020304" pitchFamily="18" charset="0"/>
              </a:rPr>
              <a:t>Bentuk Kejahatan Sanksi</a:t>
            </a:r>
          </a:p>
        </p:txBody>
      </p:sp>
      <p:sp>
        <p:nvSpPr>
          <p:cNvPr id="6" name="Rounded Rectangle 5"/>
          <p:cNvSpPr/>
          <p:nvPr/>
        </p:nvSpPr>
        <p:spPr>
          <a:xfrm>
            <a:off x="4392706" y="2115671"/>
            <a:ext cx="7799294" cy="20977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lphaLcPeriod"/>
            </a:pPr>
            <a:r>
              <a:rPr lang="id-ID" sz="2800" dirty="0" smtClean="0">
                <a:latin typeface="Times New Roman" panose="02020603050405020304" pitchFamily="18" charset="0"/>
                <a:cs typeface="Times New Roman" panose="02020603050405020304" pitchFamily="18" charset="0"/>
              </a:rPr>
              <a:t>Pembunuhan biasa</a:t>
            </a:r>
          </a:p>
          <a:p>
            <a:pPr marL="342900" indent="-342900">
              <a:buFontTx/>
              <a:buAutoNum type="alphaLcPeriod"/>
            </a:pPr>
            <a:r>
              <a:rPr lang="id-ID" sz="2800" dirty="0" smtClean="0">
                <a:latin typeface="Times New Roman" panose="02020603050405020304" pitchFamily="18" charset="0"/>
                <a:cs typeface="Times New Roman" panose="02020603050405020304" pitchFamily="18" charset="0"/>
              </a:rPr>
              <a:t>Pembunuhan diskualifikasi</a:t>
            </a:r>
          </a:p>
          <a:p>
            <a:pPr marL="342900" indent="-342900">
              <a:buFontTx/>
              <a:buAutoNum type="alphaLcPeriod"/>
            </a:pPr>
            <a:r>
              <a:rPr lang="id-ID" sz="2800" dirty="0" smtClean="0">
                <a:latin typeface="Times New Roman" panose="02020603050405020304" pitchFamily="18" charset="0"/>
                <a:cs typeface="Times New Roman" panose="02020603050405020304" pitchFamily="18" charset="0"/>
              </a:rPr>
              <a:t>Pembunuhan </a:t>
            </a:r>
            <a:r>
              <a:rPr lang="id-ID" sz="2800" dirty="0">
                <a:latin typeface="Times New Roman" panose="02020603050405020304" pitchFamily="18" charset="0"/>
                <a:cs typeface="Times New Roman" panose="02020603050405020304" pitchFamily="18" charset="0"/>
              </a:rPr>
              <a:t>berencana Penjara 15 </a:t>
            </a:r>
            <a:r>
              <a:rPr lang="id-ID" sz="2800" dirty="0" smtClean="0">
                <a:latin typeface="Times New Roman" panose="02020603050405020304" pitchFamily="18" charset="0"/>
                <a:cs typeface="Times New Roman" panose="02020603050405020304" pitchFamily="18" charset="0"/>
              </a:rPr>
              <a:t>tahun</a:t>
            </a:r>
            <a:endParaRPr lang="id-ID" dirty="0" smtClean="0"/>
          </a:p>
          <a:p>
            <a:pPr marL="342900" indent="-342900">
              <a:buAutoNum type="alphaLcPeriod"/>
            </a:pPr>
            <a:endParaRPr lang="id-ID" dirty="0"/>
          </a:p>
        </p:txBody>
      </p:sp>
      <p:sp>
        <p:nvSpPr>
          <p:cNvPr id="7" name="Rounded Rectangle 6"/>
          <p:cNvSpPr/>
          <p:nvPr/>
        </p:nvSpPr>
        <p:spPr>
          <a:xfrm flipH="1" flipV="1">
            <a:off x="-1035872" y="330795"/>
            <a:ext cx="45719" cy="45719"/>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a:p>
        </p:txBody>
      </p:sp>
      <p:cxnSp>
        <p:nvCxnSpPr>
          <p:cNvPr id="9" name="Straight Connector 8"/>
          <p:cNvCxnSpPr>
            <a:stCxn id="5" idx="3"/>
            <a:endCxn id="6" idx="1"/>
          </p:cNvCxnSpPr>
          <p:nvPr/>
        </p:nvCxnSpPr>
        <p:spPr>
          <a:xfrm>
            <a:off x="3263153" y="2909047"/>
            <a:ext cx="1129553" cy="2554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5" idx="3"/>
            <a:endCxn id="4" idx="1"/>
          </p:cNvCxnSpPr>
          <p:nvPr/>
        </p:nvCxnSpPr>
        <p:spPr>
          <a:xfrm>
            <a:off x="3263153" y="2909047"/>
            <a:ext cx="1129553" cy="281491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2518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91671" y="1721224"/>
            <a:ext cx="10919011" cy="46078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a:latin typeface="Times New Roman" panose="02020603050405020304" pitchFamily="18" charset="0"/>
                <a:cs typeface="Times New Roman" panose="02020603050405020304" pitchFamily="18" charset="0"/>
              </a:rPr>
              <a:t>Kejahatan terhadap tubuh dan terhadap nyawa mempunyai hubungan dekat, yakni adanya keserupaan perbuatan yang sifat dan wujudnya pada umumnya berupa kekerasan fisik. Perbedaan diantaranya adalah akibat yang ditimbulkan oleh perkosaan atas adalah semata-mata bergantung pada akibat yang timbul setelah terwujudnya perbuatan.</a:t>
            </a:r>
            <a:br>
              <a:rPr lang="id-ID" sz="2800" dirty="0">
                <a:latin typeface="Times New Roman" panose="02020603050405020304" pitchFamily="18" charset="0"/>
                <a:cs typeface="Times New Roman" panose="02020603050405020304" pitchFamily="18" charset="0"/>
              </a:rPr>
            </a:br>
            <a:r>
              <a:rPr lang="id-ID" sz="2800" dirty="0">
                <a:latin typeface="Times New Roman" panose="02020603050405020304" pitchFamily="18" charset="0"/>
                <a:cs typeface="Times New Roman" panose="02020603050405020304" pitchFamily="18" charset="0"/>
              </a:rPr>
              <a:t>Adapun dalam penganiayaan unsur akibatnya berupa syarat yang memperberat pidana dengan adanya akibat tertentu pada suatu delik atau delik-delik yang dikualifikasikan karena akibatnya, misalnya penganiayaan yag berunsurkan luka berat.</a:t>
            </a:r>
          </a:p>
        </p:txBody>
      </p:sp>
    </p:spTree>
    <p:extLst>
      <p:ext uri="{BB962C8B-B14F-4D97-AF65-F5344CB8AC3E}">
        <p14:creationId xmlns:p14="http://schemas.microsoft.com/office/powerpoint/2010/main" val="2575895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512</TotalTime>
  <Words>535</Words>
  <Application>Microsoft Office PowerPoint</Application>
  <PresentationFormat>Custom</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vt:lpstr>
      <vt:lpstr>HUKUM PIDANA   Kejahatan Terhadap Jiwa   Kejahatan Terhadap Tubuh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ASUS</cp:lastModifiedBy>
  <cp:revision>50</cp:revision>
  <dcterms:created xsi:type="dcterms:W3CDTF">2019-12-24T04:32:45Z</dcterms:created>
  <dcterms:modified xsi:type="dcterms:W3CDTF">2020-01-22T05:01:33Z</dcterms:modified>
</cp:coreProperties>
</file>