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7DC69-7BD4-4ED7-99D2-2221EB9668DF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BE038-5175-45DA-AE1D-5AB4B2D26B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7DC69-7BD4-4ED7-99D2-2221EB9668DF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BE038-5175-45DA-AE1D-5AB4B2D2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7DC69-7BD4-4ED7-99D2-2221EB9668DF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BE038-5175-45DA-AE1D-5AB4B2D2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7DC69-7BD4-4ED7-99D2-2221EB9668DF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BE038-5175-45DA-AE1D-5AB4B2D2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7DC69-7BD4-4ED7-99D2-2221EB9668DF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BE038-5175-45DA-AE1D-5AB4B2D26B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7DC69-7BD4-4ED7-99D2-2221EB9668DF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BE038-5175-45DA-AE1D-5AB4B2D2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7DC69-7BD4-4ED7-99D2-2221EB9668DF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BE038-5175-45DA-AE1D-5AB4B2D2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7DC69-7BD4-4ED7-99D2-2221EB9668DF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BE038-5175-45DA-AE1D-5AB4B2D2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7DC69-7BD4-4ED7-99D2-2221EB9668DF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BE038-5175-45DA-AE1D-5AB4B2D26BC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7DC69-7BD4-4ED7-99D2-2221EB9668DF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BE038-5175-45DA-AE1D-5AB4B2D2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7DC69-7BD4-4ED7-99D2-2221EB9668DF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BE038-5175-45DA-AE1D-5AB4B2D26B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27DC69-7BD4-4ED7-99D2-2221EB9668DF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BBE038-5175-45DA-AE1D-5AB4B2D26BC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HUKUM PIDANA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Schuld</a:t>
            </a:r>
            <a:r>
              <a:rPr lang="en-US" dirty="0" smtClean="0">
                <a:solidFill>
                  <a:schemeClr val="tx1"/>
                </a:solidFill>
              </a:rPr>
              <a:t> Dan </a:t>
            </a:r>
            <a:r>
              <a:rPr lang="en-US" dirty="0" err="1" smtClean="0">
                <a:solidFill>
                  <a:schemeClr val="tx1"/>
                </a:solidFill>
              </a:rPr>
              <a:t>Wederrechtelijkheid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38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153400" cy="5668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nl-NL" b="1" dirty="0" smtClean="0"/>
              <a:t>AJARAN TENTANG MELAWAN HUKUM (Wederrechtelijkheid) </a:t>
            </a:r>
          </a:p>
          <a:p>
            <a:pPr algn="just"/>
            <a:r>
              <a:rPr lang="en-US" i="1" dirty="0" err="1"/>
              <a:t>Wederrechtelijkheid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defenisi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Simons </a:t>
            </a:r>
            <a:r>
              <a:rPr lang="en-US" dirty="0" err="1"/>
              <a:t>menyebut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”. </a:t>
            </a:r>
            <a:r>
              <a:rPr lang="en-US" dirty="0" err="1"/>
              <a:t>Sementara</a:t>
            </a:r>
            <a:r>
              <a:rPr lang="en-US" dirty="0"/>
              <a:t>, </a:t>
            </a:r>
            <a:r>
              <a:rPr lang="en-US" dirty="0" err="1"/>
              <a:t>Noyon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”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”. </a:t>
            </a:r>
            <a:r>
              <a:rPr lang="en-US" dirty="0" err="1"/>
              <a:t>Adapun</a:t>
            </a:r>
            <a:r>
              <a:rPr lang="en-US" dirty="0"/>
              <a:t> van Hamel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Hoge</a:t>
            </a:r>
            <a:r>
              <a:rPr lang="en-US" dirty="0"/>
              <a:t> </a:t>
            </a:r>
            <a:r>
              <a:rPr lang="en-US" dirty="0" err="1"/>
              <a:t>Raad</a:t>
            </a:r>
            <a:r>
              <a:rPr lang="en-US" dirty="0"/>
              <a:t> (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),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”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wewenangnya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4916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153400" cy="5668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teoretis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i="1" dirty="0" err="1"/>
              <a:t>Wederrechtelijkheid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), </a:t>
            </a:r>
            <a:r>
              <a:rPr lang="en-US" dirty="0" err="1"/>
              <a:t>yaitu</a:t>
            </a:r>
            <a:r>
              <a:rPr lang="en-US" dirty="0"/>
              <a:t>: (i) </a:t>
            </a:r>
            <a:r>
              <a:rPr lang="en-US" i="1" dirty="0" err="1"/>
              <a:t>formeel</a:t>
            </a:r>
            <a:r>
              <a:rPr lang="en-US" i="1" dirty="0"/>
              <a:t> </a:t>
            </a:r>
            <a:r>
              <a:rPr lang="en-US" i="1" dirty="0" err="1"/>
              <a:t>wederrechtelijkheid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formil</a:t>
            </a:r>
            <a:r>
              <a:rPr lang="en-US" dirty="0"/>
              <a:t>,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dikategorikan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(UU); (ii) </a:t>
            </a:r>
            <a:r>
              <a:rPr lang="en-US" i="1" dirty="0" err="1"/>
              <a:t>materiil</a:t>
            </a:r>
            <a:r>
              <a:rPr lang="en-US" i="1" dirty="0"/>
              <a:t> </a:t>
            </a:r>
            <a:r>
              <a:rPr lang="en-US" i="1" dirty="0" err="1"/>
              <a:t>wederrechtelijkheid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materil</a:t>
            </a:r>
            <a:r>
              <a:rPr lang="en-US" dirty="0"/>
              <a:t>,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, </a:t>
            </a:r>
            <a:r>
              <a:rPr lang="en-US" dirty="0" err="1"/>
              <a:t>walaupun</a:t>
            </a:r>
            <a:r>
              <a:rPr lang="en-US" dirty="0"/>
              <a:t> UU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2720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153400" cy="5668963"/>
          </a:xfrm>
        </p:spPr>
        <p:txBody>
          <a:bodyPr/>
          <a:lstStyle/>
          <a:p>
            <a:pPr algn="just"/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(i) </a:t>
            </a:r>
            <a:r>
              <a:rPr lang="en-US" dirty="0" err="1"/>
              <a:t>Pasal</a:t>
            </a:r>
            <a:r>
              <a:rPr lang="en-US" dirty="0"/>
              <a:t> 187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338 </a:t>
            </a:r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(KUHP)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i="1" dirty="0" err="1"/>
              <a:t>wederrechtelijkheid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delik</a:t>
            </a:r>
            <a:r>
              <a:rPr lang="en-US" dirty="0"/>
              <a:t>; (ii) </a:t>
            </a:r>
            <a:r>
              <a:rPr lang="en-US" dirty="0" err="1"/>
              <a:t>Pasal</a:t>
            </a:r>
            <a:r>
              <a:rPr lang="en-US" dirty="0"/>
              <a:t> 167, </a:t>
            </a:r>
            <a:r>
              <a:rPr lang="en-US" dirty="0" err="1"/>
              <a:t>Pasal</a:t>
            </a:r>
            <a:r>
              <a:rPr lang="en-US" dirty="0"/>
              <a:t> 333,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406 KUHP,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i="1" dirty="0" err="1"/>
              <a:t>wederrechtelijkheid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delik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272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153400" cy="5668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Melawan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Menurut</a:t>
            </a:r>
            <a:r>
              <a:rPr lang="en-US" b="1" dirty="0"/>
              <a:t> </a:t>
            </a:r>
            <a:r>
              <a:rPr lang="en-US" b="1" dirty="0" err="1"/>
              <a:t>Bemmelen</a:t>
            </a:r>
            <a:r>
              <a:rPr lang="en-US" dirty="0"/>
              <a:t> (2 </a:t>
            </a:r>
            <a:r>
              <a:rPr lang="en-US" dirty="0" err="1"/>
              <a:t>makna</a:t>
            </a:r>
            <a:r>
              <a:rPr lang="en-US" dirty="0"/>
              <a:t>) </a:t>
            </a:r>
            <a:r>
              <a:rPr lang="en-US" dirty="0" err="1"/>
              <a:t>yaitu</a:t>
            </a:r>
            <a:r>
              <a:rPr lang="en-US" dirty="0"/>
              <a:t> : (1)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ketelitian</a:t>
            </a:r>
            <a:r>
              <a:rPr lang="en-US" dirty="0"/>
              <a:t> yang </a:t>
            </a:r>
            <a:r>
              <a:rPr lang="en-US" dirty="0" err="1"/>
              <a:t>pantas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pergaulan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orang lain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(2)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Melawan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Menurut</a:t>
            </a:r>
            <a:r>
              <a:rPr lang="en-US" b="1" dirty="0"/>
              <a:t> </a:t>
            </a:r>
            <a:r>
              <a:rPr lang="en-US" b="1" dirty="0" err="1"/>
              <a:t>Hazewink</a:t>
            </a:r>
            <a:r>
              <a:rPr lang="en-US" b="1" dirty="0"/>
              <a:t> el-</a:t>
            </a:r>
            <a:r>
              <a:rPr lang="en-US" b="1" dirty="0" err="1"/>
              <a:t>Suringa</a:t>
            </a:r>
            <a:r>
              <a:rPr lang="en-US" dirty="0"/>
              <a:t> (3 </a:t>
            </a:r>
            <a:r>
              <a:rPr lang="en-US" dirty="0" err="1"/>
              <a:t>makna</a:t>
            </a:r>
            <a:r>
              <a:rPr lang="en-US" dirty="0"/>
              <a:t>) </a:t>
            </a:r>
            <a:r>
              <a:rPr lang="en-US" dirty="0" err="1"/>
              <a:t>yaitu</a:t>
            </a:r>
            <a:r>
              <a:rPr lang="en-US" dirty="0"/>
              <a:t> : (1)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(2)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orang lain, (3)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algn="just"/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2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153400" cy="5668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Soebekti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Tjitrosudibio</a:t>
            </a:r>
            <a:r>
              <a:rPr lang="en-US" dirty="0"/>
              <a:t> </a:t>
            </a:r>
            <a:r>
              <a:rPr lang="en-US" dirty="0" err="1"/>
              <a:t>menterjemahkannya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/>
              <a:t>“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yang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lain, </a:t>
            </a:r>
            <a:r>
              <a:rPr lang="en-US" dirty="0" err="1"/>
              <a:t>mewajibkan</a:t>
            </a:r>
            <a:r>
              <a:rPr lang="en-US" dirty="0"/>
              <a:t> orang yang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salahnya</a:t>
            </a:r>
            <a:r>
              <a:rPr lang="en-US" dirty="0"/>
              <a:t> </a:t>
            </a:r>
            <a:r>
              <a:rPr lang="en-US" dirty="0" err="1"/>
              <a:t>menerbitkan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”.</a:t>
            </a:r>
          </a:p>
          <a:p>
            <a:pPr marL="0" indent="0" algn="just">
              <a:buNone/>
            </a:pPr>
            <a:r>
              <a:rPr lang="en-US" dirty="0"/>
              <a:t>MA </a:t>
            </a:r>
            <a:r>
              <a:rPr lang="en-US" dirty="0" err="1"/>
              <a:t>Moegni</a:t>
            </a:r>
            <a:r>
              <a:rPr lang="en-US" dirty="0"/>
              <a:t> </a:t>
            </a:r>
            <a:r>
              <a:rPr lang="en-US" dirty="0" err="1"/>
              <a:t>Djojodirdjo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aktifnya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sefiat</a:t>
            </a:r>
            <a:r>
              <a:rPr lang="en-US" dirty="0"/>
              <a:t> </a:t>
            </a:r>
            <a:r>
              <a:rPr lang="en-US" dirty="0" err="1"/>
              <a:t>pasifnya</a:t>
            </a:r>
            <a:r>
              <a:rPr lang="en-US" dirty="0"/>
              <a:t> </a:t>
            </a:r>
            <a:r>
              <a:rPr lang="en-US" dirty="0" err="1"/>
              <a:t>diabaikan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“</a:t>
            </a:r>
            <a:r>
              <a:rPr lang="en-US" dirty="0" err="1"/>
              <a:t>melawan</a:t>
            </a:r>
            <a:r>
              <a:rPr lang="en-US" dirty="0"/>
              <a:t>”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pasif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2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153400" cy="5668963"/>
          </a:xfrm>
        </p:spPr>
        <p:txBody>
          <a:bodyPr/>
          <a:lstStyle/>
          <a:p>
            <a:pPr algn="just"/>
            <a:r>
              <a:rPr lang="en-US" dirty="0" err="1"/>
              <a:t>Hoge</a:t>
            </a:r>
            <a:r>
              <a:rPr lang="en-US" dirty="0"/>
              <a:t> </a:t>
            </a:r>
            <a:r>
              <a:rPr lang="en-US" dirty="0" err="1"/>
              <a:t>raad</a:t>
            </a:r>
            <a:r>
              <a:rPr lang="en-US" dirty="0"/>
              <a:t> (1919) </a:t>
            </a:r>
            <a:r>
              <a:rPr lang="en-US" dirty="0" err="1"/>
              <a:t>peerbuatan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dirty="0" err="1"/>
              <a:t>berbuat</a:t>
            </a:r>
            <a:r>
              <a:rPr lang="en-US" dirty="0"/>
              <a:t>” </a:t>
            </a:r>
            <a:r>
              <a:rPr lang="en-US" dirty="0" err="1"/>
              <a:t>atau</a:t>
            </a:r>
            <a:r>
              <a:rPr lang="en-US" dirty="0"/>
              <a:t> “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” yang </a:t>
            </a:r>
            <a:r>
              <a:rPr lang="en-US" dirty="0" err="1"/>
              <a:t>memperkosa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oranglain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kesusilaan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orang lain.</a:t>
            </a:r>
          </a:p>
        </p:txBody>
      </p:sp>
    </p:spTree>
    <p:extLst>
      <p:ext uri="{BB962C8B-B14F-4D97-AF65-F5344CB8AC3E}">
        <p14:creationId xmlns:p14="http://schemas.microsoft.com/office/powerpoint/2010/main" val="4242720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153400" cy="5668963"/>
          </a:xfrm>
        </p:spPr>
        <p:txBody>
          <a:bodyPr/>
          <a:lstStyle/>
          <a:p>
            <a:pPr algn="just"/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i="1" dirty="0"/>
              <a:t>Condition Sine Qua Non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Von </a:t>
            </a:r>
            <a:r>
              <a:rPr lang="en-US" dirty="0" err="1"/>
              <a:t>Buri</a:t>
            </a:r>
            <a:r>
              <a:rPr lang="en-US" dirty="0"/>
              <a:t>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 </a:t>
            </a:r>
            <a:r>
              <a:rPr lang="en-US" dirty="0" err="1"/>
              <a:t>Kontinental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faktual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menyatakan</a:t>
            </a:r>
            <a:r>
              <a:rPr lang="en-US" dirty="0" smtClean="0"/>
              <a:t>:</a:t>
            </a:r>
            <a:endParaRPr lang="en-US" dirty="0" smtClean="0">
              <a:effectLst/>
            </a:endParaRPr>
          </a:p>
          <a:p>
            <a:pPr algn="just"/>
            <a:r>
              <a:rPr lang="en-US" dirty="0"/>
              <a:t>“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.”</a:t>
            </a:r>
            <a:endParaRPr lang="en-US" dirty="0" smtClean="0">
              <a:effectLst/>
            </a:endParaRP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orang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bertanggungjawab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i="1" dirty="0"/>
              <a:t>Condition Sine Qua Non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20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153400" cy="5668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i="1" dirty="0"/>
              <a:t>Adequate </a:t>
            </a:r>
            <a:r>
              <a:rPr lang="en-US" i="1" dirty="0" err="1"/>
              <a:t>Veroorzaking</a:t>
            </a:r>
            <a:r>
              <a:rPr lang="en-US" i="1" dirty="0"/>
              <a:t> </a:t>
            </a:r>
            <a:r>
              <a:rPr lang="en-US" dirty="0" err="1"/>
              <a:t>dari</a:t>
            </a:r>
            <a:r>
              <a:rPr lang="en-US" dirty="0"/>
              <a:t> Van </a:t>
            </a:r>
            <a:r>
              <a:rPr lang="en-US" dirty="0" err="1"/>
              <a:t>Kries</a:t>
            </a:r>
            <a:r>
              <a:rPr lang="en-US" dirty="0"/>
              <a:t>, </a:t>
            </a:r>
            <a:r>
              <a:rPr lang="en-US" dirty="0" err="1"/>
              <a:t>menyatakan</a:t>
            </a:r>
            <a:r>
              <a:rPr lang="en-US" dirty="0" smtClean="0"/>
              <a:t>:</a:t>
            </a:r>
            <a:endParaRPr lang="en-US" dirty="0" smtClean="0">
              <a:effectLst/>
            </a:endParaRPr>
          </a:p>
          <a:p>
            <a:pPr marL="82296" indent="0">
              <a:buNone/>
            </a:pPr>
            <a:r>
              <a:rPr lang="en-US" dirty="0"/>
              <a:t>“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diduga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.”</a:t>
            </a:r>
            <a:endParaRPr lang="en-US" dirty="0" smtClean="0">
              <a:effectLst/>
            </a:endParaRPr>
          </a:p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orang  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bertanggungawab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, yang </a:t>
            </a:r>
            <a:r>
              <a:rPr lang="en-US" dirty="0" err="1"/>
              <a:t>selayaknya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82296" indent="0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Vollmar</a:t>
            </a:r>
            <a:r>
              <a:rPr lang="en-US" dirty="0"/>
              <a:t>:</a:t>
            </a:r>
            <a:endParaRPr lang="en-US" dirty="0" smtClean="0">
              <a:effectLst/>
            </a:endParaRPr>
          </a:p>
          <a:p>
            <a:r>
              <a:rPr lang="en-US" dirty="0"/>
              <a:t>“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kausal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”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20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</TotalTime>
  <Words>498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HUKUM PIDANA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PIDANA</dc:title>
  <dc:creator>ASUS</dc:creator>
  <cp:lastModifiedBy>ASUS</cp:lastModifiedBy>
  <cp:revision>1</cp:revision>
  <dcterms:created xsi:type="dcterms:W3CDTF">2020-02-10T02:50:00Z</dcterms:created>
  <dcterms:modified xsi:type="dcterms:W3CDTF">2020-02-10T02:58:52Z</dcterms:modified>
</cp:coreProperties>
</file>