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9" autoAdjust="0"/>
    <p:restoredTop sz="94660"/>
  </p:normalViewPr>
  <p:slideViewPr>
    <p:cSldViewPr snapToGrid="0">
      <p:cViewPr>
        <p:scale>
          <a:sx n="58" d="100"/>
          <a:sy n="58" d="100"/>
        </p:scale>
        <p:origin x="-30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AFA93BE-EE0C-4F73-8660-0EF301087E1E}" type="datetimeFigureOut">
              <a:rPr lang="id-ID" smtClean="0"/>
              <a:t>22/01/2020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C7C892B-8C0A-40C4-B637-2487EB12B804}" type="slidenum">
              <a:rPr lang="id-ID" smtClean="0"/>
              <a:t>‹#›</a:t>
            </a:fld>
            <a:endParaRPr lang="id-ID"/>
          </a:p>
        </p:txBody>
      </p:sp>
    </p:spTree>
    <p:extLst>
      <p:ext uri="{BB962C8B-B14F-4D97-AF65-F5344CB8AC3E}">
        <p14:creationId xmlns:p14="http://schemas.microsoft.com/office/powerpoint/2010/main" val="599572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AFA93BE-EE0C-4F73-8660-0EF301087E1E}" type="datetimeFigureOut">
              <a:rPr lang="id-ID" smtClean="0"/>
              <a:t>22/01/2020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C7C892B-8C0A-40C4-B637-2487EB12B804}" type="slidenum">
              <a:rPr lang="id-ID" smtClean="0"/>
              <a:t>‹#›</a:t>
            </a:fld>
            <a:endParaRPr lang="id-ID"/>
          </a:p>
        </p:txBody>
      </p:sp>
    </p:spTree>
    <p:extLst>
      <p:ext uri="{BB962C8B-B14F-4D97-AF65-F5344CB8AC3E}">
        <p14:creationId xmlns:p14="http://schemas.microsoft.com/office/powerpoint/2010/main" val="3416526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AFA93BE-EE0C-4F73-8660-0EF301087E1E}" type="datetimeFigureOut">
              <a:rPr lang="id-ID" smtClean="0"/>
              <a:t>22/01/2020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C7C892B-8C0A-40C4-B637-2487EB12B804}" type="slidenum">
              <a:rPr lang="id-ID" smtClean="0"/>
              <a:t>‹#›</a:t>
            </a:fld>
            <a:endParaRPr lang="id-ID"/>
          </a:p>
        </p:txBody>
      </p:sp>
    </p:spTree>
    <p:extLst>
      <p:ext uri="{BB962C8B-B14F-4D97-AF65-F5344CB8AC3E}">
        <p14:creationId xmlns:p14="http://schemas.microsoft.com/office/powerpoint/2010/main" val="811234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AFA93BE-EE0C-4F73-8660-0EF301087E1E}" type="datetimeFigureOut">
              <a:rPr lang="id-ID" smtClean="0"/>
              <a:t>22/01/2020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C7C892B-8C0A-40C4-B637-2487EB12B804}" type="slidenum">
              <a:rPr lang="id-ID" smtClean="0"/>
              <a:t>‹#›</a:t>
            </a:fld>
            <a:endParaRPr lang="id-ID"/>
          </a:p>
        </p:txBody>
      </p:sp>
    </p:spTree>
    <p:extLst>
      <p:ext uri="{BB962C8B-B14F-4D97-AF65-F5344CB8AC3E}">
        <p14:creationId xmlns:p14="http://schemas.microsoft.com/office/powerpoint/2010/main" val="3902848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FA93BE-EE0C-4F73-8660-0EF301087E1E}" type="datetimeFigureOut">
              <a:rPr lang="id-ID" smtClean="0"/>
              <a:t>22/01/2020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C7C892B-8C0A-40C4-B637-2487EB12B804}" type="slidenum">
              <a:rPr lang="id-ID" smtClean="0"/>
              <a:t>‹#›</a:t>
            </a:fld>
            <a:endParaRPr lang="id-ID"/>
          </a:p>
        </p:txBody>
      </p:sp>
    </p:spTree>
    <p:extLst>
      <p:ext uri="{BB962C8B-B14F-4D97-AF65-F5344CB8AC3E}">
        <p14:creationId xmlns:p14="http://schemas.microsoft.com/office/powerpoint/2010/main" val="329719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AFA93BE-EE0C-4F73-8660-0EF301087E1E}" type="datetimeFigureOut">
              <a:rPr lang="id-ID" smtClean="0"/>
              <a:t>22/01/2020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C7C892B-8C0A-40C4-B637-2487EB12B804}" type="slidenum">
              <a:rPr lang="id-ID" smtClean="0"/>
              <a:t>‹#›</a:t>
            </a:fld>
            <a:endParaRPr lang="id-ID"/>
          </a:p>
        </p:txBody>
      </p:sp>
    </p:spTree>
    <p:extLst>
      <p:ext uri="{BB962C8B-B14F-4D97-AF65-F5344CB8AC3E}">
        <p14:creationId xmlns:p14="http://schemas.microsoft.com/office/powerpoint/2010/main" val="4117240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AFA93BE-EE0C-4F73-8660-0EF301087E1E}" type="datetimeFigureOut">
              <a:rPr lang="id-ID" smtClean="0"/>
              <a:t>22/01/2020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C7C892B-8C0A-40C4-B637-2487EB12B804}" type="slidenum">
              <a:rPr lang="id-ID" smtClean="0"/>
              <a:t>‹#›</a:t>
            </a:fld>
            <a:endParaRPr lang="id-ID"/>
          </a:p>
        </p:txBody>
      </p:sp>
    </p:spTree>
    <p:extLst>
      <p:ext uri="{BB962C8B-B14F-4D97-AF65-F5344CB8AC3E}">
        <p14:creationId xmlns:p14="http://schemas.microsoft.com/office/powerpoint/2010/main" val="3155588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AFA93BE-EE0C-4F73-8660-0EF301087E1E}" type="datetimeFigureOut">
              <a:rPr lang="id-ID" smtClean="0"/>
              <a:t>22/01/2020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C7C892B-8C0A-40C4-B637-2487EB12B804}" type="slidenum">
              <a:rPr lang="id-ID" smtClean="0"/>
              <a:t>‹#›</a:t>
            </a:fld>
            <a:endParaRPr lang="id-ID"/>
          </a:p>
        </p:txBody>
      </p:sp>
    </p:spTree>
    <p:extLst>
      <p:ext uri="{BB962C8B-B14F-4D97-AF65-F5344CB8AC3E}">
        <p14:creationId xmlns:p14="http://schemas.microsoft.com/office/powerpoint/2010/main" val="1044352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FA93BE-EE0C-4F73-8660-0EF301087E1E}" type="datetimeFigureOut">
              <a:rPr lang="id-ID" smtClean="0"/>
              <a:t>22/01/2020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C7C892B-8C0A-40C4-B637-2487EB12B804}" type="slidenum">
              <a:rPr lang="id-ID" smtClean="0"/>
              <a:t>‹#›</a:t>
            </a:fld>
            <a:endParaRPr lang="id-ID"/>
          </a:p>
        </p:txBody>
      </p:sp>
    </p:spTree>
    <p:extLst>
      <p:ext uri="{BB962C8B-B14F-4D97-AF65-F5344CB8AC3E}">
        <p14:creationId xmlns:p14="http://schemas.microsoft.com/office/powerpoint/2010/main" val="2462744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FA93BE-EE0C-4F73-8660-0EF301087E1E}" type="datetimeFigureOut">
              <a:rPr lang="id-ID" smtClean="0"/>
              <a:t>22/01/2020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C7C892B-8C0A-40C4-B637-2487EB12B804}" type="slidenum">
              <a:rPr lang="id-ID" smtClean="0"/>
              <a:t>‹#›</a:t>
            </a:fld>
            <a:endParaRPr lang="id-ID"/>
          </a:p>
        </p:txBody>
      </p:sp>
    </p:spTree>
    <p:extLst>
      <p:ext uri="{BB962C8B-B14F-4D97-AF65-F5344CB8AC3E}">
        <p14:creationId xmlns:p14="http://schemas.microsoft.com/office/powerpoint/2010/main" val="4161286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FA93BE-EE0C-4F73-8660-0EF301087E1E}" type="datetimeFigureOut">
              <a:rPr lang="id-ID" smtClean="0"/>
              <a:t>22/01/2020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C7C892B-8C0A-40C4-B637-2487EB12B804}" type="slidenum">
              <a:rPr lang="id-ID" smtClean="0"/>
              <a:t>‹#›</a:t>
            </a:fld>
            <a:endParaRPr lang="id-ID"/>
          </a:p>
        </p:txBody>
      </p:sp>
    </p:spTree>
    <p:extLst>
      <p:ext uri="{BB962C8B-B14F-4D97-AF65-F5344CB8AC3E}">
        <p14:creationId xmlns:p14="http://schemas.microsoft.com/office/powerpoint/2010/main" val="3907219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FA93BE-EE0C-4F73-8660-0EF301087E1E}" type="datetimeFigureOut">
              <a:rPr lang="id-ID" smtClean="0"/>
              <a:t>22/01/2020</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C892B-8C0A-40C4-B637-2487EB12B804}" type="slidenum">
              <a:rPr lang="id-ID" smtClean="0"/>
              <a:t>‹#›</a:t>
            </a:fld>
            <a:endParaRPr lang="id-ID"/>
          </a:p>
        </p:txBody>
      </p:sp>
    </p:spTree>
    <p:extLst>
      <p:ext uri="{BB962C8B-B14F-4D97-AF65-F5344CB8AC3E}">
        <p14:creationId xmlns:p14="http://schemas.microsoft.com/office/powerpoint/2010/main" val="3694926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961496"/>
          </a:xfrm>
        </p:spPr>
        <p:txBody>
          <a:bodyPr>
            <a:normAutofit/>
          </a:bodyPr>
          <a:lstStyle/>
          <a:p>
            <a:r>
              <a:rPr lang="id-ID" sz="3600" b="1" dirty="0" smtClean="0">
                <a:latin typeface="Times New Roman" panose="02020603050405020304" pitchFamily="18" charset="0"/>
                <a:cs typeface="Times New Roman" panose="02020603050405020304" pitchFamily="18" charset="0"/>
              </a:rPr>
              <a:t>STRAFBAAR FEIT</a:t>
            </a:r>
            <a:endParaRPr lang="id-ID"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9063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166" y="753035"/>
            <a:ext cx="11080376" cy="5522259"/>
          </a:xfrm>
        </p:spPr>
        <p:txBody>
          <a:bodyPr>
            <a:normAutofit/>
          </a:bodyPr>
          <a:lstStyle/>
          <a:p>
            <a:pPr lvl="0"/>
            <a:r>
              <a:rPr lang="id-ID" sz="2800" dirty="0" smtClean="0">
                <a:latin typeface="Times New Roman" panose="02020603050405020304" pitchFamily="18" charset="0"/>
                <a:cs typeface="Times New Roman" panose="02020603050405020304" pitchFamily="18" charset="0"/>
              </a:rPr>
              <a:t> </a:t>
            </a:r>
            <a:r>
              <a:rPr lang="id-ID" sz="2800" b="1" dirty="0" smtClean="0">
                <a:latin typeface="Times New Roman" panose="02020603050405020304" pitchFamily="18" charset="0"/>
                <a:cs typeface="Times New Roman" panose="02020603050405020304" pitchFamily="18" charset="0"/>
              </a:rPr>
              <a:t>A. </a:t>
            </a:r>
            <a:r>
              <a:rPr lang="id-ID" sz="2800" b="1" dirty="0" smtClean="0"/>
              <a:t>Pengertian Tindak Pidana</a:t>
            </a:r>
            <a:r>
              <a:rPr lang="id-ID" sz="2800" dirty="0"/>
              <a:t/>
            </a:r>
            <a:br>
              <a:rPr lang="id-ID" sz="2800" dirty="0"/>
            </a:br>
            <a:r>
              <a:rPr lang="id-ID" sz="2800" dirty="0" smtClean="0">
                <a:latin typeface="Times New Roman" panose="02020603050405020304" pitchFamily="18" charset="0"/>
                <a:cs typeface="Times New Roman" panose="02020603050405020304" pitchFamily="18" charset="0"/>
              </a:rPr>
              <a:t> </a:t>
            </a:r>
            <a:br>
              <a:rPr lang="id-ID" sz="2800" dirty="0" smtClean="0">
                <a:latin typeface="Times New Roman" panose="02020603050405020304" pitchFamily="18" charset="0"/>
                <a:cs typeface="Times New Roman" panose="02020603050405020304" pitchFamily="18" charset="0"/>
              </a:rPr>
            </a:br>
            <a:r>
              <a:rPr lang="id-ID" sz="2800" dirty="0" smtClean="0">
                <a:latin typeface="Times New Roman" panose="02020603050405020304" pitchFamily="18" charset="0"/>
                <a:cs typeface="Times New Roman" panose="02020603050405020304" pitchFamily="18" charset="0"/>
              </a:rPr>
              <a:t>    Tindak </a:t>
            </a:r>
            <a:r>
              <a:rPr lang="id-ID" sz="2800" dirty="0">
                <a:latin typeface="Times New Roman" panose="02020603050405020304" pitchFamily="18" charset="0"/>
                <a:cs typeface="Times New Roman" panose="02020603050405020304" pitchFamily="18" charset="0"/>
              </a:rPr>
              <a:t>pidana atau strafbaar feit merupakan suatu perbuatan yang mengandung unsur </a:t>
            </a:r>
            <a:r>
              <a:rPr lang="id-ID" sz="2800" b="1" i="1" dirty="0">
                <a:latin typeface="Times New Roman" panose="02020603050405020304" pitchFamily="18" charset="0"/>
                <a:cs typeface="Times New Roman" panose="02020603050405020304" pitchFamily="18" charset="0"/>
              </a:rPr>
              <a:t>“perbuatan atau tindakan yang dapat dipidanakan”</a:t>
            </a:r>
            <a:r>
              <a:rPr lang="id-ID" sz="2800" dirty="0">
                <a:latin typeface="Times New Roman" panose="02020603050405020304" pitchFamily="18" charset="0"/>
                <a:cs typeface="Times New Roman" panose="02020603050405020304" pitchFamily="18" charset="0"/>
              </a:rPr>
              <a:t> dan unsur </a:t>
            </a:r>
            <a:r>
              <a:rPr lang="id-ID" sz="2800" b="1" i="1" dirty="0">
                <a:latin typeface="Times New Roman" panose="02020603050405020304" pitchFamily="18" charset="0"/>
                <a:cs typeface="Times New Roman" panose="02020603050405020304" pitchFamily="18" charset="0"/>
              </a:rPr>
              <a:t>“pertanggungjawaban pidana kepada pelakunya”</a:t>
            </a:r>
            <a:r>
              <a:rPr lang="id-ID" sz="2800" b="1" dirty="0">
                <a:latin typeface="Times New Roman" panose="02020603050405020304" pitchFamily="18" charset="0"/>
                <a:cs typeface="Times New Roman" panose="02020603050405020304" pitchFamily="18" charset="0"/>
              </a:rPr>
              <a:t>.</a:t>
            </a:r>
            <a:r>
              <a:rPr lang="id-ID" sz="2800" dirty="0">
                <a:latin typeface="Times New Roman" panose="02020603050405020304" pitchFamily="18" charset="0"/>
                <a:cs typeface="Times New Roman" panose="02020603050405020304" pitchFamily="18" charset="0"/>
              </a:rPr>
              <a:t> Sehingga dalam syarat hukuman pidana terhadap seseorang secara ringkas dapat dikatakan bahwa tidak akan ada hukuman pidana terhadap seseorang tanpa adanya hal-hal yang secara jelas dapat dianggap memenuhi syarat atas kedua unsur itu</a:t>
            </a:r>
            <a:r>
              <a:rPr lang="id-ID" sz="2800" dirty="0" smtClean="0">
                <a:latin typeface="Times New Roman" panose="02020603050405020304" pitchFamily="18" charset="0"/>
                <a:cs typeface="Times New Roman" panose="02020603050405020304" pitchFamily="18" charset="0"/>
              </a:rPr>
              <a:t>.</a:t>
            </a:r>
            <a:r>
              <a:rPr lang="id-ID" sz="2700" dirty="0" smtClean="0">
                <a:latin typeface="Times New Roman" panose="02020603050405020304" pitchFamily="18" charset="0"/>
                <a:cs typeface="Times New Roman" panose="02020603050405020304" pitchFamily="18" charset="0"/>
              </a:rPr>
              <a:t/>
            </a:r>
            <a:br>
              <a:rPr lang="id-ID" sz="2700" dirty="0" smtClean="0">
                <a:latin typeface="Times New Roman" panose="02020603050405020304" pitchFamily="18" charset="0"/>
                <a:cs typeface="Times New Roman" panose="02020603050405020304" pitchFamily="18" charset="0"/>
              </a:rPr>
            </a:br>
            <a:r>
              <a:rPr lang="id-ID" sz="2700" dirty="0" smtClean="0">
                <a:latin typeface="Times New Roman" panose="02020603050405020304" pitchFamily="18" charset="0"/>
                <a:cs typeface="Times New Roman" panose="02020603050405020304" pitchFamily="18" charset="0"/>
              </a:rPr>
              <a:t>    </a:t>
            </a:r>
            <a:endParaRPr lang="id-ID"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6396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47" y="484095"/>
            <a:ext cx="11403105" cy="6024282"/>
          </a:xfrm>
        </p:spPr>
        <p:txBody>
          <a:bodyPr>
            <a:normAutofit fontScale="90000"/>
          </a:bodyPr>
          <a:lstStyle/>
          <a:p>
            <a:r>
              <a:rPr lang="id-ID" sz="3100" b="1" dirty="0" smtClean="0">
                <a:latin typeface="Times New Roman" panose="02020603050405020304" pitchFamily="18" charset="0"/>
                <a:cs typeface="Times New Roman" panose="02020603050405020304" pitchFamily="18" charset="0"/>
              </a:rPr>
              <a:t>B. Unsur-unsur Tindak Pidana</a:t>
            </a:r>
            <a:br>
              <a:rPr lang="id-ID" sz="3100" b="1" dirty="0" smtClean="0">
                <a:latin typeface="Times New Roman" panose="02020603050405020304" pitchFamily="18" charset="0"/>
                <a:cs typeface="Times New Roman" panose="02020603050405020304" pitchFamily="18" charset="0"/>
              </a:rPr>
            </a:br>
            <a:r>
              <a:rPr lang="id-ID" sz="3100" b="1" dirty="0" smtClean="0">
                <a:latin typeface="Times New Roman" panose="02020603050405020304" pitchFamily="18" charset="0"/>
                <a:cs typeface="Times New Roman" panose="02020603050405020304" pitchFamily="18" charset="0"/>
              </a:rPr>
              <a:t/>
            </a:r>
            <a:br>
              <a:rPr lang="id-ID" sz="3100" b="1" dirty="0" smtClean="0">
                <a:latin typeface="Times New Roman" panose="02020603050405020304" pitchFamily="18" charset="0"/>
                <a:cs typeface="Times New Roman" panose="02020603050405020304" pitchFamily="18" charset="0"/>
              </a:rPr>
            </a:br>
            <a:r>
              <a:rPr lang="id-ID" sz="3100" b="1" dirty="0" smtClean="0">
                <a:latin typeface="Times New Roman" panose="02020603050405020304" pitchFamily="18" charset="0"/>
                <a:cs typeface="Times New Roman" panose="02020603050405020304" pitchFamily="18" charset="0"/>
              </a:rPr>
              <a:t>       </a:t>
            </a:r>
            <a:r>
              <a:rPr lang="id-ID" sz="3100" dirty="0" smtClean="0">
                <a:latin typeface="Times New Roman" panose="02020603050405020304" pitchFamily="18" charset="0"/>
                <a:cs typeface="Times New Roman" panose="02020603050405020304" pitchFamily="18" charset="0"/>
              </a:rPr>
              <a:t>Menurut </a:t>
            </a:r>
            <a:r>
              <a:rPr lang="id-ID" sz="3100" dirty="0">
                <a:latin typeface="Times New Roman" panose="02020603050405020304" pitchFamily="18" charset="0"/>
                <a:cs typeface="Times New Roman" panose="02020603050405020304" pitchFamily="18" charset="0"/>
              </a:rPr>
              <a:t>Simons, unsur-unsur tindak pidana (strafbaar feit) adalah :</a:t>
            </a:r>
            <a:r>
              <a:rPr lang="id-ID" sz="3100" b="1" dirty="0" smtClean="0">
                <a:latin typeface="Times New Roman" panose="02020603050405020304" pitchFamily="18" charset="0"/>
                <a:cs typeface="Times New Roman" panose="02020603050405020304" pitchFamily="18" charset="0"/>
              </a:rPr>
              <a:t/>
            </a:r>
            <a:br>
              <a:rPr lang="id-ID" sz="3100" b="1" dirty="0" smtClean="0">
                <a:latin typeface="Times New Roman" panose="02020603050405020304" pitchFamily="18" charset="0"/>
                <a:cs typeface="Times New Roman" panose="02020603050405020304" pitchFamily="18" charset="0"/>
              </a:rPr>
            </a:br>
            <a:r>
              <a:rPr lang="id-ID" sz="3100" dirty="0" smtClean="0">
                <a:latin typeface="Times New Roman" panose="02020603050405020304" pitchFamily="18" charset="0"/>
                <a:cs typeface="Times New Roman" panose="02020603050405020304" pitchFamily="18" charset="0"/>
              </a:rPr>
              <a:t>a.) Perbuatan </a:t>
            </a:r>
            <a:r>
              <a:rPr lang="id-ID" sz="3100" dirty="0">
                <a:latin typeface="Times New Roman" panose="02020603050405020304" pitchFamily="18" charset="0"/>
                <a:cs typeface="Times New Roman" panose="02020603050405020304" pitchFamily="18" charset="0"/>
              </a:rPr>
              <a:t>manusia (</a:t>
            </a:r>
            <a:r>
              <a:rPr lang="id-ID" sz="3100" dirty="0" smtClean="0">
                <a:latin typeface="Times New Roman" panose="02020603050405020304" pitchFamily="18" charset="0"/>
                <a:cs typeface="Times New Roman" panose="02020603050405020304" pitchFamily="18" charset="0"/>
              </a:rPr>
              <a:t>positif / negative</a:t>
            </a:r>
            <a:r>
              <a:rPr lang="id-ID" sz="3100" dirty="0">
                <a:latin typeface="Times New Roman" panose="02020603050405020304" pitchFamily="18" charset="0"/>
                <a:cs typeface="Times New Roman" panose="02020603050405020304" pitchFamily="18" charset="0"/>
              </a:rPr>
              <a:t>, berbuat </a:t>
            </a:r>
            <a:r>
              <a:rPr lang="id-ID" sz="3100" dirty="0" smtClean="0">
                <a:latin typeface="Times New Roman" panose="02020603050405020304" pitchFamily="18" charset="0"/>
                <a:cs typeface="Times New Roman" panose="02020603050405020304" pitchFamily="18" charset="0"/>
              </a:rPr>
              <a:t>/ </a:t>
            </a:r>
            <a:r>
              <a:rPr lang="id-ID" sz="3100" dirty="0">
                <a:latin typeface="Times New Roman" panose="02020603050405020304" pitchFamily="18" charset="0"/>
                <a:cs typeface="Times New Roman" panose="02020603050405020304" pitchFamily="18" charset="0"/>
              </a:rPr>
              <a:t>tidak berbuat </a:t>
            </a:r>
            <a:r>
              <a:rPr lang="id-ID" sz="3100" dirty="0" smtClean="0">
                <a:latin typeface="Times New Roman" panose="02020603050405020304" pitchFamily="18" charset="0"/>
                <a:cs typeface="Times New Roman" panose="02020603050405020304" pitchFamily="18" charset="0"/>
              </a:rPr>
              <a:t>/ membiarkan).</a:t>
            </a:r>
            <a:br>
              <a:rPr lang="id-ID" sz="3100" dirty="0" smtClean="0">
                <a:latin typeface="Times New Roman" panose="02020603050405020304" pitchFamily="18" charset="0"/>
                <a:cs typeface="Times New Roman" panose="02020603050405020304" pitchFamily="18" charset="0"/>
              </a:rPr>
            </a:br>
            <a:r>
              <a:rPr lang="id-ID" sz="3100" dirty="0" smtClean="0">
                <a:latin typeface="Times New Roman" panose="02020603050405020304" pitchFamily="18" charset="0"/>
                <a:cs typeface="Times New Roman" panose="02020603050405020304" pitchFamily="18" charset="0"/>
              </a:rPr>
              <a:t>b.) Diancam </a:t>
            </a:r>
            <a:r>
              <a:rPr lang="id-ID" sz="3100" dirty="0">
                <a:latin typeface="Times New Roman" panose="02020603050405020304" pitchFamily="18" charset="0"/>
                <a:cs typeface="Times New Roman" panose="02020603050405020304" pitchFamily="18" charset="0"/>
              </a:rPr>
              <a:t>dengan pidana (statbaar gesteld) </a:t>
            </a:r>
            <a:br>
              <a:rPr lang="id-ID" sz="3100" dirty="0">
                <a:latin typeface="Times New Roman" panose="02020603050405020304" pitchFamily="18" charset="0"/>
                <a:cs typeface="Times New Roman" panose="02020603050405020304" pitchFamily="18" charset="0"/>
              </a:rPr>
            </a:br>
            <a:r>
              <a:rPr lang="id-ID" sz="3100" dirty="0" smtClean="0">
                <a:latin typeface="Times New Roman" panose="02020603050405020304" pitchFamily="18" charset="0"/>
                <a:cs typeface="Times New Roman" panose="02020603050405020304" pitchFamily="18" charset="0"/>
              </a:rPr>
              <a:t>c.) Melawan </a:t>
            </a:r>
            <a:r>
              <a:rPr lang="id-ID" sz="3100" dirty="0">
                <a:latin typeface="Times New Roman" panose="02020603050405020304" pitchFamily="18" charset="0"/>
                <a:cs typeface="Times New Roman" panose="02020603050405020304" pitchFamily="18" charset="0"/>
              </a:rPr>
              <a:t>hukum (onrechtmatig</a:t>
            </a:r>
            <a:r>
              <a:rPr lang="id-ID" sz="3100" dirty="0" smtClean="0">
                <a:latin typeface="Times New Roman" panose="02020603050405020304" pitchFamily="18" charset="0"/>
                <a:cs typeface="Times New Roman" panose="02020603050405020304" pitchFamily="18" charset="0"/>
              </a:rPr>
              <a:t>)</a:t>
            </a:r>
            <a:br>
              <a:rPr lang="id-ID" sz="3100" dirty="0" smtClean="0">
                <a:latin typeface="Times New Roman" panose="02020603050405020304" pitchFamily="18" charset="0"/>
                <a:cs typeface="Times New Roman" panose="02020603050405020304" pitchFamily="18" charset="0"/>
              </a:rPr>
            </a:br>
            <a:r>
              <a:rPr lang="id-ID" sz="3100" dirty="0" smtClean="0">
                <a:latin typeface="Times New Roman" panose="02020603050405020304" pitchFamily="18" charset="0"/>
                <a:cs typeface="Times New Roman" panose="02020603050405020304" pitchFamily="18" charset="0"/>
              </a:rPr>
              <a:t>d.) Dilakukan </a:t>
            </a:r>
            <a:r>
              <a:rPr lang="id-ID" sz="3100" dirty="0">
                <a:latin typeface="Times New Roman" panose="02020603050405020304" pitchFamily="18" charset="0"/>
                <a:cs typeface="Times New Roman" panose="02020603050405020304" pitchFamily="18" charset="0"/>
              </a:rPr>
              <a:t>dengan kesalahan (met schuld in verband staand) </a:t>
            </a:r>
            <a:br>
              <a:rPr lang="id-ID" sz="3100" dirty="0">
                <a:latin typeface="Times New Roman" panose="02020603050405020304" pitchFamily="18" charset="0"/>
                <a:cs typeface="Times New Roman" panose="02020603050405020304" pitchFamily="18" charset="0"/>
              </a:rPr>
            </a:br>
            <a:r>
              <a:rPr lang="id-ID" sz="3100" dirty="0">
                <a:latin typeface="Times New Roman" panose="02020603050405020304" pitchFamily="18" charset="0"/>
                <a:cs typeface="Times New Roman" panose="02020603050405020304" pitchFamily="18" charset="0"/>
              </a:rPr>
              <a:t>Oleh orang yang mampu bertanggung jawab (toerekeningsvatoaar person</a:t>
            </a:r>
            <a:r>
              <a:rPr lang="id-ID" sz="3100" dirty="0" smtClean="0">
                <a:latin typeface="Times New Roman" panose="02020603050405020304" pitchFamily="18" charset="0"/>
                <a:cs typeface="Times New Roman" panose="02020603050405020304" pitchFamily="18" charset="0"/>
              </a:rPr>
              <a:t>).</a:t>
            </a:r>
            <a:br>
              <a:rPr lang="id-ID" sz="3100" dirty="0" smtClean="0">
                <a:latin typeface="Times New Roman" panose="02020603050405020304" pitchFamily="18" charset="0"/>
                <a:cs typeface="Times New Roman" panose="02020603050405020304" pitchFamily="18" charset="0"/>
              </a:rPr>
            </a:br>
            <a:r>
              <a:rPr lang="id-ID" sz="3100" dirty="0" smtClean="0">
                <a:latin typeface="Times New Roman" panose="02020603050405020304" pitchFamily="18" charset="0"/>
                <a:cs typeface="Times New Roman" panose="02020603050405020304" pitchFamily="18" charset="0"/>
              </a:rPr>
              <a:t/>
            </a:r>
            <a:br>
              <a:rPr lang="id-ID" sz="3100" dirty="0" smtClean="0">
                <a:latin typeface="Times New Roman" panose="02020603050405020304" pitchFamily="18" charset="0"/>
                <a:cs typeface="Times New Roman" panose="02020603050405020304" pitchFamily="18" charset="0"/>
              </a:rPr>
            </a:br>
            <a:r>
              <a:rPr lang="id-ID" sz="3100" dirty="0" smtClean="0">
                <a:latin typeface="Times New Roman" panose="02020603050405020304" pitchFamily="18" charset="0"/>
                <a:cs typeface="Times New Roman" panose="02020603050405020304" pitchFamily="18" charset="0"/>
              </a:rPr>
              <a:t>   Unsur-unsur </a:t>
            </a:r>
            <a:r>
              <a:rPr lang="id-ID" sz="3100" dirty="0">
                <a:latin typeface="Times New Roman" panose="02020603050405020304" pitchFamily="18" charset="0"/>
                <a:cs typeface="Times New Roman" panose="02020603050405020304" pitchFamily="18" charset="0"/>
              </a:rPr>
              <a:t>tindak pidana menurut Moeljatno terdiri dari :</a:t>
            </a:r>
            <a:br>
              <a:rPr lang="id-ID" sz="3100" dirty="0">
                <a:latin typeface="Times New Roman" panose="02020603050405020304" pitchFamily="18" charset="0"/>
                <a:cs typeface="Times New Roman" panose="02020603050405020304" pitchFamily="18" charset="0"/>
              </a:rPr>
            </a:br>
            <a:r>
              <a:rPr lang="id-ID" sz="3100" dirty="0" smtClean="0">
                <a:latin typeface="Times New Roman" panose="02020603050405020304" pitchFamily="18" charset="0"/>
                <a:cs typeface="Times New Roman" panose="02020603050405020304" pitchFamily="18" charset="0"/>
              </a:rPr>
              <a:t>a. Kelakuan </a:t>
            </a:r>
            <a:r>
              <a:rPr lang="id-ID" sz="3100" dirty="0">
                <a:latin typeface="Times New Roman" panose="02020603050405020304" pitchFamily="18" charset="0"/>
                <a:cs typeface="Times New Roman" panose="02020603050405020304" pitchFamily="18" charset="0"/>
              </a:rPr>
              <a:t>dan akibat</a:t>
            </a:r>
            <a:br>
              <a:rPr lang="id-ID" sz="3100" dirty="0">
                <a:latin typeface="Times New Roman" panose="02020603050405020304" pitchFamily="18" charset="0"/>
                <a:cs typeface="Times New Roman" panose="02020603050405020304" pitchFamily="18" charset="0"/>
              </a:rPr>
            </a:br>
            <a:r>
              <a:rPr lang="id-ID" sz="3100" dirty="0" smtClean="0">
                <a:latin typeface="Times New Roman" panose="02020603050405020304" pitchFamily="18" charset="0"/>
                <a:cs typeface="Times New Roman" panose="02020603050405020304" pitchFamily="18" charset="0"/>
              </a:rPr>
              <a:t>b. Hal </a:t>
            </a:r>
            <a:r>
              <a:rPr lang="id-ID" sz="3100" dirty="0">
                <a:latin typeface="Times New Roman" panose="02020603050405020304" pitchFamily="18" charset="0"/>
                <a:cs typeface="Times New Roman" panose="02020603050405020304" pitchFamily="18" charset="0"/>
              </a:rPr>
              <a:t>ikhwal atau keadaan tertentu yang menyertai perbuatan</a:t>
            </a:r>
            <a:r>
              <a:rPr lang="id-ID" dirty="0"/>
              <a:t/>
            </a:r>
            <a:br>
              <a:rPr lang="id-ID" dirty="0"/>
            </a:br>
            <a:endParaRPr lang="id-ID" dirty="0"/>
          </a:p>
        </p:txBody>
      </p:sp>
    </p:spTree>
    <p:extLst>
      <p:ext uri="{BB962C8B-B14F-4D97-AF65-F5344CB8AC3E}">
        <p14:creationId xmlns:p14="http://schemas.microsoft.com/office/powerpoint/2010/main" val="1058064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66165"/>
            <a:ext cx="10901082" cy="5916706"/>
          </a:xfrm>
        </p:spPr>
        <p:txBody>
          <a:bodyPr>
            <a:normAutofit/>
          </a:bodyPr>
          <a:lstStyle/>
          <a:p>
            <a:pPr lvl="0"/>
            <a:r>
              <a:rPr lang="id-ID" sz="2800" b="1" dirty="0" smtClean="0">
                <a:latin typeface="Times New Roman" panose="02020603050405020304" pitchFamily="18" charset="0"/>
                <a:cs typeface="Times New Roman" panose="02020603050405020304" pitchFamily="18" charset="0"/>
              </a:rPr>
              <a:t>C. Pertanggung Jawaban Pidana</a:t>
            </a:r>
            <a:br>
              <a:rPr lang="id-ID" sz="2800" b="1" dirty="0" smtClean="0">
                <a:latin typeface="Times New Roman" panose="02020603050405020304" pitchFamily="18" charset="0"/>
                <a:cs typeface="Times New Roman" panose="02020603050405020304" pitchFamily="18" charset="0"/>
              </a:rPr>
            </a:br>
            <a:r>
              <a:rPr lang="id-ID" sz="2800" dirty="0">
                <a:latin typeface="Times New Roman" panose="02020603050405020304" pitchFamily="18" charset="0"/>
                <a:cs typeface="Times New Roman" panose="02020603050405020304" pitchFamily="18" charset="0"/>
              </a:rPr>
              <a:t/>
            </a:r>
            <a:br>
              <a:rPr lang="id-ID" sz="2800" dirty="0">
                <a:latin typeface="Times New Roman" panose="02020603050405020304" pitchFamily="18" charset="0"/>
                <a:cs typeface="Times New Roman" panose="02020603050405020304" pitchFamily="18" charset="0"/>
              </a:rPr>
            </a:br>
            <a:r>
              <a:rPr lang="id-ID" sz="2800" dirty="0">
                <a:latin typeface="Times New Roman" panose="02020603050405020304" pitchFamily="18" charset="0"/>
                <a:cs typeface="Times New Roman" panose="02020603050405020304" pitchFamily="18" charset="0"/>
              </a:rPr>
              <a:t>Pertanggung jawaban pidana menurut hukum pidana positif yakni dapat dipertanggung  jawabkannya dari si pembuat, adanya perbuatan melawan hukum, tidak ada alasan pembenar atau alasan yang menghapuskan pertanggung jawaban pidana bagi si pembuat. </a:t>
            </a:r>
            <a:r>
              <a:rPr lang="id-ID" sz="2800" dirty="0" smtClean="0">
                <a:latin typeface="Times New Roman" panose="02020603050405020304" pitchFamily="18" charset="0"/>
                <a:cs typeface="Times New Roman" panose="02020603050405020304" pitchFamily="18" charset="0"/>
              </a:rPr>
              <a:t/>
            </a:r>
            <a:br>
              <a:rPr lang="id-ID" sz="2800" dirty="0" smtClean="0">
                <a:latin typeface="Times New Roman" panose="02020603050405020304" pitchFamily="18" charset="0"/>
                <a:cs typeface="Times New Roman" panose="02020603050405020304" pitchFamily="18" charset="0"/>
              </a:rPr>
            </a:br>
            <a:r>
              <a:rPr lang="id-ID" sz="2800" dirty="0">
                <a:latin typeface="Times New Roman" panose="02020603050405020304" pitchFamily="18" charset="0"/>
                <a:cs typeface="Times New Roman" panose="02020603050405020304" pitchFamily="18" charset="0"/>
              </a:rPr>
              <a:t/>
            </a:r>
            <a:br>
              <a:rPr lang="id-ID" sz="2800" dirty="0">
                <a:latin typeface="Times New Roman" panose="02020603050405020304" pitchFamily="18" charset="0"/>
                <a:cs typeface="Times New Roman" panose="02020603050405020304" pitchFamily="18" charset="0"/>
              </a:rPr>
            </a:br>
            <a:r>
              <a:rPr lang="id-ID" sz="2800" dirty="0">
                <a:latin typeface="Times New Roman" panose="02020603050405020304" pitchFamily="18" charset="0"/>
                <a:cs typeface="Times New Roman" panose="02020603050405020304" pitchFamily="18" charset="0"/>
              </a:rPr>
              <a:t>Konsep Rancangan KUHP Baru Tahun 2004/2005, di dalam Pasal 34 memberikan definisi pertanggungjawaban pidana sebagai berikut : Pertanggungjawaban pidana ialah diteruskannya celaan yang objektif yang ada pada tindak pidana dan secara subjektif kepada seseorang yang memenuhi syarat untuk dapat dijatuhi pidana karena perbuatannya itu. </a:t>
            </a:r>
          </a:p>
        </p:txBody>
      </p:sp>
    </p:spTree>
    <p:extLst>
      <p:ext uri="{BB962C8B-B14F-4D97-AF65-F5344CB8AC3E}">
        <p14:creationId xmlns:p14="http://schemas.microsoft.com/office/powerpoint/2010/main" val="2012714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10169"/>
          </a:xfrm>
        </p:spPr>
        <p:txBody>
          <a:bodyPr>
            <a:normAutofit/>
          </a:bodyPr>
          <a:lstStyle/>
          <a:p>
            <a:pPr lvl="0"/>
            <a:r>
              <a:rPr lang="id-ID" sz="2800" b="1" dirty="0" smtClean="0">
                <a:latin typeface="Times New Roman" panose="02020603050405020304" pitchFamily="18" charset="0"/>
                <a:cs typeface="Times New Roman" panose="02020603050405020304" pitchFamily="18" charset="0"/>
              </a:rPr>
              <a:t>D. Syarat </a:t>
            </a:r>
            <a:r>
              <a:rPr lang="id-ID" sz="2800" b="1" dirty="0">
                <a:latin typeface="Times New Roman" panose="02020603050405020304" pitchFamily="18" charset="0"/>
                <a:cs typeface="Times New Roman" panose="02020603050405020304" pitchFamily="18" charset="0"/>
              </a:rPr>
              <a:t>Terjadinya Tindak atau Peristiwa Pidana</a:t>
            </a:r>
            <a:r>
              <a:rPr lang="id-ID" sz="2800" b="1" dirty="0" smtClean="0">
                <a:latin typeface="Times New Roman" panose="02020603050405020304" pitchFamily="18" charset="0"/>
                <a:cs typeface="Times New Roman" panose="02020603050405020304" pitchFamily="18" charset="0"/>
              </a:rPr>
              <a:t>.</a:t>
            </a:r>
            <a:br>
              <a:rPr lang="id-ID" sz="2800" b="1" dirty="0" smtClean="0">
                <a:latin typeface="Times New Roman" panose="02020603050405020304" pitchFamily="18" charset="0"/>
                <a:cs typeface="Times New Roman" panose="02020603050405020304" pitchFamily="18" charset="0"/>
              </a:rPr>
            </a:br>
            <a:r>
              <a:rPr lang="id-ID" sz="2800" dirty="0">
                <a:latin typeface="Times New Roman" panose="02020603050405020304" pitchFamily="18" charset="0"/>
                <a:cs typeface="Times New Roman" panose="02020603050405020304" pitchFamily="18" charset="0"/>
              </a:rPr>
              <a:t/>
            </a:r>
            <a:br>
              <a:rPr lang="id-ID"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id-ID" sz="2800" dirty="0">
                <a:latin typeface="Times New Roman" panose="02020603050405020304" pitchFamily="18" charset="0"/>
                <a:cs typeface="Times New Roman" panose="02020603050405020304" pitchFamily="18" charset="0"/>
              </a:rPr>
              <a:t>Harus ada suatu perbuatan manusia. Perbuatan itu harus sesuai dengan apa yang dilukiskan didalam ketentuan hukum harus terbukti adanya “DOSA” pada orang yang berbuat, yaitu orangnya harus dapat dipertanggung jawabkan perbuatan itu harus berlawanan dengan hukum terhadap perbuatan itu harus ada anamannya dalam UU. </a:t>
            </a:r>
            <a:r>
              <a:rPr lang="id-ID" dirty="0"/>
              <a:t/>
            </a:r>
            <a:br>
              <a:rPr lang="id-ID" dirty="0"/>
            </a:br>
            <a:endParaRPr lang="id-ID" dirty="0"/>
          </a:p>
        </p:txBody>
      </p:sp>
    </p:spTree>
    <p:extLst>
      <p:ext uri="{BB962C8B-B14F-4D97-AF65-F5344CB8AC3E}">
        <p14:creationId xmlns:p14="http://schemas.microsoft.com/office/powerpoint/2010/main" val="3596352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989" y="365125"/>
            <a:ext cx="10515600" cy="5946028"/>
          </a:xfrm>
        </p:spPr>
        <p:txBody>
          <a:bodyPr>
            <a:normAutofit/>
          </a:bodyPr>
          <a:lstStyle/>
          <a:p>
            <a:r>
              <a:rPr lang="id-ID" sz="3600" dirty="0" smtClean="0">
                <a:latin typeface="Times New Roman" panose="02020603050405020304" pitchFamily="18" charset="0"/>
                <a:cs typeface="Times New Roman" panose="02020603050405020304" pitchFamily="18" charset="0"/>
              </a:rPr>
              <a:t>Thanks for </a:t>
            </a:r>
            <a:r>
              <a:rPr lang="id-ID" sz="3600" dirty="0">
                <a:latin typeface="Times New Roman" panose="02020603050405020304" pitchFamily="18" charset="0"/>
                <a:cs typeface="Times New Roman" panose="02020603050405020304" pitchFamily="18" charset="0"/>
              </a:rPr>
              <a:t>your time</a:t>
            </a:r>
            <a:br>
              <a:rPr lang="id-ID" sz="3600" dirty="0">
                <a:latin typeface="Times New Roman" panose="02020603050405020304" pitchFamily="18" charset="0"/>
                <a:cs typeface="Times New Roman" panose="02020603050405020304" pitchFamily="18" charset="0"/>
              </a:rPr>
            </a:br>
            <a:r>
              <a:rPr lang="id-ID" sz="3600" b="1" dirty="0">
                <a:latin typeface="Times New Roman" panose="02020603050405020304" pitchFamily="18" charset="0"/>
                <a:cs typeface="Times New Roman" panose="02020603050405020304" pitchFamily="18" charset="0"/>
              </a:rPr>
              <a:t>ASSALAMUALAIKUM W.R. W.B.</a:t>
            </a:r>
            <a:r>
              <a:rPr lang="id-ID" sz="3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559171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31</Words>
  <Application>Microsoft Office PowerPoint</Application>
  <PresentationFormat>Custom</PresentationFormat>
  <Paragraphs>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STRAFBAAR FEIT</vt:lpstr>
      <vt:lpstr> A. Pengertian Tindak Pidana       Tindak pidana atau strafbaar feit merupakan suatu perbuatan yang mengandung unsur “perbuatan atau tindakan yang dapat dipidanakan” dan unsur “pertanggungjawaban pidana kepada pelakunya”. Sehingga dalam syarat hukuman pidana terhadap seseorang secara ringkas dapat dikatakan bahwa tidak akan ada hukuman pidana terhadap seseorang tanpa adanya hal-hal yang secara jelas dapat dianggap memenuhi syarat atas kedua unsur itu.     </vt:lpstr>
      <vt:lpstr>B. Unsur-unsur Tindak Pidana         Menurut Simons, unsur-unsur tindak pidana (strafbaar feit) adalah : a.) Perbuatan manusia (positif / negative, berbuat / tidak berbuat / membiarkan). b.) Diancam dengan pidana (statbaar gesteld)  c.) Melawan hukum (onrechtmatig) d.) Dilakukan dengan kesalahan (met schuld in verband staand)  Oleh orang yang mampu bertanggung jawab (toerekeningsvatoaar person).     Unsur-unsur tindak pidana menurut Moeljatno terdiri dari : a. Kelakuan dan akibat b. Hal ikhwal atau keadaan tertentu yang menyertai perbuatan </vt:lpstr>
      <vt:lpstr>C. Pertanggung Jawaban Pidana  Pertanggung jawaban pidana menurut hukum pidana positif yakni dapat dipertanggung  jawabkannya dari si pembuat, adanya perbuatan melawan hukum, tidak ada alasan pembenar atau alasan yang menghapuskan pertanggung jawaban pidana bagi si pembuat.   Konsep Rancangan KUHP Baru Tahun 2004/2005, di dalam Pasal 34 memberikan definisi pertanggungjawaban pidana sebagai berikut : Pertanggungjawaban pidana ialah diteruskannya celaan yang objektif yang ada pada tindak pidana dan secara subjektif kepada seseorang yang memenuhi syarat untuk dapat dijatuhi pidana karena perbuatannya itu. </vt:lpstr>
      <vt:lpstr>D. Syarat Terjadinya Tindak atau Peristiwa Pidana.         Harus ada suatu perbuatan manusia. Perbuatan itu harus sesuai dengan apa yang dilukiskan didalam ketentuan hukum harus terbukti adanya “DOSA” pada orang yang berbuat, yaitu orangnya harus dapat dipertanggung jawabkan perbuatan itu harus berlawanan dengan hukum terhadap perbuatan itu harus ada anamannya dalam UU.  </vt:lpstr>
      <vt:lpstr>Thanks for your time ASSALAMUALAIKUM W.R. W.B.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ASUS</cp:lastModifiedBy>
  <cp:revision>9</cp:revision>
  <dcterms:created xsi:type="dcterms:W3CDTF">2019-10-30T15:41:50Z</dcterms:created>
  <dcterms:modified xsi:type="dcterms:W3CDTF">2020-01-22T04:26:30Z</dcterms:modified>
</cp:coreProperties>
</file>