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7D17-89DF-4CA9-975D-1F01AA1A8E6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6509-2FAD-40E8-9583-2D2B689401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7D17-89DF-4CA9-975D-1F01AA1A8E6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6509-2FAD-40E8-9583-2D2B68940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7D17-89DF-4CA9-975D-1F01AA1A8E6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6509-2FAD-40E8-9583-2D2B68940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7D17-89DF-4CA9-975D-1F01AA1A8E6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6509-2FAD-40E8-9583-2D2B68940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7D17-89DF-4CA9-975D-1F01AA1A8E6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5286509-2FAD-40E8-9583-2D2B689401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7D17-89DF-4CA9-975D-1F01AA1A8E6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6509-2FAD-40E8-9583-2D2B68940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7D17-89DF-4CA9-975D-1F01AA1A8E6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6509-2FAD-40E8-9583-2D2B68940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7D17-89DF-4CA9-975D-1F01AA1A8E6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6509-2FAD-40E8-9583-2D2B68940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7D17-89DF-4CA9-975D-1F01AA1A8E6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6509-2FAD-40E8-9583-2D2B68940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7D17-89DF-4CA9-975D-1F01AA1A8E6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6509-2FAD-40E8-9583-2D2B68940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7D17-89DF-4CA9-975D-1F01AA1A8E6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6509-2FAD-40E8-9583-2D2B68940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F87D17-89DF-4CA9-975D-1F01AA1A8E6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286509-2FAD-40E8-9583-2D2B689401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kumonline.com/pusatdata/detail/27228/node/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HUKUM ACARA PIDANA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ALAT BUKTI DAN BARANG BUKTI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6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5745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effectLst/>
              </a:rPr>
              <a:t>Jadi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beberapa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Sarjana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disimpulkan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:</a:t>
            </a:r>
          </a:p>
          <a:p>
            <a:pPr algn="just"/>
            <a:r>
              <a:rPr lang="en-US" dirty="0" smtClean="0">
                <a:effectLst/>
              </a:rPr>
              <a:t>a.</a:t>
            </a:r>
            <a:r>
              <a:rPr lang="en-US" dirty="0"/>
              <a:t>     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dipergunakan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endParaRPr lang="en-US" dirty="0" smtClean="0">
              <a:effectLst/>
            </a:endParaRPr>
          </a:p>
          <a:p>
            <a:pPr algn="just"/>
            <a:r>
              <a:rPr lang="en-US" dirty="0" smtClean="0">
                <a:effectLst/>
              </a:rPr>
              <a:t>b.</a:t>
            </a:r>
            <a:r>
              <a:rPr lang="en-US" dirty="0"/>
              <a:t>     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dipergunakan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membantu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endParaRPr lang="en-US" dirty="0" smtClean="0">
              <a:effectLst/>
            </a:endParaRPr>
          </a:p>
          <a:p>
            <a:pPr algn="just"/>
            <a:r>
              <a:rPr lang="en-US" dirty="0" smtClean="0">
                <a:effectLst/>
              </a:rPr>
              <a:t>c.</a:t>
            </a:r>
            <a:r>
              <a:rPr lang="en-US" dirty="0"/>
              <a:t>      </a:t>
            </a:r>
            <a:r>
              <a:rPr lang="en-US" dirty="0" smtClean="0">
                <a:effectLst/>
              </a:rPr>
              <a:t>Benda yang </a:t>
            </a:r>
            <a:r>
              <a:rPr lang="en-US" dirty="0" err="1" smtClean="0">
                <a:effectLst/>
              </a:rPr>
              <a:t>menjadi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tujuan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dilakukannya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37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5745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effectLst/>
              </a:rPr>
              <a:t>d.</a:t>
            </a:r>
            <a:r>
              <a:rPr lang="en-US" dirty="0" smtClean="0"/>
              <a:t>      </a:t>
            </a:r>
            <a:r>
              <a:rPr lang="en-US" dirty="0" smtClean="0">
                <a:effectLst/>
              </a:rPr>
              <a:t>Benda yang </a:t>
            </a:r>
            <a:r>
              <a:rPr lang="en-US" dirty="0" err="1" smtClean="0">
                <a:effectLst/>
              </a:rPr>
              <a:t>dihasilkan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endParaRPr lang="en-US" dirty="0" smtClean="0">
              <a:effectLst/>
            </a:endParaRPr>
          </a:p>
          <a:p>
            <a:pPr algn="just"/>
            <a:r>
              <a:rPr lang="en-US" dirty="0" smtClean="0">
                <a:effectLst/>
              </a:rPr>
              <a:t>e.</a:t>
            </a:r>
            <a:r>
              <a:rPr lang="en-US" dirty="0" smtClean="0"/>
              <a:t>      </a:t>
            </a:r>
            <a:r>
              <a:rPr lang="en-US" dirty="0" smtClean="0">
                <a:effectLst/>
              </a:rPr>
              <a:t>Benda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keterangan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penyelidikan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baik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berupa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gambar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berupa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rekaman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suara</a:t>
            </a:r>
            <a:endParaRPr lang="en-US" dirty="0" smtClean="0">
              <a:effectLst/>
            </a:endParaRPr>
          </a:p>
          <a:p>
            <a:pPr algn="just"/>
            <a:r>
              <a:rPr lang="en-US" dirty="0" smtClean="0">
                <a:effectLst/>
              </a:rPr>
              <a:t>f.</a:t>
            </a:r>
            <a:r>
              <a:rPr lang="en-US" dirty="0" smtClean="0"/>
              <a:t>      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merupakan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penunjang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mempunyai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kedudukan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sangat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penting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perkara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Tetapi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kehadiran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mutlak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perkara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beberapa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proses </a:t>
            </a:r>
            <a:r>
              <a:rPr lang="en-US" dirty="0" err="1" smtClean="0">
                <a:effectLst/>
              </a:rPr>
              <a:t>pembuktiannya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memerlukan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seperti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penghinaan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lisan</a:t>
            </a:r>
            <a:r>
              <a:rPr lang="en-US" dirty="0" smtClean="0">
                <a:effectLst/>
              </a:rPr>
              <a:t> (</a:t>
            </a:r>
            <a:r>
              <a:rPr lang="en-US" b="1" dirty="0" err="1" smtClean="0">
                <a:effectLst/>
              </a:rPr>
              <a:t>Pasal</a:t>
            </a:r>
            <a:r>
              <a:rPr lang="en-US" b="1" dirty="0" smtClean="0">
                <a:effectLst/>
              </a:rPr>
              <a:t> 310 </a:t>
            </a:r>
            <a:r>
              <a:rPr lang="en-US" b="1" dirty="0" err="1" smtClean="0">
                <a:effectLst/>
              </a:rPr>
              <a:t>ayat</a:t>
            </a:r>
            <a:r>
              <a:rPr lang="en-US" b="1" dirty="0" smtClean="0">
                <a:effectLst/>
              </a:rPr>
              <a:t> [1] KUHP</a:t>
            </a:r>
            <a:r>
              <a:rPr lang="en-US" dirty="0" smtClean="0">
                <a:effectLst/>
              </a:rPr>
              <a:t>) (</a:t>
            </a:r>
            <a:r>
              <a:rPr lang="en-US" b="1" dirty="0" err="1" smtClean="0">
                <a:effectLst/>
              </a:rPr>
              <a:t>Ratna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Nurul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Afiah</a:t>
            </a:r>
            <a:r>
              <a:rPr lang="en-US" dirty="0" smtClean="0">
                <a:effectLst/>
              </a:rPr>
              <a:t>, </a:t>
            </a:r>
            <a:r>
              <a:rPr lang="en-US" i="1" dirty="0" err="1" smtClean="0">
                <a:effectLst/>
              </a:rPr>
              <a:t>Barang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, hal.19).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3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5745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Common Law </a:t>
            </a:r>
            <a:r>
              <a:rPr lang="en-US" dirty="0" err="1" smtClean="0"/>
              <a:t>seperti</a:t>
            </a:r>
            <a:r>
              <a:rPr lang="en-US" dirty="0" smtClean="0"/>
              <a:t> di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,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Criminal Procedure Law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,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forms of evidence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i="1" dirty="0" smtClean="0"/>
              <a:t>real evidence, documentary evidence, testimonial evidence </a:t>
            </a:r>
            <a:r>
              <a:rPr lang="en-US" i="1" dirty="0" err="1" smtClean="0"/>
              <a:t>dan</a:t>
            </a:r>
            <a:r>
              <a:rPr lang="en-US" i="1" dirty="0" smtClean="0"/>
              <a:t> judicial notice</a:t>
            </a:r>
            <a:r>
              <a:rPr lang="en-US" dirty="0" smtClean="0"/>
              <a:t> (</a:t>
            </a:r>
            <a:r>
              <a:rPr lang="en-US" dirty="0" err="1" smtClean="0"/>
              <a:t>Andi</a:t>
            </a:r>
            <a:r>
              <a:rPr lang="en-US" dirty="0" smtClean="0"/>
              <a:t> </a:t>
            </a:r>
            <a:r>
              <a:rPr lang="en-US" dirty="0" err="1" smtClean="0"/>
              <a:t>Hamzah</a:t>
            </a:r>
            <a:r>
              <a:rPr lang="en-US" dirty="0" smtClean="0"/>
              <a:t>). 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Common Law </a:t>
            </a:r>
            <a:r>
              <a:rPr lang="en-US" dirty="0" err="1" smtClean="0"/>
              <a:t>ini</a:t>
            </a:r>
            <a:r>
              <a:rPr lang="en-US" dirty="0" smtClean="0"/>
              <a:t>,  </a:t>
            </a:r>
            <a:r>
              <a:rPr lang="en-US" i="1" dirty="0" smtClean="0"/>
              <a:t>real evidence</a:t>
            </a:r>
            <a:r>
              <a:rPr lang="en-US" dirty="0" smtClean="0"/>
              <a:t> (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paling </a:t>
            </a:r>
            <a:r>
              <a:rPr lang="en-US" dirty="0" err="1" smtClean="0"/>
              <a:t>bernilai</a:t>
            </a:r>
            <a:r>
              <a:rPr lang="en-US" dirty="0" smtClean="0"/>
              <a:t>.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i="1" dirty="0" smtClean="0"/>
              <a:t>real evidence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33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effectLst/>
              </a:rPr>
              <a:t>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memperhatikan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keterangan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terlihat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hubungan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antara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. </a:t>
            </a:r>
          </a:p>
          <a:p>
            <a:pPr algn="just"/>
            <a:r>
              <a:rPr lang="en-US" b="1" dirty="0" err="1" smtClean="0">
                <a:effectLst/>
              </a:rPr>
              <a:t>Pasal</a:t>
            </a:r>
            <a:r>
              <a:rPr lang="en-US" b="1" dirty="0" smtClean="0">
                <a:effectLst/>
              </a:rPr>
              <a:t> 183 KUHAP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mengatur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menentukan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terdakwa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kesalahannya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harus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terbukti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sekurang-kurangnya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sah</a:t>
            </a:r>
            <a:r>
              <a:rPr lang="en-US" dirty="0" smtClean="0">
                <a:effectLst/>
              </a:rPr>
              <a:t>;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keterbuktian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sekurang-kurangnya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, hakim </a:t>
            </a:r>
            <a:r>
              <a:rPr lang="en-US" dirty="0" err="1" smtClean="0">
                <a:effectLst/>
              </a:rPr>
              <a:t>memperoleh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keyakinan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benar-benar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terdakwalah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bersalah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melakukannya</a:t>
            </a:r>
            <a:r>
              <a:rPr lang="en-US" dirty="0" smtClean="0">
                <a:effectLst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effectLst/>
              </a:rPr>
              <a:t> 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01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err="1" smtClean="0">
                <a:effectLst/>
              </a:rPr>
              <a:t>Jadi</a:t>
            </a:r>
            <a:r>
              <a:rPr lang="en-US" sz="3100" dirty="0" smtClean="0">
                <a:effectLst/>
              </a:rPr>
              <a:t>, </a:t>
            </a:r>
            <a:r>
              <a:rPr lang="en-US" sz="3100" dirty="0" err="1" smtClean="0">
                <a:effectLst/>
              </a:rPr>
              <a:t>dapat</a:t>
            </a:r>
            <a:r>
              <a:rPr lang="en-US" sz="3100" dirty="0" smtClean="0">
                <a:effectLst/>
              </a:rPr>
              <a:t> </a:t>
            </a:r>
            <a:r>
              <a:rPr lang="en-US" sz="3100" dirty="0" err="1" smtClean="0">
                <a:effectLst/>
              </a:rPr>
              <a:t>kita</a:t>
            </a:r>
            <a:r>
              <a:rPr lang="en-US" sz="3100" dirty="0" smtClean="0">
                <a:effectLst/>
              </a:rPr>
              <a:t> </a:t>
            </a:r>
            <a:r>
              <a:rPr lang="en-US" sz="3100" dirty="0" err="1" smtClean="0">
                <a:effectLst/>
              </a:rPr>
              <a:t>simpulkan</a:t>
            </a:r>
            <a:r>
              <a:rPr lang="en-US" sz="3100" dirty="0" smtClean="0">
                <a:effectLst/>
              </a:rPr>
              <a:t> </a:t>
            </a:r>
            <a:r>
              <a:rPr lang="en-US" sz="3100" dirty="0" err="1" smtClean="0">
                <a:effectLst/>
              </a:rPr>
              <a:t>bahwa</a:t>
            </a:r>
            <a:r>
              <a:rPr lang="en-US" sz="3100" dirty="0" smtClean="0">
                <a:effectLst/>
              </a:rPr>
              <a:t> </a:t>
            </a:r>
            <a:r>
              <a:rPr lang="en-US" sz="3100" dirty="0" err="1" smtClean="0">
                <a:effectLst/>
              </a:rPr>
              <a:t>fungsi</a:t>
            </a:r>
            <a:r>
              <a:rPr lang="en-US" sz="3100" dirty="0" smtClean="0">
                <a:effectLst/>
              </a:rPr>
              <a:t> </a:t>
            </a:r>
            <a:r>
              <a:rPr lang="en-US" sz="3100" dirty="0" err="1" smtClean="0">
                <a:effectLst/>
              </a:rPr>
              <a:t>barang</a:t>
            </a:r>
            <a:r>
              <a:rPr lang="en-US" sz="3100" dirty="0" smtClean="0">
                <a:effectLst/>
              </a:rPr>
              <a:t> </a:t>
            </a:r>
            <a:r>
              <a:rPr lang="en-US" sz="3100" dirty="0" err="1" smtClean="0">
                <a:effectLst/>
              </a:rPr>
              <a:t>bukti</a:t>
            </a:r>
            <a:r>
              <a:rPr lang="en-US" sz="3100" dirty="0" smtClean="0">
                <a:effectLst/>
              </a:rPr>
              <a:t> </a:t>
            </a:r>
            <a:r>
              <a:rPr lang="en-US" sz="3100" dirty="0" err="1" smtClean="0">
                <a:effectLst/>
              </a:rPr>
              <a:t>dalam</a:t>
            </a:r>
            <a:r>
              <a:rPr lang="en-US" sz="3100" dirty="0" smtClean="0">
                <a:effectLst/>
              </a:rPr>
              <a:t> </a:t>
            </a:r>
            <a:r>
              <a:rPr lang="en-US" sz="3100" dirty="0" err="1" smtClean="0">
                <a:effectLst/>
              </a:rPr>
              <a:t>sidang</a:t>
            </a:r>
            <a:r>
              <a:rPr lang="en-US" sz="3100" dirty="0" smtClean="0">
                <a:effectLst/>
              </a:rPr>
              <a:t> </a:t>
            </a:r>
            <a:r>
              <a:rPr lang="en-US" sz="3100" dirty="0" err="1" smtClean="0">
                <a:effectLst/>
              </a:rPr>
              <a:t>pengadilan</a:t>
            </a:r>
            <a:r>
              <a:rPr lang="en-US" sz="3100" dirty="0" smtClean="0">
                <a:effectLst/>
              </a:rPr>
              <a:t> </a:t>
            </a:r>
            <a:r>
              <a:rPr lang="en-US" sz="3100" dirty="0" err="1" smtClean="0">
                <a:effectLst/>
              </a:rPr>
              <a:t>adalah</a:t>
            </a:r>
            <a:r>
              <a:rPr lang="en-US" sz="3100" dirty="0" smtClean="0">
                <a:effectLst/>
              </a:rPr>
              <a:t> </a:t>
            </a:r>
            <a:r>
              <a:rPr lang="en-US" sz="3100" dirty="0" err="1" smtClean="0">
                <a:effectLst/>
              </a:rPr>
              <a:t>sebagai</a:t>
            </a:r>
            <a:r>
              <a:rPr lang="en-US" sz="3100" dirty="0" smtClean="0">
                <a:effectLst/>
              </a:rPr>
              <a:t> </a:t>
            </a:r>
            <a:r>
              <a:rPr lang="en-US" sz="3100" dirty="0" err="1" smtClean="0">
                <a:effectLst/>
              </a:rPr>
              <a:t>berikut</a:t>
            </a:r>
            <a:r>
              <a:rPr lang="en-US" sz="3100" dirty="0" smtClean="0">
                <a:effectLst/>
              </a:rPr>
              <a:t>: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Menguatkan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kedudukan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sah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Pasal</a:t>
            </a:r>
            <a:r>
              <a:rPr lang="en-US" dirty="0" smtClean="0">
                <a:effectLst/>
              </a:rPr>
              <a:t> 184 </a:t>
            </a:r>
            <a:r>
              <a:rPr lang="en-US" dirty="0" err="1" smtClean="0">
                <a:effectLst/>
              </a:rPr>
              <a:t>ayat</a:t>
            </a:r>
            <a:r>
              <a:rPr lang="en-US" dirty="0" smtClean="0">
                <a:effectLst/>
              </a:rPr>
              <a:t> [1] KUHAP);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Mencari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menemukan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kebenaran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materiil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perkara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sidang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ditangani</a:t>
            </a:r>
            <a:r>
              <a:rPr lang="en-US" dirty="0" smtClean="0">
                <a:effectLst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Setelah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penunjang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menguatkan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keyakinan</a:t>
            </a:r>
            <a:r>
              <a:rPr lang="en-US" dirty="0" smtClean="0">
                <a:effectLst/>
              </a:rPr>
              <a:t> hakim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kesalahan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didakwakan</a:t>
            </a:r>
            <a:r>
              <a:rPr lang="en-US" dirty="0" smtClean="0">
                <a:effectLst/>
              </a:rPr>
              <a:t> JPU.</a:t>
            </a:r>
          </a:p>
          <a:p>
            <a:pPr marL="514350" indent="-514350" algn="just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7638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just"/>
            <a:r>
              <a:rPr lang="en-US" u="sng" dirty="0" err="1" smtClean="0">
                <a:effectLst/>
              </a:rPr>
              <a:t>Dasar</a:t>
            </a:r>
            <a:r>
              <a:rPr lang="en-US" u="sng" dirty="0" smtClean="0">
                <a:effectLst/>
              </a:rPr>
              <a:t> </a:t>
            </a:r>
            <a:r>
              <a:rPr lang="en-US" u="sng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i="1" dirty="0" smtClean="0">
                <a:effectLst/>
              </a:rPr>
              <a:t>Het </a:t>
            </a:r>
            <a:r>
              <a:rPr lang="en-US" i="1" dirty="0" err="1" smtClean="0">
                <a:effectLst/>
              </a:rPr>
              <a:t>Herzien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Inlandsch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Reglement</a:t>
            </a:r>
            <a:r>
              <a:rPr lang="en-US" dirty="0" smtClean="0">
                <a:effectLst/>
              </a:rPr>
              <a:t> (HIR) / </a:t>
            </a:r>
            <a:r>
              <a:rPr lang="en-US" dirty="0" err="1" smtClean="0">
                <a:effectLst/>
              </a:rPr>
              <a:t>Reglemen</a:t>
            </a:r>
            <a:r>
              <a:rPr lang="en-US" dirty="0" smtClean="0">
                <a:effectLst/>
              </a:rPr>
              <a:t> Indonesia Yang </a:t>
            </a:r>
            <a:r>
              <a:rPr lang="en-US" dirty="0" err="1" smtClean="0">
                <a:effectLst/>
              </a:rPr>
              <a:t>Diperbaharui</a:t>
            </a:r>
            <a:r>
              <a:rPr lang="en-US" dirty="0" smtClean="0">
                <a:effectLst/>
              </a:rPr>
              <a:t> (RIB), (S. 1848 No. 16, S.1941 No. 44)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Undang-Undang</a:t>
            </a:r>
            <a:r>
              <a:rPr lang="en-US" dirty="0" smtClean="0">
                <a:effectLst/>
              </a:rPr>
              <a:t> No. 8 </a:t>
            </a:r>
            <a:r>
              <a:rPr lang="en-US" dirty="0" err="1" smtClean="0">
                <a:effectLst/>
              </a:rPr>
              <a:t>Tahun</a:t>
            </a:r>
            <a:r>
              <a:rPr lang="en-US" dirty="0" smtClean="0">
                <a:effectLst/>
              </a:rPr>
              <a:t> 1981 </a:t>
            </a:r>
            <a:r>
              <a:rPr lang="en-US" dirty="0" err="1" smtClean="0">
                <a:effectLst/>
              </a:rPr>
              <a:t>tentang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15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ALAT BUKTI ELEKTRONIK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b="1" dirty="0" err="1" smtClean="0"/>
              <a:t>Pasal</a:t>
            </a:r>
            <a:r>
              <a:rPr lang="en-US" b="1" dirty="0" smtClean="0"/>
              <a:t> 5 </a:t>
            </a:r>
            <a:r>
              <a:rPr lang="en-US" b="1" dirty="0" err="1" smtClean="0"/>
              <a:t>ayat</a:t>
            </a:r>
            <a:r>
              <a:rPr lang="en-US" b="1" dirty="0" smtClean="0"/>
              <a:t> (1), </a:t>
            </a:r>
            <a:r>
              <a:rPr lang="en-US" b="1" dirty="0" err="1" smtClean="0"/>
              <a:t>ayat</a:t>
            </a:r>
            <a:r>
              <a:rPr lang="en-US" b="1" dirty="0" smtClean="0"/>
              <a:t> (2)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Pasal</a:t>
            </a:r>
            <a:r>
              <a:rPr lang="en-US" b="1" dirty="0" smtClean="0"/>
              <a:t> 44 </a:t>
            </a:r>
            <a:r>
              <a:rPr lang="en-US" b="1" dirty="0" err="1" smtClean="0"/>
              <a:t>huruf</a:t>
            </a:r>
            <a:r>
              <a:rPr lang="en-US" b="1" dirty="0" smtClean="0"/>
              <a:t> b </a:t>
            </a:r>
            <a:r>
              <a:rPr lang="en-US" b="1" u="sng" dirty="0" err="1"/>
              <a:t>Undang-Undang</a:t>
            </a:r>
            <a:r>
              <a:rPr lang="en-US" b="1" u="sng" dirty="0"/>
              <a:t> </a:t>
            </a:r>
            <a:r>
              <a:rPr lang="en-US" b="1" u="sng" dirty="0" err="1"/>
              <a:t>Nomor</a:t>
            </a:r>
            <a:r>
              <a:rPr lang="en-US" b="1" u="sng" dirty="0"/>
              <a:t> 11 </a:t>
            </a:r>
            <a:r>
              <a:rPr lang="en-US" b="1" u="sng" dirty="0" err="1"/>
              <a:t>Tahun</a:t>
            </a:r>
            <a:r>
              <a:rPr lang="en-US" b="1" u="sng" dirty="0"/>
              <a:t> 2008 </a:t>
            </a:r>
            <a:r>
              <a:rPr lang="en-US" b="1" u="sng" dirty="0" err="1"/>
              <a:t>tentang</a:t>
            </a:r>
            <a:r>
              <a:rPr lang="en-US" b="1" u="sng" dirty="0"/>
              <a:t> </a:t>
            </a:r>
            <a:r>
              <a:rPr lang="en-US" b="1" u="sng" dirty="0" err="1"/>
              <a:t>Informasi</a:t>
            </a:r>
            <a:r>
              <a:rPr lang="en-US" b="1" u="sng" dirty="0"/>
              <a:t> </a:t>
            </a:r>
            <a:r>
              <a:rPr lang="en-US" b="1" u="sng" dirty="0" err="1"/>
              <a:t>dan</a:t>
            </a:r>
            <a:r>
              <a:rPr lang="en-US" b="1" u="sng" dirty="0"/>
              <a:t> </a:t>
            </a:r>
            <a:r>
              <a:rPr lang="en-US" b="1" u="sng" dirty="0" err="1"/>
              <a:t>Transaksi</a:t>
            </a:r>
            <a:r>
              <a:rPr lang="en-US" b="1" u="sng" dirty="0"/>
              <a:t> </a:t>
            </a:r>
            <a:r>
              <a:rPr lang="en-US" b="1" u="sng" dirty="0" err="1"/>
              <a:t>Elektronik</a:t>
            </a:r>
            <a:r>
              <a:rPr lang="en-US" b="1" dirty="0" smtClean="0"/>
              <a:t> (“UU ITE”) 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b="1" dirty="0" smtClean="0"/>
              <a:t> </a:t>
            </a:r>
            <a:r>
              <a:rPr lang="en-US" b="1" u="sng" dirty="0" err="1"/>
              <a:t>Undang-Undang</a:t>
            </a:r>
            <a:r>
              <a:rPr lang="en-US" b="1" u="sng" dirty="0"/>
              <a:t> </a:t>
            </a:r>
            <a:r>
              <a:rPr lang="en-US" b="1" u="sng" dirty="0" err="1"/>
              <a:t>Nomor</a:t>
            </a:r>
            <a:r>
              <a:rPr lang="en-US" b="1" u="sng" dirty="0"/>
              <a:t> 19 </a:t>
            </a:r>
            <a:r>
              <a:rPr lang="en-US" b="1" u="sng" dirty="0" err="1"/>
              <a:t>Tahun</a:t>
            </a:r>
            <a:r>
              <a:rPr lang="en-US" b="1" u="sng" dirty="0"/>
              <a:t> 2016 </a:t>
            </a:r>
            <a:r>
              <a:rPr lang="en-US" b="1" u="sng" dirty="0" err="1"/>
              <a:t>tentang</a:t>
            </a:r>
            <a:r>
              <a:rPr lang="en-US" b="1" u="sng" dirty="0"/>
              <a:t> </a:t>
            </a:r>
            <a:r>
              <a:rPr lang="en-US" b="1" u="sng" dirty="0" err="1"/>
              <a:t>Perubahan</a:t>
            </a:r>
            <a:r>
              <a:rPr lang="en-US" b="1" u="sng" dirty="0"/>
              <a:t> </a:t>
            </a:r>
            <a:r>
              <a:rPr lang="en-US" b="1" u="sng" dirty="0" err="1"/>
              <a:t>Atas</a:t>
            </a:r>
            <a:r>
              <a:rPr lang="en-US" b="1" u="sng" dirty="0"/>
              <a:t> </a:t>
            </a:r>
            <a:r>
              <a:rPr lang="en-US" b="1" u="sng" dirty="0" err="1"/>
              <a:t>Undang-Undang</a:t>
            </a:r>
            <a:r>
              <a:rPr lang="en-US" b="1" u="sng" dirty="0"/>
              <a:t> </a:t>
            </a:r>
            <a:r>
              <a:rPr lang="en-US" b="1" u="sng" dirty="0" err="1"/>
              <a:t>Nomor</a:t>
            </a:r>
            <a:r>
              <a:rPr lang="en-US" b="1" u="sng" dirty="0"/>
              <a:t> 11 </a:t>
            </a:r>
            <a:r>
              <a:rPr lang="en-US" b="1" u="sng" dirty="0" err="1"/>
              <a:t>Tahun</a:t>
            </a:r>
            <a:r>
              <a:rPr lang="en-US" b="1" u="sng" dirty="0"/>
              <a:t> 2008 </a:t>
            </a:r>
            <a:r>
              <a:rPr lang="en-US" b="1" u="sng" dirty="0" err="1"/>
              <a:t>tentang</a:t>
            </a:r>
            <a:r>
              <a:rPr lang="en-US" b="1" u="sng" dirty="0"/>
              <a:t> </a:t>
            </a:r>
            <a:r>
              <a:rPr lang="en-US" b="1" u="sng" dirty="0" err="1"/>
              <a:t>Informasi</a:t>
            </a:r>
            <a:r>
              <a:rPr lang="en-US" b="1" u="sng" dirty="0"/>
              <a:t> </a:t>
            </a:r>
            <a:r>
              <a:rPr lang="en-US" b="1" u="sng" dirty="0" err="1"/>
              <a:t>dan</a:t>
            </a:r>
            <a:r>
              <a:rPr lang="en-US" b="1" u="sng" dirty="0"/>
              <a:t> </a:t>
            </a:r>
            <a:r>
              <a:rPr lang="en-US" b="1" u="sng" dirty="0" err="1"/>
              <a:t>Transaksi</a:t>
            </a:r>
            <a:r>
              <a:rPr lang="en-US" b="1" u="sng" dirty="0"/>
              <a:t> </a:t>
            </a:r>
            <a:r>
              <a:rPr lang="en-US" b="1" u="sng" dirty="0" err="1"/>
              <a:t>Elektronik</a:t>
            </a:r>
            <a:r>
              <a:rPr lang="en-US" b="1" dirty="0" smtClean="0"/>
              <a:t> (“UU 19/2016”)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cetakannya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di Indonesia. </a:t>
            </a:r>
          </a:p>
          <a:p>
            <a:pPr algn="just"/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184 </a:t>
            </a:r>
            <a:r>
              <a:rPr lang="en-US" dirty="0" err="1" smtClean="0"/>
              <a:t>ayat</a:t>
            </a:r>
            <a:r>
              <a:rPr lang="en-US" dirty="0" smtClean="0"/>
              <a:t> (1) KUHAP.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52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/>
            <a:r>
              <a:rPr lang="en-US" dirty="0" err="1" smtClean="0"/>
              <a:t>Diakuinya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40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b="1" u="sng" dirty="0" err="1" smtClean="0"/>
              <a:t>Putusan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Mahkamah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Konstitusi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Nomor</a:t>
            </a:r>
            <a:r>
              <a:rPr lang="en-US" b="1" u="sng" dirty="0" smtClean="0"/>
              <a:t> 20/PUU-XIV/2016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i="1" dirty="0" err="1" smtClean="0"/>
              <a:t>Frasa</a:t>
            </a:r>
            <a:r>
              <a:rPr lang="en-US" i="1" dirty="0" smtClean="0"/>
              <a:t> “</a:t>
            </a:r>
            <a:r>
              <a:rPr lang="en-US" i="1" dirty="0" err="1" smtClean="0"/>
              <a:t>Informasi</a:t>
            </a:r>
            <a:r>
              <a:rPr lang="en-US" i="1" dirty="0" smtClean="0"/>
              <a:t> </a:t>
            </a:r>
            <a:r>
              <a:rPr lang="en-US" i="1" dirty="0" err="1" smtClean="0"/>
              <a:t>Elektronik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/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Dokumen</a:t>
            </a:r>
            <a:r>
              <a:rPr lang="en-US" i="1" dirty="0" smtClean="0"/>
              <a:t> </a:t>
            </a:r>
            <a:r>
              <a:rPr lang="en-US" i="1" dirty="0" err="1" smtClean="0"/>
              <a:t>Elektronik</a:t>
            </a:r>
            <a:r>
              <a:rPr lang="en-US" i="1" dirty="0" smtClean="0"/>
              <a:t>”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Pasal</a:t>
            </a:r>
            <a:r>
              <a:rPr lang="en-US" i="1" dirty="0" smtClean="0"/>
              <a:t> 5 </a:t>
            </a:r>
            <a:r>
              <a:rPr lang="en-US" i="1" dirty="0" err="1" smtClean="0"/>
              <a:t>ayat</a:t>
            </a:r>
            <a:r>
              <a:rPr lang="en-US" i="1" dirty="0" smtClean="0"/>
              <a:t> (1)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ayat</a:t>
            </a:r>
            <a:r>
              <a:rPr lang="en-US" i="1" dirty="0" smtClean="0"/>
              <a:t> (2) </a:t>
            </a:r>
            <a:r>
              <a:rPr lang="en-US" i="1" dirty="0" err="1" smtClean="0"/>
              <a:t>serta</a:t>
            </a:r>
            <a:r>
              <a:rPr lang="en-US" i="1" dirty="0" smtClean="0"/>
              <a:t> </a:t>
            </a:r>
            <a:r>
              <a:rPr lang="en-US" i="1" dirty="0" err="1" smtClean="0"/>
              <a:t>Pasal</a:t>
            </a:r>
            <a:r>
              <a:rPr lang="en-US" i="1" dirty="0" smtClean="0"/>
              <a:t> 44 </a:t>
            </a:r>
            <a:r>
              <a:rPr lang="en-US" i="1" dirty="0" err="1" smtClean="0"/>
              <a:t>huruf</a:t>
            </a:r>
            <a:r>
              <a:rPr lang="en-US" i="1" dirty="0" smtClean="0"/>
              <a:t> b UU ITE </a:t>
            </a:r>
            <a:r>
              <a:rPr lang="en-US" i="1" dirty="0" err="1" smtClean="0"/>
              <a:t>bertentangan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UUD 1945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kekuatan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mengikat</a:t>
            </a:r>
            <a:r>
              <a:rPr lang="en-US" i="1" dirty="0" smtClean="0"/>
              <a:t> </a:t>
            </a:r>
            <a:r>
              <a:rPr lang="en-US" i="1" dirty="0" err="1" smtClean="0"/>
              <a:t>sepanjang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dimaknai</a:t>
            </a:r>
            <a:r>
              <a:rPr lang="en-US" i="1" dirty="0" smtClean="0"/>
              <a:t> </a:t>
            </a:r>
            <a:r>
              <a:rPr lang="en-US" i="1" dirty="0" err="1" smtClean="0"/>
              <a:t>khususnya</a:t>
            </a:r>
            <a:r>
              <a:rPr lang="en-US" i="1" dirty="0" smtClean="0"/>
              <a:t> </a:t>
            </a:r>
            <a:r>
              <a:rPr lang="en-US" i="1" dirty="0" err="1" smtClean="0"/>
              <a:t>frasa</a:t>
            </a:r>
            <a:r>
              <a:rPr lang="en-US" i="1" dirty="0" smtClean="0"/>
              <a:t> “</a:t>
            </a:r>
            <a:r>
              <a:rPr lang="en-US" i="1" dirty="0" err="1" smtClean="0"/>
              <a:t>Informasi</a:t>
            </a:r>
            <a:r>
              <a:rPr lang="en-US" i="1" dirty="0" smtClean="0"/>
              <a:t> </a:t>
            </a:r>
            <a:r>
              <a:rPr lang="en-US" i="1" dirty="0" err="1" smtClean="0"/>
              <a:t>Elektronik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/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Dokumen</a:t>
            </a:r>
            <a:r>
              <a:rPr lang="en-US" i="1" dirty="0" smtClean="0"/>
              <a:t> </a:t>
            </a:r>
            <a:r>
              <a:rPr lang="en-US" i="1" dirty="0" err="1" smtClean="0"/>
              <a:t>Elektronik</a:t>
            </a:r>
            <a:r>
              <a:rPr lang="en-US" i="1" dirty="0" smtClean="0"/>
              <a:t>”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alat</a:t>
            </a:r>
            <a:r>
              <a:rPr lang="en-US" i="1" dirty="0" smtClean="0"/>
              <a:t> </a:t>
            </a:r>
            <a:r>
              <a:rPr lang="en-US" i="1" dirty="0" err="1" smtClean="0"/>
              <a:t>bukti</a:t>
            </a:r>
            <a:r>
              <a:rPr lang="en-US" i="1" dirty="0" smtClean="0"/>
              <a:t> </a:t>
            </a:r>
            <a:r>
              <a:rPr lang="en-US" i="1" dirty="0" err="1" smtClean="0"/>
              <a:t>dilakukan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rangka</a:t>
            </a:r>
            <a:r>
              <a:rPr lang="en-US" i="1" dirty="0" smtClean="0"/>
              <a:t> </a:t>
            </a:r>
            <a:r>
              <a:rPr lang="en-US" i="1" dirty="0" err="1" smtClean="0"/>
              <a:t>penegakan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atas</a:t>
            </a:r>
            <a:r>
              <a:rPr lang="en-US" i="1" dirty="0" smtClean="0"/>
              <a:t> </a:t>
            </a:r>
            <a:r>
              <a:rPr lang="en-US" i="1" dirty="0" err="1" smtClean="0"/>
              <a:t>permintaan</a:t>
            </a:r>
            <a:r>
              <a:rPr lang="en-US" i="1" dirty="0" smtClean="0"/>
              <a:t> </a:t>
            </a:r>
            <a:r>
              <a:rPr lang="en-US" i="1" dirty="0" err="1" smtClean="0"/>
              <a:t>kepolisian</a:t>
            </a:r>
            <a:r>
              <a:rPr lang="en-US" i="1" dirty="0" smtClean="0"/>
              <a:t>, </a:t>
            </a:r>
            <a:r>
              <a:rPr lang="en-US" i="1" dirty="0" err="1" smtClean="0"/>
              <a:t>kejaksaan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/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institusi</a:t>
            </a:r>
            <a:r>
              <a:rPr lang="en-US" i="1" dirty="0" smtClean="0"/>
              <a:t> </a:t>
            </a:r>
            <a:r>
              <a:rPr lang="en-US" i="1" dirty="0" err="1" smtClean="0"/>
              <a:t>penegak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lainnya</a:t>
            </a:r>
            <a:r>
              <a:rPr lang="en-US" i="1" dirty="0" smtClean="0"/>
              <a:t> yang </a:t>
            </a:r>
            <a:r>
              <a:rPr lang="en-US" i="1" dirty="0" err="1" smtClean="0"/>
              <a:t>ditetapkan</a:t>
            </a:r>
            <a:r>
              <a:rPr lang="en-US" i="1" dirty="0" smtClean="0"/>
              <a:t> </a:t>
            </a:r>
            <a:r>
              <a:rPr lang="en-US" i="1" dirty="0" err="1" smtClean="0"/>
              <a:t>berdasarkan</a:t>
            </a:r>
            <a:r>
              <a:rPr lang="en-US" i="1" dirty="0" smtClean="0"/>
              <a:t> </a:t>
            </a:r>
            <a:r>
              <a:rPr lang="en-US" i="1" dirty="0" err="1" smtClean="0"/>
              <a:t>undang-undang</a:t>
            </a:r>
            <a:r>
              <a:rPr lang="en-US" i="1" dirty="0" smtClean="0"/>
              <a:t> </a:t>
            </a:r>
            <a:r>
              <a:rPr lang="en-US" i="1" dirty="0" err="1" smtClean="0"/>
              <a:t>sebagaimana</a:t>
            </a:r>
            <a:r>
              <a:rPr lang="en-US" i="1" dirty="0" smtClean="0"/>
              <a:t> </a:t>
            </a:r>
            <a:r>
              <a:rPr lang="en-US" i="1" dirty="0" err="1" smtClean="0"/>
              <a:t>ditentukan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Pasal</a:t>
            </a:r>
            <a:r>
              <a:rPr lang="en-US" i="1" dirty="0" smtClean="0"/>
              <a:t> 31 </a:t>
            </a:r>
            <a:r>
              <a:rPr lang="en-US" i="1" dirty="0" err="1" smtClean="0"/>
              <a:t>ayat</a:t>
            </a:r>
            <a:r>
              <a:rPr lang="en-US" i="1" dirty="0" smtClean="0"/>
              <a:t> (3) UU No. 11 </a:t>
            </a:r>
            <a:r>
              <a:rPr lang="en-US" i="1" dirty="0" err="1" smtClean="0"/>
              <a:t>Tahun</a:t>
            </a:r>
            <a:r>
              <a:rPr lang="en-US" i="1" dirty="0" smtClean="0"/>
              <a:t> 2008 </a:t>
            </a:r>
            <a:r>
              <a:rPr lang="en-US" i="1" dirty="0" err="1" smtClean="0"/>
              <a:t>tentang</a:t>
            </a:r>
            <a:r>
              <a:rPr lang="en-US" i="1" dirty="0" smtClean="0"/>
              <a:t> </a:t>
            </a:r>
            <a:r>
              <a:rPr lang="en-US" i="1" dirty="0" err="1" smtClean="0"/>
              <a:t>Informasi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Transaksi</a:t>
            </a:r>
            <a:r>
              <a:rPr lang="en-US" i="1" dirty="0" smtClean="0"/>
              <a:t> </a:t>
            </a:r>
            <a:r>
              <a:rPr lang="en-US" i="1" dirty="0" err="1" smtClean="0"/>
              <a:t>Elektronik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63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7200" dirty="0" smtClean="0"/>
              <a:t>TERIMA KASIH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3748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effectLst/>
              </a:rPr>
              <a:t>Alat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Bukti</a:t>
            </a:r>
            <a:r>
              <a:rPr lang="en-US" b="1" dirty="0" smtClean="0">
                <a:effectLst/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effectLst/>
              </a:rPr>
              <a:t> </a:t>
            </a:r>
          </a:p>
          <a:p>
            <a:pPr algn="just"/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Pasal</a:t>
            </a:r>
            <a:r>
              <a:rPr lang="en-US" b="1" dirty="0" smtClean="0">
                <a:effectLst/>
              </a:rPr>
              <a:t> 184 </a:t>
            </a:r>
            <a:r>
              <a:rPr lang="en-US" b="1" dirty="0" err="1" smtClean="0">
                <a:effectLst/>
              </a:rPr>
              <a:t>ayat</a:t>
            </a:r>
            <a:r>
              <a:rPr lang="en-US" b="1" dirty="0" smtClean="0">
                <a:effectLst/>
              </a:rPr>
              <a:t> (1) </a:t>
            </a:r>
            <a:r>
              <a:rPr lang="en-US" b="1" dirty="0" err="1" smtClean="0">
                <a:effectLst/>
              </a:rPr>
              <a:t>Kitab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Undang-Undang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Hukum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Acara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</a:t>
            </a:r>
            <a:r>
              <a:rPr lang="en-US" b="1" dirty="0" smtClean="0">
                <a:effectLst/>
              </a:rPr>
              <a:t>(”KUHAP”)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disebutkan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: </a:t>
            </a:r>
            <a:r>
              <a:rPr lang="en-US" dirty="0" err="1" smtClean="0">
                <a:effectLst/>
              </a:rPr>
              <a:t>keterangan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saksi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keterangan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ahli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surat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petunjuk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keterangan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terdakwa</a:t>
            </a:r>
            <a:r>
              <a:rPr lang="en-US" dirty="0" smtClean="0">
                <a:effectLst/>
              </a:rPr>
              <a:t>. </a:t>
            </a:r>
          </a:p>
          <a:p>
            <a:pPr algn="just"/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sistem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pembuktian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menganut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stelsel</a:t>
            </a:r>
            <a:r>
              <a:rPr lang="en-US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negatief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wettelijk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hanya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alat-alat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menurut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undang-undang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dipergunakan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pembuktian</a:t>
            </a:r>
            <a:r>
              <a:rPr lang="en-US" dirty="0" smtClean="0">
                <a:effectLst/>
              </a:rPr>
              <a:t> (</a:t>
            </a:r>
            <a:r>
              <a:rPr lang="en-US" b="1" dirty="0" err="1" smtClean="0">
                <a:effectLst/>
              </a:rPr>
              <a:t>Martiman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Prodjohamidjojo</a:t>
            </a:r>
            <a:r>
              <a:rPr lang="en-US" dirty="0" smtClean="0">
                <a:effectLst/>
              </a:rPr>
              <a:t>, </a:t>
            </a:r>
            <a:r>
              <a:rPr lang="en-US" i="1" dirty="0" err="1" smtClean="0">
                <a:effectLst/>
              </a:rPr>
              <a:t>Sistem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Pembuktian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dan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Alat-alat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hal</a:t>
            </a:r>
            <a:r>
              <a:rPr lang="en-US" dirty="0" smtClean="0">
                <a:effectLst/>
              </a:rPr>
              <a:t>. 19). </a:t>
            </a:r>
          </a:p>
          <a:p>
            <a:pPr algn="just"/>
            <a:r>
              <a:rPr lang="en-US" dirty="0" smtClean="0">
                <a:effectLst/>
              </a:rPr>
              <a:t>Hal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berarti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ketentuan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dipergunakan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sah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5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Bukti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effectLst/>
              </a:rPr>
              <a:t>Kitab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Undang-undang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menyebutkan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jelas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tentang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dimaksud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bukti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Namun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Pasal</a:t>
            </a:r>
            <a:r>
              <a:rPr lang="en-US" b="1" dirty="0" smtClean="0">
                <a:effectLst/>
              </a:rPr>
              <a:t> 39 </a:t>
            </a:r>
            <a:r>
              <a:rPr lang="en-US" b="1" dirty="0" err="1" smtClean="0">
                <a:effectLst/>
              </a:rPr>
              <a:t>ayat</a:t>
            </a:r>
            <a:r>
              <a:rPr lang="en-US" b="1" dirty="0" smtClean="0">
                <a:effectLst/>
              </a:rPr>
              <a:t> (1) KUHAP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disebutkan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mengenai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apa-apa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saja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disita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effectLst/>
              </a:rPr>
              <a:t>a.</a:t>
            </a:r>
            <a:r>
              <a:rPr lang="en-US" dirty="0"/>
              <a:t>      </a:t>
            </a:r>
            <a:r>
              <a:rPr lang="en-US" dirty="0" err="1" smtClean="0">
                <a:effectLst/>
              </a:rPr>
              <a:t>benda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tagihan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tersangka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terdakwa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seluruh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diduga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diperoleh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hasil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;</a:t>
            </a:r>
          </a:p>
          <a:p>
            <a:pPr marL="0" indent="0" algn="just">
              <a:buNone/>
            </a:pPr>
            <a:r>
              <a:rPr lang="en-US" dirty="0" smtClean="0">
                <a:effectLst/>
              </a:rPr>
              <a:t>b.</a:t>
            </a:r>
            <a:r>
              <a:rPr lang="en-US" dirty="0"/>
              <a:t>      </a:t>
            </a:r>
            <a:r>
              <a:rPr lang="en-US" dirty="0" err="1" smtClean="0">
                <a:effectLst/>
              </a:rPr>
              <a:t>benda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dipergunakan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langsung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mempersiapkannya</a:t>
            </a:r>
            <a:r>
              <a:rPr lang="en-US" dirty="0" smtClean="0">
                <a:effectLst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9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smtClean="0">
                <a:effectLst/>
              </a:rPr>
              <a:t>c.</a:t>
            </a:r>
            <a:r>
              <a:rPr lang="en-US" dirty="0" smtClean="0"/>
              <a:t>      </a:t>
            </a:r>
            <a:r>
              <a:rPr lang="en-US" dirty="0" err="1" smtClean="0">
                <a:effectLst/>
              </a:rPr>
              <a:t>benda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menghalang-halangi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penyelidikan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;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>
                <a:effectLst/>
              </a:rPr>
              <a:t>d.</a:t>
            </a:r>
            <a:r>
              <a:rPr lang="en-US" dirty="0" smtClean="0"/>
              <a:t>      </a:t>
            </a:r>
            <a:r>
              <a:rPr lang="en-US" dirty="0" err="1" smtClean="0">
                <a:effectLst/>
              </a:rPr>
              <a:t>benda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khusus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dibuat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diperuntukkan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;</a:t>
            </a:r>
          </a:p>
          <a:p>
            <a:pPr marL="0" indent="0" algn="just">
              <a:buNone/>
            </a:pPr>
            <a:r>
              <a:rPr lang="en-US" dirty="0" smtClean="0">
                <a:effectLst/>
              </a:rPr>
              <a:t>e.</a:t>
            </a:r>
            <a:r>
              <a:rPr lang="en-US" dirty="0" smtClean="0"/>
              <a:t>      </a:t>
            </a:r>
            <a:r>
              <a:rPr lang="en-US" dirty="0" err="1" smtClean="0">
                <a:effectLst/>
              </a:rPr>
              <a:t>benda</a:t>
            </a:r>
            <a:r>
              <a:rPr lang="en-US" dirty="0" smtClean="0">
                <a:effectLst/>
              </a:rPr>
              <a:t> lain yang </a:t>
            </a:r>
            <a:r>
              <a:rPr lang="en-US" dirty="0" err="1" smtClean="0">
                <a:effectLst/>
              </a:rPr>
              <a:t>mempunyai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hubungan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langsung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dilakukan</a:t>
            </a:r>
            <a:r>
              <a:rPr lang="en-US" dirty="0" smtClean="0">
                <a:effectLst/>
              </a:rPr>
              <a:t>,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kata lain </a:t>
            </a:r>
            <a:r>
              <a:rPr lang="en-US" dirty="0" err="1" smtClean="0"/>
              <a:t>benda-benda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disita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err="1" smtClean="0"/>
              <a:t>Pasal</a:t>
            </a:r>
            <a:r>
              <a:rPr lang="en-US" b="1" dirty="0" smtClean="0"/>
              <a:t> 39 </a:t>
            </a:r>
            <a:r>
              <a:rPr lang="en-US" b="1" dirty="0" err="1" smtClean="0"/>
              <a:t>ayat</a:t>
            </a:r>
            <a:r>
              <a:rPr lang="en-US" b="1" dirty="0" smtClean="0"/>
              <a:t> (1) KUHAP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(</a:t>
            </a:r>
            <a:r>
              <a:rPr lang="en-US" b="1" dirty="0" err="1" smtClean="0"/>
              <a:t>Ratna</a:t>
            </a:r>
            <a:r>
              <a:rPr lang="en-US" b="1" dirty="0" smtClean="0"/>
              <a:t> </a:t>
            </a:r>
            <a:r>
              <a:rPr lang="en-US" b="1" dirty="0" err="1" smtClean="0"/>
              <a:t>Nurul</a:t>
            </a:r>
            <a:r>
              <a:rPr lang="en-US" b="1" dirty="0" smtClean="0"/>
              <a:t> </a:t>
            </a:r>
            <a:r>
              <a:rPr lang="en-US" b="1" dirty="0" err="1" smtClean="0"/>
              <a:t>Afiah</a:t>
            </a:r>
            <a:r>
              <a:rPr lang="en-US" dirty="0" smtClean="0"/>
              <a:t>,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Bukti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Proses </a:t>
            </a:r>
            <a:r>
              <a:rPr lang="en-US" i="1" dirty="0" err="1" smtClean="0"/>
              <a:t>Pidana</a:t>
            </a:r>
            <a:r>
              <a:rPr lang="en-US" i="1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. 14).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47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5897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i="1" dirty="0" err="1" smtClean="0">
                <a:hlinkClick r:id="rId2"/>
              </a:rPr>
              <a:t>Hetterziene</a:t>
            </a:r>
            <a:r>
              <a:rPr lang="en-US" b="1" i="1" dirty="0" smtClean="0">
                <a:hlinkClick r:id="rId2"/>
              </a:rPr>
              <a:t> in </a:t>
            </a:r>
            <a:r>
              <a:rPr lang="en-US" b="1" i="1" dirty="0" err="1" smtClean="0">
                <a:hlinkClick r:id="rId2"/>
              </a:rPr>
              <a:t>Landcsh</a:t>
            </a:r>
            <a:r>
              <a:rPr lang="en-US" b="1" i="1" dirty="0" smtClean="0">
                <a:hlinkClick r:id="rId2"/>
              </a:rPr>
              <a:t> </a:t>
            </a:r>
            <a:r>
              <a:rPr lang="en-US" b="1" i="1" dirty="0" err="1" smtClean="0">
                <a:hlinkClick r:id="rId2"/>
              </a:rPr>
              <a:t>Regerment</a:t>
            </a:r>
            <a:r>
              <a:rPr lang="en-US" b="1" dirty="0" smtClean="0"/>
              <a:t> (”HIR”)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perihal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err="1" smtClean="0"/>
              <a:t>Pasal</a:t>
            </a:r>
            <a:r>
              <a:rPr lang="en-US" b="1" dirty="0" smtClean="0"/>
              <a:t> 42 HIR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,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pun orang-orang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diharuskan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merampas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3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800" b="1" dirty="0" err="1" smtClean="0"/>
              <a:t>Penjelasan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Pasal</a:t>
            </a:r>
            <a:r>
              <a:rPr lang="en-US" sz="2800" b="1" dirty="0" smtClean="0"/>
              <a:t> 42 HIR</a:t>
            </a:r>
            <a:r>
              <a:rPr lang="en-US" sz="2800" dirty="0" smtClean="0"/>
              <a:t> </a:t>
            </a:r>
            <a:r>
              <a:rPr lang="en-US" sz="2800" dirty="0" err="1" smtClean="0"/>
              <a:t>menyebutkan</a:t>
            </a:r>
            <a:r>
              <a:rPr lang="en-US" sz="2800" dirty="0" smtClean="0"/>
              <a:t> </a:t>
            </a:r>
            <a:r>
              <a:rPr lang="en-US" sz="2800" dirty="0" err="1" smtClean="0"/>
              <a:t>barang-barang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perlu</a:t>
            </a:r>
            <a:r>
              <a:rPr lang="en-US" sz="2800" dirty="0" smtClean="0"/>
              <a:t> di-</a:t>
            </a:r>
            <a:r>
              <a:rPr lang="en-US" sz="2800" i="1" dirty="0" err="1" smtClean="0"/>
              <a:t>beslag</a:t>
            </a:r>
            <a:r>
              <a:rPr lang="en-US" sz="2800" dirty="0" smtClean="0"/>
              <a:t> di </a:t>
            </a:r>
            <a:r>
              <a:rPr lang="en-US" sz="2800" dirty="0" err="1" smtClean="0"/>
              <a:t>antaranya</a:t>
            </a:r>
            <a:r>
              <a:rPr lang="en-US" sz="2800" dirty="0" smtClean="0"/>
              <a:t>: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effectLst/>
              </a:rPr>
              <a:t>a.</a:t>
            </a:r>
            <a:r>
              <a:rPr lang="en-US" dirty="0"/>
              <a:t>      </a:t>
            </a:r>
            <a:r>
              <a:rPr lang="en-US" dirty="0" err="1" smtClean="0">
                <a:effectLst/>
              </a:rPr>
              <a:t>Barang-barang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sasaran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(</a:t>
            </a:r>
            <a:r>
              <a:rPr lang="en-US" i="1" dirty="0" smtClean="0">
                <a:effectLst/>
              </a:rPr>
              <a:t>corpora </a:t>
            </a:r>
            <a:r>
              <a:rPr lang="en-US" i="1" dirty="0" err="1" smtClean="0">
                <a:effectLst/>
              </a:rPr>
              <a:t>delicti</a:t>
            </a:r>
            <a:r>
              <a:rPr lang="en-US" dirty="0" smtClean="0">
                <a:effectLst/>
              </a:rPr>
              <a:t>)</a:t>
            </a:r>
          </a:p>
          <a:p>
            <a:pPr algn="just"/>
            <a:r>
              <a:rPr lang="en-US" dirty="0" smtClean="0">
                <a:effectLst/>
              </a:rPr>
              <a:t>b.</a:t>
            </a:r>
            <a:r>
              <a:rPr lang="en-US" dirty="0"/>
              <a:t>      </a:t>
            </a:r>
            <a:r>
              <a:rPr lang="en-US" dirty="0" err="1" smtClean="0">
                <a:effectLst/>
              </a:rPr>
              <a:t>Barang-barang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terjadi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hasil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(</a:t>
            </a:r>
            <a:r>
              <a:rPr lang="en-US" i="1" dirty="0" smtClean="0">
                <a:effectLst/>
              </a:rPr>
              <a:t>corpora </a:t>
            </a:r>
            <a:r>
              <a:rPr lang="en-US" i="1" dirty="0" err="1" smtClean="0">
                <a:effectLst/>
              </a:rPr>
              <a:t>delicti</a:t>
            </a:r>
            <a:r>
              <a:rPr lang="en-US" dirty="0" smtClean="0">
                <a:effectLst/>
              </a:rPr>
              <a:t>)</a:t>
            </a:r>
          </a:p>
          <a:p>
            <a:pPr algn="just"/>
            <a:r>
              <a:rPr lang="en-US" dirty="0" smtClean="0">
                <a:effectLst/>
              </a:rPr>
              <a:t>c.</a:t>
            </a:r>
            <a:r>
              <a:rPr lang="en-US" dirty="0"/>
              <a:t>      </a:t>
            </a:r>
            <a:r>
              <a:rPr lang="en-US" dirty="0" err="1" smtClean="0">
                <a:effectLst/>
              </a:rPr>
              <a:t>Barang-barang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dipergunakan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pidana</a:t>
            </a:r>
            <a:r>
              <a:rPr lang="en-US" dirty="0" smtClean="0">
                <a:effectLst/>
              </a:rPr>
              <a:t> (</a:t>
            </a:r>
            <a:r>
              <a:rPr lang="en-US" i="1" dirty="0" err="1" smtClean="0">
                <a:effectLst/>
              </a:rPr>
              <a:t>instrumenta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delicti</a:t>
            </a:r>
            <a:r>
              <a:rPr lang="en-US" dirty="0" smtClean="0">
                <a:effectLst/>
              </a:rPr>
              <a:t>)</a:t>
            </a:r>
          </a:p>
          <a:p>
            <a:pPr algn="just"/>
            <a:r>
              <a:rPr lang="en-US" dirty="0" smtClean="0">
                <a:effectLst/>
              </a:rPr>
              <a:t>d.</a:t>
            </a:r>
            <a:r>
              <a:rPr lang="en-US" dirty="0"/>
              <a:t>  </a:t>
            </a:r>
            <a:r>
              <a:rPr lang="en-US" dirty="0" err="1" smtClean="0">
                <a:effectLst/>
              </a:rPr>
              <a:t>Barang-barang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umumnya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dipergunakan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memberatkan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meringankan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kesalahan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terdakwa</a:t>
            </a:r>
            <a:r>
              <a:rPr lang="en-US" dirty="0" smtClean="0">
                <a:effectLst/>
              </a:rPr>
              <a:t> (</a:t>
            </a:r>
            <a:r>
              <a:rPr lang="en-US" i="1" dirty="0" smtClean="0">
                <a:effectLst/>
              </a:rPr>
              <a:t>corpora </a:t>
            </a:r>
            <a:r>
              <a:rPr lang="en-US" i="1" dirty="0" err="1" smtClean="0">
                <a:effectLst/>
              </a:rPr>
              <a:t>delicti</a:t>
            </a:r>
            <a:r>
              <a:rPr lang="en-US" dirty="0" smtClean="0">
                <a:effectLst/>
              </a:rPr>
              <a:t>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2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pengertian-pengertian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doktrin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smtClean="0"/>
              <a:t>Prof. </a:t>
            </a:r>
            <a:r>
              <a:rPr lang="en-US" b="1" dirty="0" err="1" smtClean="0"/>
              <a:t>Andi</a:t>
            </a:r>
            <a:r>
              <a:rPr lang="en-US" b="1" dirty="0" smtClean="0"/>
              <a:t> </a:t>
            </a:r>
            <a:r>
              <a:rPr lang="en-US" b="1" dirty="0" err="1" smtClean="0"/>
              <a:t>Hamzah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(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(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),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(</a:t>
            </a:r>
            <a:r>
              <a:rPr lang="en-US" b="1" dirty="0" err="1" smtClean="0"/>
              <a:t>Andi</a:t>
            </a:r>
            <a:r>
              <a:rPr lang="en-US" b="1" dirty="0" smtClean="0"/>
              <a:t> </a:t>
            </a:r>
            <a:r>
              <a:rPr lang="en-US" b="1" dirty="0" err="1" smtClean="0"/>
              <a:t>Hamzah</a:t>
            </a:r>
            <a:r>
              <a:rPr lang="en-US" dirty="0" smtClean="0"/>
              <a:t>,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Acara</a:t>
            </a:r>
            <a:r>
              <a:rPr lang="en-US" i="1" dirty="0" smtClean="0"/>
              <a:t> </a:t>
            </a:r>
            <a:r>
              <a:rPr lang="en-US" i="1" dirty="0" err="1" smtClean="0"/>
              <a:t>Pidana</a:t>
            </a:r>
            <a:r>
              <a:rPr lang="en-US" i="1" dirty="0" smtClean="0"/>
              <a:t> Indonesia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. 254).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5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endParaRPr lang="en-US" dirty="0" smtClean="0"/>
          </a:p>
          <a:p>
            <a:pPr marL="971550" lvl="1" indent="-514350" algn="just">
              <a:buFont typeface="+mj-lt"/>
              <a:buAutoNum type="alphaLcPeriod"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 smtClean="0"/>
              <a:t>materiil</a:t>
            </a:r>
            <a:endParaRPr lang="en-US" dirty="0" smtClean="0"/>
          </a:p>
          <a:p>
            <a:pPr marL="971550" lvl="1" indent="-514350" algn="just">
              <a:buFont typeface="+mj-lt"/>
              <a:buAutoNum type="alphaLcPeriod"/>
            </a:pPr>
            <a:r>
              <a:rPr lang="en-US" dirty="0" err="1" smtClean="0">
                <a:effectLst/>
              </a:rPr>
              <a:t>Berbicara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sendiri</a:t>
            </a:r>
            <a:endParaRPr lang="en-US" dirty="0"/>
          </a:p>
          <a:p>
            <a:pPr marL="971550" lvl="1" indent="-514350" algn="just">
              <a:buFont typeface="+mj-lt"/>
              <a:buAutoNum type="alphaLcPeriod"/>
            </a:pPr>
            <a:r>
              <a:rPr lang="en-US" dirty="0" err="1" smtClean="0">
                <a:effectLst/>
              </a:rPr>
              <a:t>Sarana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pembuktian</a:t>
            </a:r>
            <a:r>
              <a:rPr lang="en-US" dirty="0" smtClean="0">
                <a:effectLst/>
              </a:rPr>
              <a:t> yang paling </a:t>
            </a:r>
            <a:r>
              <a:rPr lang="en-US" dirty="0" err="1" smtClean="0">
                <a:effectLst/>
              </a:rPr>
              <a:t>bernilai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dibandingkan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sarana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pembuktian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lainnya</a:t>
            </a:r>
            <a:endParaRPr lang="en-US" dirty="0"/>
          </a:p>
          <a:p>
            <a:pPr marL="971550" lvl="1" indent="-514350" algn="just">
              <a:buFont typeface="+mj-lt"/>
              <a:buAutoNum type="alphaLcPeriod"/>
            </a:pPr>
            <a:r>
              <a:rPr lang="en-US" dirty="0" err="1" smtClean="0">
                <a:effectLst/>
              </a:rPr>
              <a:t>Harus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diidentifikasi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keterangan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saksi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keterangan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terdakwa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9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b="1" dirty="0" err="1" smtClean="0"/>
              <a:t>Martiman</a:t>
            </a:r>
            <a:r>
              <a:rPr lang="en-US" b="1" dirty="0" smtClean="0"/>
              <a:t> </a:t>
            </a:r>
            <a:r>
              <a:rPr lang="en-US" b="1" dirty="0" err="1" smtClean="0"/>
              <a:t>Prodjohamidjojo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corpus </a:t>
            </a:r>
            <a:r>
              <a:rPr lang="en-US" i="1" dirty="0" err="1" smtClean="0"/>
              <a:t>delicti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err="1" smtClean="0"/>
              <a:t>Pasal</a:t>
            </a:r>
            <a:r>
              <a:rPr lang="en-US" b="1" dirty="0" smtClean="0"/>
              <a:t> 181 KUHAP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hakim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terebut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, hakim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 </a:t>
            </a:r>
          </a:p>
          <a:p>
            <a:pPr algn="just"/>
            <a:r>
              <a:rPr lang="en-US" b="1" dirty="0" err="1" smtClean="0"/>
              <a:t>Ansori</a:t>
            </a:r>
            <a:r>
              <a:rPr lang="en-US" b="1" dirty="0" smtClean="0"/>
              <a:t> </a:t>
            </a:r>
            <a:r>
              <a:rPr lang="en-US" b="1" dirty="0" err="1" smtClean="0"/>
              <a:t>Hasibuan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, </a:t>
            </a:r>
            <a:r>
              <a:rPr lang="en-US" dirty="0" err="1" smtClean="0"/>
              <a:t>disita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09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717</Words>
  <Application>Microsoft Office PowerPoint</Application>
  <PresentationFormat>On-screen Show (4:3)</PresentationFormat>
  <Paragraphs>63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HUKUM ACARA PIDANA</vt:lpstr>
      <vt:lpstr>Alat Bukti  </vt:lpstr>
      <vt:lpstr>Barang Bukti</vt:lpstr>
      <vt:lpstr>PowerPoint Presentation</vt:lpstr>
      <vt:lpstr>PowerPoint Presentation</vt:lpstr>
      <vt:lpstr>.  Penjelasan Pasal 42 HIR menyebutkan barang-barang yang perlu di-beslag di antaranya: </vt:lpstr>
      <vt:lpstr>PowerPoint Presentation</vt:lpstr>
      <vt:lpstr>Ciri-ciri benda yang dapat menjadi barang bukti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Jadi, dapat kita simpulkan bahwa fungsi barang bukti dalam sidang pengadilan adalah sebagai berikut: </vt:lpstr>
      <vt:lpstr>PowerPoint Presentation</vt:lpstr>
      <vt:lpstr>ALAT BUKTI ELEKTRONIK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ACARA PIDANA</dc:title>
  <dc:creator>ASUS</dc:creator>
  <cp:lastModifiedBy>ASUS</cp:lastModifiedBy>
  <cp:revision>6</cp:revision>
  <dcterms:created xsi:type="dcterms:W3CDTF">2020-12-18T02:45:17Z</dcterms:created>
  <dcterms:modified xsi:type="dcterms:W3CDTF">2020-12-18T03:04:26Z</dcterms:modified>
</cp:coreProperties>
</file>