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73" r:id="rId14"/>
    <p:sldId id="268" r:id="rId15"/>
    <p:sldId id="269" r:id="rId16"/>
    <p:sldId id="270" r:id="rId17"/>
    <p:sldId id="271" r:id="rId18"/>
    <p:sldId id="277" r:id="rId19"/>
    <p:sldId id="272" r:id="rId20"/>
    <p:sldId id="278" r:id="rId21"/>
    <p:sldId id="274" r:id="rId22"/>
    <p:sldId id="275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2" r:id="rId31"/>
    <p:sldId id="291" r:id="rId32"/>
    <p:sldId id="287" r:id="rId33"/>
    <p:sldId id="288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AE2B8-7A66-48B1-B365-BD267ECDDE20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9B40E-1655-4899-A4F7-BDB648665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8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9B40E-1655-4899-A4F7-BDB648665AC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4117AE-F449-4F1E-9AD3-2F106C4744FD}" type="datetimeFigureOut">
              <a:rPr lang="en-US" smtClean="0"/>
              <a:t>9/26/2020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1A091E-649D-4002-992A-EFAA38EA0D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SISTEM PERADILAN PIDANA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00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Romli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i="1" dirty="0" smtClean="0"/>
              <a:t>“plea bargaining“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pembelanya</a:t>
            </a:r>
            <a:r>
              <a:rPr lang="en-US" dirty="0" smtClean="0"/>
              <a:t>,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paling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proses </a:t>
            </a:r>
            <a:r>
              <a:rPr lang="en-US" dirty="0" err="1" smtClean="0"/>
              <a:t>penangana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dilandaskan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“</a:t>
            </a:r>
            <a:r>
              <a:rPr lang="en-US" dirty="0" err="1" smtClean="0"/>
              <a:t>kesukarelaan</a:t>
            </a:r>
            <a:r>
              <a:rPr lang="en-US" dirty="0" smtClean="0"/>
              <a:t>”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kesalahannya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yang </a:t>
            </a:r>
            <a:r>
              <a:rPr lang="en-US" dirty="0" err="1" smtClean="0"/>
              <a:t>dikehendaki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pembelanya</a:t>
            </a:r>
            <a:r>
              <a:rPr lang="en-US" dirty="0" smtClean="0"/>
              <a:t>, </a:t>
            </a:r>
            <a:r>
              <a:rPr lang="en-US" dirty="0" err="1" smtClean="0"/>
              <a:t>keikutsertaan</a:t>
            </a:r>
            <a:r>
              <a:rPr lang="en-US" dirty="0" smtClean="0"/>
              <a:t> hakim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wasit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siperkenankan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1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plea bargain </a:t>
            </a:r>
            <a:r>
              <a:rPr lang="en-US" dirty="0" err="1" smtClean="0"/>
              <a:t>diatas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diadili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proses </a:t>
            </a:r>
            <a:r>
              <a:rPr lang="en-US" dirty="0" err="1" smtClean="0"/>
              <a:t>secara</a:t>
            </a:r>
            <a:r>
              <a:rPr lang="en-US" dirty="0" smtClean="0"/>
              <a:t> fair trial.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i="1" dirty="0" smtClean="0"/>
              <a:t>(guilty)</a:t>
            </a:r>
            <a:r>
              <a:rPr lang="en-US" dirty="0" smtClean="0"/>
              <a:t> ,</a:t>
            </a:r>
            <a:r>
              <a:rPr lang="en-US" dirty="0" err="1" smtClean="0"/>
              <a:t>maka</a:t>
            </a:r>
            <a:r>
              <a:rPr lang="en-US" dirty="0" smtClean="0"/>
              <a:t> proses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penjatuhan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trial,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juri</a:t>
            </a:r>
            <a:r>
              <a:rPr lang="en-US" dirty="0" smtClean="0"/>
              <a:t> (trial). </a:t>
            </a:r>
          </a:p>
        </p:txBody>
      </p:sp>
    </p:spTree>
    <p:extLst>
      <p:ext uri="{BB962C8B-B14F-4D97-AF65-F5344CB8AC3E}">
        <p14:creationId xmlns:p14="http://schemas.microsoft.com/office/powerpoint/2010/main" val="2286619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HAM,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KUHAP di Indonesia,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dimuka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; </a:t>
            </a:r>
            <a:r>
              <a:rPr lang="en-US" dirty="0" err="1" smtClean="0"/>
              <a:t>praduga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r>
              <a:rPr lang="en-US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;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peradilan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peradilan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1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Model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 smtClean="0"/>
              <a:t>Pidana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/>
              <a:t>1. Crime </a:t>
            </a:r>
            <a:r>
              <a:rPr lang="en-US" b="1" dirty="0"/>
              <a:t>Control </a:t>
            </a:r>
            <a:r>
              <a:rPr lang="en-US" b="1" dirty="0" smtClean="0"/>
              <a:t>Model</a:t>
            </a:r>
          </a:p>
          <a:p>
            <a:pPr marL="0" lvl="0" indent="0" algn="just">
              <a:buNone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represif</a:t>
            </a:r>
            <a:r>
              <a:rPr lang="en-US" dirty="0" smtClean="0"/>
              <a:t>, </a:t>
            </a:r>
            <a:r>
              <a:rPr lang="en-US" dirty="0" err="1" smtClean="0"/>
              <a:t>praduga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,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informal, </a:t>
            </a:r>
            <a:r>
              <a:rPr lang="en-US" dirty="0" err="1" smtClean="0"/>
              <a:t>efisiensi</a:t>
            </a:r>
            <a:r>
              <a:rPr lang="en-US" dirty="0" smtClean="0"/>
              <a:t> 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. </a:t>
            </a:r>
          </a:p>
          <a:p>
            <a:pPr marL="0" lvl="0" indent="0" algn="just">
              <a:buNone/>
            </a:pPr>
            <a:r>
              <a:rPr lang="en-US" dirty="0" smtClean="0"/>
              <a:t>Crime Control Model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mengejewantahkan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represif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, yang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pengenaan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9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b="1" dirty="0" smtClean="0"/>
              <a:t>2. Due Process Model: </a:t>
            </a:r>
          </a:p>
          <a:p>
            <a:pPr algn="just"/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preventif</a:t>
            </a:r>
            <a:r>
              <a:rPr lang="en-US" dirty="0" smtClean="0"/>
              <a:t>, </a:t>
            </a:r>
            <a:r>
              <a:rPr lang="en-US" dirty="0" err="1" smtClean="0"/>
              <a:t>praduga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,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formal, </a:t>
            </a:r>
            <a:r>
              <a:rPr lang="en-US" dirty="0" err="1" smtClean="0"/>
              <a:t>efisiensi</a:t>
            </a:r>
            <a:r>
              <a:rPr lang="en-US" dirty="0" smtClean="0"/>
              <a:t> rasa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didasarakan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Due </a:t>
            </a:r>
            <a:r>
              <a:rPr lang="en-US" dirty="0" err="1" smtClean="0"/>
              <a:t>Precess</a:t>
            </a:r>
            <a:r>
              <a:rPr lang="en-US" dirty="0" smtClean="0"/>
              <a:t> Model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peradilan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618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Herbert L </a:t>
            </a:r>
            <a:r>
              <a:rPr lang="en-US" dirty="0" err="1" smtClean="0"/>
              <a:t>Parcker</a:t>
            </a:r>
            <a:r>
              <a:rPr lang="en-US" dirty="0" smtClean="0"/>
              <a:t> "The limits of the criminal </a:t>
            </a:r>
            <a:r>
              <a:rPr lang="en-US" dirty="0" err="1" smtClean="0"/>
              <a:t>sauction</a:t>
            </a:r>
            <a:r>
              <a:rPr lang="en-US" dirty="0" smtClean="0"/>
              <a:t>"  </a:t>
            </a:r>
            <a:r>
              <a:rPr lang="en-US" dirty="0" err="1" smtClean="0"/>
              <a:t>tentang</a:t>
            </a:r>
            <a:r>
              <a:rPr lang="en-US" dirty="0" smtClean="0"/>
              <a:t> Crime Control Model </a:t>
            </a:r>
            <a:r>
              <a:rPr lang="en-US" dirty="0" err="1" smtClean="0"/>
              <a:t>dan</a:t>
            </a:r>
            <a:r>
              <a:rPr lang="en-US" dirty="0" smtClean="0"/>
              <a:t> Due </a:t>
            </a:r>
            <a:r>
              <a:rPr lang="en-US" dirty="0" err="1" smtClean="0"/>
              <a:t>Procces</a:t>
            </a:r>
            <a:r>
              <a:rPr lang="en-US" dirty="0" smtClean="0"/>
              <a:t> Model. 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Parcker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anatomi</a:t>
            </a:r>
            <a:r>
              <a:rPr lang="en-US" dirty="0" smtClean="0"/>
              <a:t> yang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yang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yang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Absolutan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karena</a:t>
            </a:r>
            <a:r>
              <a:rPr lang="en-US" dirty="0" smtClean="0"/>
              <a:t> Due </a:t>
            </a:r>
            <a:r>
              <a:rPr lang="en-US" dirty="0" err="1" smtClean="0"/>
              <a:t>Procces</a:t>
            </a:r>
            <a:r>
              <a:rPr lang="en-US" dirty="0" smtClean="0"/>
              <a:t> Model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Crime Control Model,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 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4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r>
              <a:rPr lang="en-US" dirty="0" smtClean="0"/>
              <a:t>KUHAP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berisikan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  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menghukum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telisik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KUHAP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KUHAP </a:t>
            </a:r>
            <a:r>
              <a:rPr lang="en-US" dirty="0" err="1" smtClean="0"/>
              <a:t>mengakomodir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Crime Control Model </a:t>
            </a:r>
            <a:r>
              <a:rPr lang="en-US" dirty="0" err="1" smtClean="0"/>
              <a:t>dan</a:t>
            </a:r>
            <a:r>
              <a:rPr lang="en-US" dirty="0" smtClean="0"/>
              <a:t> Due </a:t>
            </a:r>
            <a:r>
              <a:rPr lang="en-US" dirty="0" err="1" smtClean="0"/>
              <a:t>Procces</a:t>
            </a:r>
            <a:r>
              <a:rPr lang="en-US" dirty="0" smtClean="0"/>
              <a:t> Model.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KUHAP di Indonesia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err="1" smtClean="0"/>
              <a:t>Inquisitory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yang </a:t>
            </a:r>
            <a:r>
              <a:rPr lang="en-US" dirty="0" err="1" smtClean="0"/>
              <a:t>terangkum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Indlandsch</a:t>
            </a:r>
            <a:r>
              <a:rPr lang="en-US" dirty="0" smtClean="0"/>
              <a:t> </a:t>
            </a:r>
            <a:r>
              <a:rPr lang="en-US" dirty="0" err="1" smtClean="0"/>
              <a:t>Rgelement</a:t>
            </a:r>
            <a:r>
              <a:rPr lang="en-US" dirty="0" smtClean="0"/>
              <a:t> (IR)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inisiatif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menyidiki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penyiksaan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KUHAP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I.R </a:t>
            </a:r>
            <a:r>
              <a:rPr lang="en-US" dirty="0" err="1" smtClean="0"/>
              <a:t>maupun</a:t>
            </a:r>
            <a:r>
              <a:rPr lang="en-US" dirty="0" smtClean="0"/>
              <a:t> H.I.R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4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Crime Control Model </a:t>
            </a:r>
            <a:r>
              <a:rPr lang="en-US" dirty="0" err="1" smtClean="0"/>
              <a:t>dalam</a:t>
            </a:r>
            <a:r>
              <a:rPr lang="en-US" dirty="0" smtClean="0"/>
              <a:t> KUHAP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dipenyidikan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memeroleh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KUHAP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intimidasi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penyiksaan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sepenuhya</a:t>
            </a:r>
            <a:r>
              <a:rPr lang="en-US" dirty="0" smtClean="0"/>
              <a:t> due </a:t>
            </a:r>
            <a:r>
              <a:rPr lang="en-US" dirty="0" err="1" smtClean="0"/>
              <a:t>procces</a:t>
            </a:r>
            <a:r>
              <a:rPr lang="en-US" dirty="0" smtClean="0"/>
              <a:t> of law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15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21 KUHAP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demi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,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hakim.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Pengekangan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HAM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perampasa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dilapangan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dianut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Crime Control Model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di </a:t>
            </a:r>
            <a:r>
              <a:rPr lang="en-US" dirty="0" err="1" smtClean="0"/>
              <a:t>indonesia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Peradilan</a:t>
            </a:r>
            <a:r>
              <a:rPr lang="en-US" b="1" dirty="0" smtClean="0"/>
              <a:t> </a:t>
            </a:r>
            <a:r>
              <a:rPr lang="en-US" b="1" dirty="0" err="1" smtClean="0"/>
              <a:t>Pidana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</a:t>
            </a:r>
            <a:r>
              <a:rPr lang="en-US" i="1" dirty="0" smtClean="0"/>
              <a:t>Criminal Justice System)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/model/</a:t>
            </a:r>
            <a:r>
              <a:rPr lang="en-US" dirty="0" err="1" smtClean="0"/>
              <a:t>tatanan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/</a:t>
            </a:r>
            <a:r>
              <a:rPr lang="en-US" dirty="0" err="1" smtClean="0"/>
              <a:t>kejahatan</a:t>
            </a:r>
            <a:r>
              <a:rPr lang="en-US" dirty="0" smtClean="0"/>
              <a:t>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penangkapan</a:t>
            </a:r>
            <a:r>
              <a:rPr lang="en-US" dirty="0" smtClean="0"/>
              <a:t>, </a:t>
            </a:r>
            <a:r>
              <a:rPr lang="en-US" dirty="0" err="1" smtClean="0"/>
              <a:t>penahanan</a:t>
            </a:r>
            <a:r>
              <a:rPr lang="en-US" dirty="0" smtClean="0"/>
              <a:t>, </a:t>
            </a:r>
            <a:r>
              <a:rPr lang="en-US" dirty="0" err="1" smtClean="0"/>
              <a:t>penuntutan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Hakim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1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Due Process Model dalam KUHAP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1.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55 </a:t>
            </a:r>
            <a:r>
              <a:rPr lang="en-US" dirty="0" err="1" smtClean="0"/>
              <a:t>dan</a:t>
            </a:r>
            <a:r>
              <a:rPr lang="en-US" dirty="0" smtClean="0"/>
              <a:t> 56 KUHAP :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penasehat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penasehat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memilki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cuma-cuma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59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penangkapan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tidaknya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penyidikan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penghentian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demi </a:t>
            </a:r>
            <a:r>
              <a:rPr lang="en-US" dirty="0" err="1" smtClean="0"/>
              <a:t>tegaknya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rehabilitasi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 yang </a:t>
            </a:r>
            <a:r>
              <a:rPr lang="en-US" dirty="0" err="1" smtClean="0"/>
              <a:t>perkaranya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15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(banding223 KUHAP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kasasi</a:t>
            </a:r>
            <a:r>
              <a:rPr lang="en-US" dirty="0" smtClean="0"/>
              <a:t> 244 KUHAP)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(</a:t>
            </a:r>
            <a:r>
              <a:rPr lang="en-US" dirty="0" err="1" smtClean="0"/>
              <a:t>kasasi</a:t>
            </a:r>
            <a:r>
              <a:rPr lang="en-US" dirty="0" smtClean="0"/>
              <a:t> demi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259 KUHAP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peninjauan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263 KUHAP).</a:t>
            </a:r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penangguhan</a:t>
            </a:r>
            <a:r>
              <a:rPr lang="en-US" dirty="0" smtClean="0"/>
              <a:t> </a:t>
            </a:r>
            <a:r>
              <a:rPr lang="en-US" dirty="0" err="1" smtClean="0"/>
              <a:t>penahanan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penyidik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orang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31 KUHAP.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15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6229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SEJARAH HUKUM ACARA PIDANA DI INDONESIA</a:t>
            </a:r>
            <a:endParaRPr lang="en-US" dirty="0" smtClean="0"/>
          </a:p>
          <a:p>
            <a:pPr algn="just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kolonial</a:t>
            </a:r>
            <a:r>
              <a:rPr lang="en-US" dirty="0"/>
              <a:t>,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raja–raja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atauhubungan</a:t>
            </a:r>
            <a:r>
              <a:rPr lang="en-US" dirty="0"/>
              <a:t>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</a:t>
            </a:r>
            <a:r>
              <a:rPr lang="en-US" dirty="0" err="1"/>
              <a:t>adat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38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Pidana</a:t>
            </a:r>
            <a:r>
              <a:rPr lang="en-US" dirty="0">
                <a:effectLst/>
              </a:rPr>
              <a:t> di Indonesia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penjajahan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Belanda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 </a:t>
            </a:r>
            <a:r>
              <a:rPr lang="en-US" dirty="0" err="1"/>
              <a:t>Agustus</a:t>
            </a:r>
            <a:r>
              <a:rPr lang="en-US" dirty="0"/>
              <a:t> 1848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Gubernur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3 </a:t>
            </a:r>
            <a:r>
              <a:rPr lang="en-US" dirty="0" err="1"/>
              <a:t>Desember</a:t>
            </a:r>
            <a:r>
              <a:rPr lang="en-US" dirty="0"/>
              <a:t> 1847 </a:t>
            </a:r>
            <a:r>
              <a:rPr lang="en-US" dirty="0" err="1"/>
              <a:t>Staatblaad</a:t>
            </a:r>
            <a:r>
              <a:rPr lang="en-US" dirty="0"/>
              <a:t> No. 57 </a:t>
            </a:r>
            <a:r>
              <a:rPr lang="en-US" dirty="0" err="1"/>
              <a:t>maka</a:t>
            </a:r>
            <a:r>
              <a:rPr lang="en-US" dirty="0"/>
              <a:t> di Indonesia (</a:t>
            </a:r>
            <a:r>
              <a:rPr lang="en-US" dirty="0" err="1"/>
              <a:t>Hindia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), </a:t>
            </a:r>
            <a:r>
              <a:rPr lang="en-US" dirty="0" err="1"/>
              <a:t>berlakulah</a:t>
            </a:r>
            <a:r>
              <a:rPr lang="en-US" dirty="0"/>
              <a:t> Inlands </a:t>
            </a:r>
            <a:r>
              <a:rPr lang="en-US" dirty="0" err="1"/>
              <a:t>Reglements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</a:t>
            </a:r>
            <a:r>
              <a:rPr lang="en-US" dirty="0" err="1"/>
              <a:t>singkat</a:t>
            </a:r>
            <a:r>
              <a:rPr lang="en-US" dirty="0"/>
              <a:t> IR. </a:t>
            </a:r>
            <a:r>
              <a:rPr lang="en-US" dirty="0" err="1"/>
              <a:t>Diberlakukan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IR (Inlands </a:t>
            </a:r>
            <a:r>
              <a:rPr lang="en-US" dirty="0" err="1"/>
              <a:t>Reglementsstaatblaad</a:t>
            </a:r>
            <a:r>
              <a:rPr lang="en-US" dirty="0"/>
              <a:t> No.16) </a:t>
            </a:r>
            <a:r>
              <a:rPr lang="en-US" dirty="0" err="1"/>
              <a:t>untuk</a:t>
            </a:r>
            <a:r>
              <a:rPr lang="en-US" dirty="0"/>
              <a:t> orang </a:t>
            </a:r>
            <a:r>
              <a:rPr lang="en-US" dirty="0" err="1"/>
              <a:t>pribumi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Asia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Cina</a:t>
            </a:r>
            <a:r>
              <a:rPr lang="en-US" dirty="0"/>
              <a:t>, Arab, </a:t>
            </a:r>
            <a:r>
              <a:rPr lang="en-US" dirty="0" err="1"/>
              <a:t>dan</a:t>
            </a:r>
            <a:r>
              <a:rPr lang="en-US" dirty="0"/>
              <a:t> lain-lain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Regelement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/>
              <a:t>strafvordering</a:t>
            </a:r>
            <a:r>
              <a:rPr lang="en-US" dirty="0"/>
              <a:t> (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reglement</a:t>
            </a:r>
            <a:r>
              <a:rPr lang="en-US" dirty="0"/>
              <a:t> of the </a:t>
            </a:r>
            <a:r>
              <a:rPr lang="en-US" dirty="0" err="1"/>
              <a:t>burgelijke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</a:t>
            </a:r>
            <a:r>
              <a:rPr lang="en-US" dirty="0" err="1"/>
              <a:t>vordering</a:t>
            </a:r>
            <a:r>
              <a:rPr lang="en-US" dirty="0"/>
              <a:t> (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Eropa</a:t>
            </a:r>
            <a:r>
              <a:rPr lang="en-US" dirty="0"/>
              <a:t>.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pengadilannya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Raad</a:t>
            </a:r>
            <a:r>
              <a:rPr lang="en-US" dirty="0"/>
              <a:t> Van </a:t>
            </a:r>
            <a:r>
              <a:rPr lang="en-US" dirty="0" err="1"/>
              <a:t>Justitie</a:t>
            </a:r>
            <a:r>
              <a:rPr lang="en-US" dirty="0"/>
              <a:t> 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IR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20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Rancangan</a:t>
            </a:r>
            <a:r>
              <a:rPr lang="en-US" dirty="0"/>
              <a:t> IR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penyusunannya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Mr. </a:t>
            </a:r>
            <a:r>
              <a:rPr lang="en-US" dirty="0" err="1"/>
              <a:t>Wichers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Gubernur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Rochussen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r>
              <a:rPr lang="en-US" dirty="0" err="1"/>
              <a:t>Akhirnya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pengesahan</a:t>
            </a:r>
            <a:r>
              <a:rPr lang="en-US" dirty="0"/>
              <a:t> Raja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firman</a:t>
            </a:r>
            <a:r>
              <a:rPr lang="en-US" dirty="0"/>
              <a:t> Raja </a:t>
            </a:r>
            <a:r>
              <a:rPr lang="en-US" dirty="0" err="1"/>
              <a:t>tanggal</a:t>
            </a:r>
            <a:r>
              <a:rPr lang="en-US" dirty="0"/>
              <a:t> 29 September 1849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disebarluaskan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Staatblaad</a:t>
            </a:r>
            <a:r>
              <a:rPr lang="en-US" dirty="0"/>
              <a:t> 1849 No. 63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Setelah</a:t>
            </a:r>
            <a:r>
              <a:rPr lang="en-US" dirty="0"/>
              <a:t> IR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kali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Staatblaad</a:t>
            </a:r>
            <a:r>
              <a:rPr lang="en-US" dirty="0"/>
              <a:t> 1941 No. 44 </a:t>
            </a:r>
            <a:r>
              <a:rPr lang="en-US" dirty="0" err="1"/>
              <a:t>diumumkan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HetHerziene</a:t>
            </a:r>
            <a:r>
              <a:rPr lang="en-US" dirty="0"/>
              <a:t> Inlands </a:t>
            </a:r>
            <a:r>
              <a:rPr lang="en-US" dirty="0" err="1"/>
              <a:t>Reglement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 HIR. </a:t>
            </a:r>
            <a:r>
              <a:rPr lang="en-US" dirty="0" err="1"/>
              <a:t>Diberlakukan</a:t>
            </a:r>
            <a:r>
              <a:rPr lang="en-US" dirty="0"/>
              <a:t> HIR </a:t>
            </a:r>
            <a:r>
              <a:rPr lang="en-US" dirty="0" err="1"/>
              <a:t>untuk</a:t>
            </a:r>
            <a:r>
              <a:rPr lang="en-US" dirty="0"/>
              <a:t> orang-orang 12R. </a:t>
            </a:r>
            <a:r>
              <a:rPr lang="en-US" dirty="0" smtClean="0"/>
              <a:t>1.8Hukum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Pidanapribumi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Asia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Cina</a:t>
            </a:r>
            <a:r>
              <a:rPr lang="en-US" dirty="0"/>
              <a:t>, Arab, </a:t>
            </a:r>
            <a:r>
              <a:rPr lang="en-US" dirty="0" err="1"/>
              <a:t>dan</a:t>
            </a:r>
            <a:r>
              <a:rPr lang="en-US" dirty="0"/>
              <a:t> lain-lain.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pengadilannya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Landrad</a:t>
            </a:r>
            <a:r>
              <a:rPr lang="en-US" dirty="0"/>
              <a:t> 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Negeri.1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499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Pidana</a:t>
            </a:r>
            <a:r>
              <a:rPr lang="en-US" dirty="0">
                <a:effectLst/>
              </a:rPr>
              <a:t> di Indonesia </a:t>
            </a:r>
            <a:r>
              <a:rPr lang="en-US" dirty="0" err="1">
                <a:effectLst/>
              </a:rPr>
              <a:t>pada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zaman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penjajahan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Jepang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UU No. 1 </a:t>
            </a:r>
            <a:r>
              <a:rPr lang="en-US" dirty="0" err="1"/>
              <a:t>Tahun</a:t>
            </a:r>
            <a:r>
              <a:rPr lang="en-US" dirty="0"/>
              <a:t> 1942 </a:t>
            </a:r>
            <a:r>
              <a:rPr lang="en-US" dirty="0" err="1"/>
              <a:t>tanggal</a:t>
            </a:r>
            <a:r>
              <a:rPr lang="en-US" dirty="0"/>
              <a:t> 7 </a:t>
            </a:r>
            <a:r>
              <a:rPr lang="en-US" dirty="0" err="1"/>
              <a:t>Maret</a:t>
            </a:r>
            <a:r>
              <a:rPr lang="en-US" dirty="0"/>
              <a:t> 1942 </a:t>
            </a:r>
            <a:r>
              <a:rPr lang="en-US" dirty="0" err="1"/>
              <a:t>Pasal</a:t>
            </a:r>
            <a:r>
              <a:rPr lang="en-US" dirty="0"/>
              <a:t> 3, </a:t>
            </a:r>
            <a:r>
              <a:rPr lang="en-US" dirty="0" err="1"/>
              <a:t>menyatakan</a:t>
            </a:r>
            <a:r>
              <a:rPr lang="en-US" dirty="0"/>
              <a:t>: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Militer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538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Hukum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Acara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Pidana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setelah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Proklamasi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Kemerdekaan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Republik</a:t>
            </a:r>
            <a:r>
              <a:rPr lang="en-US" dirty="0">
                <a:effectLst/>
              </a:rPr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UUD 1945, yang </a:t>
            </a:r>
            <a:r>
              <a:rPr lang="en-US" dirty="0" err="1"/>
              <a:t>berbunyi“Segala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UUD 1945 </a:t>
            </a:r>
            <a:r>
              <a:rPr lang="en-US" dirty="0" err="1"/>
              <a:t>ini</a:t>
            </a:r>
            <a:r>
              <a:rPr lang="en-US" dirty="0"/>
              <a:t>”. </a:t>
            </a:r>
            <a:endParaRPr lang="en-US" dirty="0" smtClean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peralihan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HIR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berlaku,namun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1948 HIR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Reglements</a:t>
            </a:r>
            <a:r>
              <a:rPr lang="en-US" dirty="0"/>
              <a:t> Indonesia yang </a:t>
            </a:r>
            <a:r>
              <a:rPr lang="en-US" dirty="0" err="1"/>
              <a:t>diperbaharui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disingkat</a:t>
            </a:r>
            <a:r>
              <a:rPr lang="en-US" dirty="0"/>
              <a:t> RIB. </a:t>
            </a:r>
            <a:r>
              <a:rPr lang="en-US" dirty="0" err="1"/>
              <a:t>Dengan</a:t>
            </a:r>
            <a:r>
              <a:rPr lang="en-US" dirty="0"/>
              <a:t> UU </a:t>
            </a:r>
            <a:r>
              <a:rPr lang="en-US" dirty="0" err="1"/>
              <a:t>Darurat</a:t>
            </a:r>
            <a:r>
              <a:rPr lang="en-US" dirty="0"/>
              <a:t> No. 1 </a:t>
            </a:r>
            <a:r>
              <a:rPr lang="en-US" dirty="0" err="1"/>
              <a:t>Tahun</a:t>
            </a:r>
            <a:r>
              <a:rPr lang="en-US" dirty="0"/>
              <a:t> 1951 HIR/RIB </a:t>
            </a:r>
            <a:r>
              <a:rPr lang="en-US" dirty="0" err="1"/>
              <a:t>diunifikasikan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 </a:t>
            </a:r>
            <a:r>
              <a:rPr lang="en-US" dirty="0" err="1"/>
              <a:t>ayat</a:t>
            </a:r>
            <a:r>
              <a:rPr lang="en-US" dirty="0"/>
              <a:t> 1 </a:t>
            </a:r>
            <a:r>
              <a:rPr lang="en-US" dirty="0" err="1"/>
              <a:t>maka</a:t>
            </a:r>
            <a:r>
              <a:rPr lang="en-US" dirty="0"/>
              <a:t> HIR/RIB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1981.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990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Riwayat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Penyusunan</a:t>
            </a:r>
            <a:r>
              <a:rPr lang="en-US" dirty="0">
                <a:effectLst/>
              </a:rPr>
              <a:t> KUHAP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kejayaan</a:t>
            </a:r>
            <a:r>
              <a:rPr lang="en-US" dirty="0"/>
              <a:t> HIR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. </a:t>
            </a:r>
            <a:r>
              <a:rPr lang="en-US" dirty="0" err="1"/>
              <a:t>Semasa</a:t>
            </a:r>
            <a:r>
              <a:rPr lang="en-US" dirty="0"/>
              <a:t> HIR </a:t>
            </a:r>
            <a:r>
              <a:rPr lang="en-US" dirty="0" err="1"/>
              <a:t>berjaya</a:t>
            </a:r>
            <a:r>
              <a:rPr lang="en-US" dirty="0"/>
              <a:t> di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mengecam</a:t>
            </a:r>
            <a:r>
              <a:rPr lang="en-US" dirty="0"/>
              <a:t> HIR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kolonial</a:t>
            </a:r>
            <a:r>
              <a:rPr lang="en-US" dirty="0"/>
              <a:t> </a:t>
            </a:r>
            <a:r>
              <a:rPr lang="en-US" dirty="0" err="1"/>
              <a:t>Belanda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Indonesia </a:t>
            </a:r>
            <a:r>
              <a:rPr lang="en-US" dirty="0" err="1"/>
              <a:t>merdeka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Ada </a:t>
            </a:r>
            <a:r>
              <a:rPr lang="en-US" dirty="0"/>
              <a:t>pula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HIR </a:t>
            </a:r>
            <a:r>
              <a:rPr lang="en-US" dirty="0" err="1"/>
              <a:t>menganut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inkuisitur</a:t>
            </a:r>
            <a:r>
              <a:rPr lang="en-US" dirty="0"/>
              <a:t> yang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tersangka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dipertentangkan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akusatur.15 </a:t>
            </a:r>
            <a:r>
              <a:rPr lang="en-US" dirty="0" err="1"/>
              <a:t>Awal</a:t>
            </a:r>
            <a:r>
              <a:rPr lang="en-US" dirty="0"/>
              <a:t> proses </a:t>
            </a:r>
            <a:r>
              <a:rPr lang="en-US" dirty="0" err="1"/>
              <a:t>rancangan</a:t>
            </a:r>
            <a:r>
              <a:rPr lang="en-US" dirty="0"/>
              <a:t> KUHAP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1965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Rakyat (DPR),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penyempurnaan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(RUUHAP)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39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019800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1967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intern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Kehakiman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1968 di Semarang </a:t>
            </a:r>
            <a:r>
              <a:rPr lang="en-US" dirty="0" err="1"/>
              <a:t>diselenggarakan</a:t>
            </a:r>
            <a:r>
              <a:rPr lang="en-US" dirty="0"/>
              <a:t> seminar </a:t>
            </a:r>
            <a:r>
              <a:rPr lang="en-US" dirty="0" err="1"/>
              <a:t>hukum</a:t>
            </a:r>
            <a:r>
              <a:rPr lang="en-US" dirty="0"/>
              <a:t> II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HAM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1973 </a:t>
            </a:r>
            <a:r>
              <a:rPr lang="en-US" dirty="0" err="1"/>
              <a:t>panitia</a:t>
            </a:r>
            <a:r>
              <a:rPr lang="en-US" dirty="0"/>
              <a:t> intern </a:t>
            </a:r>
            <a:r>
              <a:rPr lang="en-US" dirty="0" err="1"/>
              <a:t>Departemen</a:t>
            </a:r>
            <a:r>
              <a:rPr lang="en-US" dirty="0"/>
              <a:t> </a:t>
            </a:r>
            <a:r>
              <a:rPr lang="en-US" dirty="0" err="1"/>
              <a:t>Kehakiman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naskah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(RUUHAP),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buntu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1974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kehakiman</a:t>
            </a:r>
            <a:r>
              <a:rPr lang="en-US" dirty="0"/>
              <a:t> yang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Prof. </a:t>
            </a:r>
            <a:r>
              <a:rPr lang="en-US" dirty="0" err="1"/>
              <a:t>Oemar</a:t>
            </a:r>
            <a:r>
              <a:rPr lang="en-US" dirty="0"/>
              <a:t> Seno </a:t>
            </a:r>
            <a:r>
              <a:rPr lang="en-US" dirty="0" err="1"/>
              <a:t>Aji</a:t>
            </a:r>
            <a:r>
              <a:rPr lang="en-US" dirty="0"/>
              <a:t>,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Prof. </a:t>
            </a:r>
            <a:r>
              <a:rPr lang="en-US" dirty="0" err="1"/>
              <a:t>Mochtar</a:t>
            </a:r>
            <a:r>
              <a:rPr lang="en-US" dirty="0"/>
              <a:t> </a:t>
            </a:r>
            <a:r>
              <a:rPr lang="en-US" dirty="0" err="1"/>
              <a:t>Koesoemoatmaja</a:t>
            </a:r>
            <a:r>
              <a:rPr lang="en-US" dirty="0"/>
              <a:t>, </a:t>
            </a:r>
            <a:r>
              <a:rPr lang="en-US" dirty="0" err="1"/>
              <a:t>beliau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mengintensifkan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RUUHAP,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draf</a:t>
            </a:r>
            <a:r>
              <a:rPr lang="en-US" dirty="0"/>
              <a:t> V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draf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IV kali),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menyerahkannya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kabinet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87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Romli</a:t>
            </a:r>
            <a:r>
              <a:rPr lang="en-US" dirty="0" smtClean="0"/>
              <a:t> </a:t>
            </a:r>
            <a:r>
              <a:rPr lang="en-US" dirty="0" err="1" smtClean="0"/>
              <a:t>Atmasasmita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pendapatnya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Criminal Justice System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interkoneksi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 smtClean="0"/>
          </a:p>
          <a:p>
            <a:pPr algn="just"/>
            <a:r>
              <a:rPr lang="en-US" dirty="0" smtClean="0"/>
              <a:t>Dan </a:t>
            </a:r>
            <a:r>
              <a:rPr lang="en-US" dirty="0" err="1" smtClean="0"/>
              <a:t>Soerjono</a:t>
            </a:r>
            <a:r>
              <a:rPr lang="en-US" dirty="0" smtClean="0"/>
              <a:t> </a:t>
            </a:r>
            <a:r>
              <a:rPr lang="en-US" dirty="0" err="1" smtClean="0"/>
              <a:t>Soekanto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Peradilan</a:t>
            </a:r>
            <a:r>
              <a:rPr lang="en-US" i="1" dirty="0" smtClean="0"/>
              <a:t> </a:t>
            </a:r>
            <a:r>
              <a:rPr lang="en-US" i="1" dirty="0" err="1" smtClean="0"/>
              <a:t>Pidana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keseluruhan</a:t>
            </a:r>
            <a:r>
              <a:rPr lang="en-US" i="1" dirty="0" smtClean="0"/>
              <a:t> yang </a:t>
            </a:r>
            <a:r>
              <a:rPr lang="en-US" i="1" dirty="0" err="1" smtClean="0"/>
              <a:t>terangkai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terdiri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unsur-unsur</a:t>
            </a:r>
            <a:r>
              <a:rPr lang="en-US" i="1" dirty="0" smtClean="0"/>
              <a:t> yang </a:t>
            </a:r>
            <a:r>
              <a:rPr lang="en-US" i="1" dirty="0" err="1" smtClean="0"/>
              <a:t>saling</a:t>
            </a:r>
            <a:r>
              <a:rPr lang="en-US" i="1" dirty="0" smtClean="0"/>
              <a:t> </a:t>
            </a:r>
            <a:r>
              <a:rPr lang="en-US" i="1" dirty="0" err="1" smtClean="0"/>
              <a:t>berhubungan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fungsional</a:t>
            </a:r>
            <a:r>
              <a:rPr lang="en-US" i="1" dirty="0" smtClean="0"/>
              <a:t>,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Peradilan</a:t>
            </a:r>
            <a:r>
              <a:rPr lang="en-US" i="1" dirty="0" smtClean="0"/>
              <a:t> </a:t>
            </a:r>
            <a:r>
              <a:rPr lang="en-US" i="1" dirty="0" err="1" smtClean="0"/>
              <a:t>Pidana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 smtClean="0"/>
              <a:t>terdiri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unsur-unsur</a:t>
            </a:r>
            <a:r>
              <a:rPr lang="en-US" i="1" dirty="0" smtClean="0"/>
              <a:t> yang </a:t>
            </a:r>
            <a:r>
              <a:rPr lang="en-US" i="1" dirty="0" err="1" smtClean="0"/>
              <a:t>masing-masing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subsistem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518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LcPeriod" startAt="4"/>
            </a:pPr>
            <a:r>
              <a:rPr lang="en-US" dirty="0" err="1"/>
              <a:t>Tahun</a:t>
            </a:r>
            <a:r>
              <a:rPr lang="en-US" dirty="0"/>
              <a:t> 1979 </a:t>
            </a:r>
            <a:r>
              <a:rPr lang="en-US" dirty="0" err="1"/>
              <a:t>tepatnya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12 September RUUHAP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draf</a:t>
            </a:r>
            <a:r>
              <a:rPr lang="en-US" dirty="0"/>
              <a:t> yang ke-5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DPR-RI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. </a:t>
            </a:r>
          </a:p>
          <a:p>
            <a:pPr marL="514350" indent="-514350" algn="just">
              <a:buFont typeface="+mj-lt"/>
              <a:buAutoNum type="alphaLcPeriod" startAt="4"/>
            </a:pPr>
            <a:r>
              <a:rPr lang="en-US" dirty="0"/>
              <a:t>RUUHAP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(SIGAB) </a:t>
            </a:r>
            <a:r>
              <a:rPr lang="en-US" dirty="0" err="1"/>
              <a:t>komisi</a:t>
            </a:r>
            <a:r>
              <a:rPr lang="en-US" dirty="0"/>
              <a:t> I </a:t>
            </a:r>
            <a:r>
              <a:rPr lang="en-US" dirty="0" err="1"/>
              <a:t>dan</a:t>
            </a:r>
            <a:r>
              <a:rPr lang="en-US" dirty="0"/>
              <a:t> III DPR RI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9 September 1981.</a:t>
            </a:r>
          </a:p>
          <a:p>
            <a:pPr marL="514350" indent="-514350" algn="just">
              <a:buFont typeface="+mj-lt"/>
              <a:buAutoNum type="alphaLcPeriod" startAt="4"/>
            </a:pPr>
            <a:r>
              <a:rPr lang="en-US" dirty="0"/>
              <a:t> RUUHAP </a:t>
            </a:r>
            <a:r>
              <a:rPr lang="en-US" dirty="0" err="1"/>
              <a:t>disetujui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DPR-RI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23 September 1981.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31 September 1981 RUUHAP </a:t>
            </a:r>
            <a:r>
              <a:rPr lang="en-US" dirty="0" err="1"/>
              <a:t>disahkan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UU No.8 </a:t>
            </a:r>
            <a:r>
              <a:rPr lang="en-US" dirty="0" err="1"/>
              <a:t>Tahun</a:t>
            </a:r>
            <a:r>
              <a:rPr lang="en-US" dirty="0"/>
              <a:t> 1981,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lembaran</a:t>
            </a:r>
            <a:r>
              <a:rPr lang="en-US" dirty="0"/>
              <a:t> Negara </a:t>
            </a:r>
            <a:r>
              <a:rPr lang="en-US" dirty="0" err="1"/>
              <a:t>tahun</a:t>
            </a:r>
            <a:r>
              <a:rPr lang="en-US" dirty="0"/>
              <a:t> 1981 No. 76.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(KUHAP).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605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Perbedaan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Antara</a:t>
            </a:r>
            <a:r>
              <a:rPr lang="en-US" dirty="0">
                <a:effectLst/>
              </a:rPr>
              <a:t> HIR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KUHAP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HIR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kodifikatif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unifikatif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KUHAP </a:t>
            </a:r>
            <a:r>
              <a:rPr lang="en-US" dirty="0" err="1"/>
              <a:t>dan</a:t>
            </a:r>
            <a:r>
              <a:rPr lang="en-US" dirty="0"/>
              <a:t> HIR </a:t>
            </a:r>
            <a:r>
              <a:rPr lang="en-US" dirty="0" err="1"/>
              <a:t>yaitu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9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LcPeriod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, HIR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KUHAP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, HIR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fungsionalisasi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terdakwa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KUHAP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tersangka</a:t>
            </a:r>
            <a:r>
              <a:rPr lang="en-US" dirty="0" smtClean="0"/>
              <a:t>/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/>
              <a:t>dilindungi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 “</a:t>
            </a:r>
            <a:r>
              <a:rPr lang="en-US" dirty="0" err="1"/>
              <a:t>praduga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”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4505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lphaLcPeriod" startAt="3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, HIR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atasan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), </a:t>
            </a:r>
            <a:r>
              <a:rPr lang="en-US" dirty="0" err="1"/>
              <a:t>sedangkan</a:t>
            </a:r>
            <a:r>
              <a:rPr lang="en-US" dirty="0"/>
              <a:t> KUHAP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horizontal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penasihat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).</a:t>
            </a:r>
          </a:p>
          <a:p>
            <a:pPr marL="514350" indent="-514350" algn="just">
              <a:buFont typeface="+mj-lt"/>
              <a:buAutoNum type="alphaLcPeriod" startAt="3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, HIR </a:t>
            </a:r>
            <a:r>
              <a:rPr lang="en-US" dirty="0" err="1"/>
              <a:t>memiliki</a:t>
            </a:r>
            <a:r>
              <a:rPr lang="en-US" dirty="0"/>
              <a:t> proses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ataspemeriksaan</a:t>
            </a:r>
            <a:r>
              <a:rPr lang="en-US" dirty="0"/>
              <a:t> </a:t>
            </a:r>
            <a:r>
              <a:rPr lang="en-US" dirty="0" err="1"/>
              <a:t>pendahuluan</a:t>
            </a:r>
            <a:r>
              <a:rPr lang="en-US" dirty="0"/>
              <a:t>,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),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Hakim, </a:t>
            </a:r>
            <a:r>
              <a:rPr lang="en-US" dirty="0" err="1"/>
              <a:t>sedangkan</a:t>
            </a:r>
            <a:r>
              <a:rPr lang="en-US" dirty="0"/>
              <a:t> KUHAP </a:t>
            </a:r>
            <a:r>
              <a:rPr lang="en-US" dirty="0" err="1"/>
              <a:t>memiliki</a:t>
            </a:r>
            <a:r>
              <a:rPr lang="en-US" dirty="0"/>
              <a:t> proses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penuntutan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505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7200" b="1" dirty="0" smtClean="0"/>
              <a:t>TERIMA KASIH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46450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Peradilan</a:t>
            </a:r>
            <a:r>
              <a:rPr lang="en-US" b="1" dirty="0" smtClean="0"/>
              <a:t> </a:t>
            </a:r>
            <a:r>
              <a:rPr lang="en-US" b="1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yang </a:t>
            </a:r>
            <a:r>
              <a:rPr lang="en-US" dirty="0" err="1" smtClean="0"/>
              <a:t>diikat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proses </a:t>
            </a:r>
            <a:r>
              <a:rPr lang="en-US" dirty="0" err="1" smtClean="0"/>
              <a:t>pemeriksaan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4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(KUHAP)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setidak-tidaknya</a:t>
            </a:r>
            <a:r>
              <a:rPr lang="en-US" dirty="0" smtClean="0"/>
              <a:t> </a:t>
            </a:r>
            <a:r>
              <a:rPr lang="en-US" dirty="0" err="1" smtClean="0"/>
              <a:t>mendekati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,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yang </a:t>
            </a:r>
            <a:r>
              <a:rPr lang="en-US" dirty="0" err="1" smtClean="0"/>
              <a:t>selengkap-lengkapnya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siapakah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didakwakan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orang yang </a:t>
            </a:r>
            <a:r>
              <a:rPr lang="en-US" dirty="0" err="1" smtClean="0"/>
              <a:t>didakwakan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dipersalahkan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Dan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, </a:t>
            </a:r>
            <a:r>
              <a:rPr lang="en-US" dirty="0" err="1" smtClean="0"/>
              <a:t>putusan</a:t>
            </a:r>
            <a:r>
              <a:rPr lang="en-US" dirty="0" smtClean="0"/>
              <a:t> Hakim,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Hakim.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1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Harry C. </a:t>
            </a:r>
            <a:r>
              <a:rPr lang="en-US" dirty="0" err="1" smtClean="0"/>
              <a:t>Bredmeire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(input),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diputus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kemungkinan-kemungkinan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tuntutan-tuntutan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efek-efek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8661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Inquisitorial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Sistem inkuisitorial adalah sistem hukum di mana pengadilan, atau bagian dari pengadilan, terlibat aktif dalam menyelidiki fakta-fakta kasus.</a:t>
            </a:r>
            <a:endParaRPr lang="en-US" dirty="0" smtClean="0"/>
          </a:p>
          <a:p>
            <a:pPr algn="just"/>
            <a:r>
              <a:rPr lang="id-ID" dirty="0" smtClean="0"/>
              <a:t>Sistem inkuisitorial digunakan terutama di negara-negara dengan sistem hukum sipil, seperti Prancis dan Italia, atau sistem hukum berdasarkan hukum Islam seperti Arab Saudi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4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/>
          <a:lstStyle/>
          <a:p>
            <a:pPr algn="just"/>
            <a:r>
              <a:rPr lang="id-ID" dirty="0" smtClean="0"/>
              <a:t>Negara-negara yang menggunakan hukum umum, termasuk Amerika Serikat, dapat menggunakan sistem inkuisitorial untuk pemeriksaan ringkasan dalam kasus pelanggaran ringan atau pelanggaran, seperti pelanggaran lalu lintas ringan.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661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248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yang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Common Law,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pidananya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model ”Adversary </a:t>
            </a:r>
            <a:r>
              <a:rPr lang="en-US" dirty="0" err="1" smtClean="0"/>
              <a:t>Sistem</a:t>
            </a:r>
            <a:r>
              <a:rPr lang="en-US" dirty="0" smtClean="0"/>
              <a:t>’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Model yang </a:t>
            </a:r>
            <a:r>
              <a:rPr lang="en-US" dirty="0" err="1" smtClean="0"/>
              <a:t>terkenal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adversary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Plea Bargaining System. Plea bargaining </a:t>
            </a:r>
            <a:r>
              <a:rPr lang="en-US" dirty="0" err="1" smtClean="0"/>
              <a:t>sistem</a:t>
            </a:r>
            <a:r>
              <a:rPr lang="en-US" dirty="0" smtClean="0"/>
              <a:t> di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pembelanya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advesary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tertuduh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Adversary System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19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2289</Words>
  <Application>Microsoft Office PowerPoint</Application>
  <PresentationFormat>On-screen Show (4:3)</PresentationFormat>
  <Paragraphs>87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Trek</vt:lpstr>
      <vt:lpstr>Hukum acara pidana</vt:lpstr>
      <vt:lpstr>Sistem Peradilan Pidana</vt:lpstr>
      <vt:lpstr>PowerPoint Presentation</vt:lpstr>
      <vt:lpstr>Tujuan Peradilan Pidana</vt:lpstr>
      <vt:lpstr>PowerPoint Presentation</vt:lpstr>
      <vt:lpstr>PowerPoint Presentation</vt:lpstr>
      <vt:lpstr>Inquisitorial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Model Sistem Peradilan Pidana </vt:lpstr>
      <vt:lpstr>PowerPoint Presentation</vt:lpstr>
      <vt:lpstr>PowerPoint Presentation</vt:lpstr>
      <vt:lpstr>PowerPoint Presentation</vt:lpstr>
      <vt:lpstr>PowerPoint Presentation</vt:lpstr>
      <vt:lpstr>Crime Control Model dalam KUHAP</vt:lpstr>
      <vt:lpstr>PowerPoint Presentation</vt:lpstr>
      <vt:lpstr>Due Process Model dalam KUHAP</vt:lpstr>
      <vt:lpstr>PowerPoint Presentation</vt:lpstr>
      <vt:lpstr>PowerPoint Presentation</vt:lpstr>
      <vt:lpstr>PowerPoint Presentation</vt:lpstr>
      <vt:lpstr>Hukum Acara Pidana di Indonesia pada zaman penjajahan Belanda</vt:lpstr>
      <vt:lpstr>PowerPoint Presentation</vt:lpstr>
      <vt:lpstr>Hukum Acara Pidana di Indonesia pada zaman penjajahan Jepang</vt:lpstr>
      <vt:lpstr>Hukum Acara Pidana setelah Proklamasi Kemerdekaan Republik Indonesia</vt:lpstr>
      <vt:lpstr>Riwayat Penyusunan KUHAP</vt:lpstr>
      <vt:lpstr>PowerPoint Presentation</vt:lpstr>
      <vt:lpstr>PowerPoint Presentation</vt:lpstr>
      <vt:lpstr>Perbedaan Antara HIR dan KUHAP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pidana</dc:title>
  <dc:creator>ASUS</dc:creator>
  <cp:lastModifiedBy>ASUS</cp:lastModifiedBy>
  <cp:revision>9</cp:revision>
  <dcterms:created xsi:type="dcterms:W3CDTF">2020-09-07T06:42:05Z</dcterms:created>
  <dcterms:modified xsi:type="dcterms:W3CDTF">2020-09-26T03:40:04Z</dcterms:modified>
</cp:coreProperties>
</file>