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22E0-464D-46D4-934D-CFADB6331CC3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C38F-E902-4D68-9132-7776BF09DA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txBody>
          <a:bodyPr>
            <a:normAutofit/>
          </a:bodyPr>
          <a:lstStyle/>
          <a:p>
            <a:r>
              <a:rPr lang="en-US" sz="6600" dirty="0"/>
              <a:t>TEORI KEDAULATAN</a:t>
            </a:r>
            <a:endParaRPr lang="en-US" sz="66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TEORI KEDAULATAN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/>
              <a:t>	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Kedaulatan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merupakan ciri, pertanda atau atribut hukum dari negara.Kata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Kedaulatan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berasal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dari kata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Soveregnty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(Bahasa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Inggris), Suoverainete (Bahasa Prancis),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Sovranus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Italia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). Kata- kata asing tersebut diturunkan dari sebuah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bahas Latin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yaitu: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Superanus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yang berarti “yang tertinggi” (Supreme). Sarjana-sarjana dari Abad Pertengahan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lazim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menggunakan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pengertian-pengertian yang serupa maknanya dengan istilah superanus itu,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yaitu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Summaperates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atau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Plenitudo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potestatis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yang berarti wewenang tertinggi dari suatu kekuasaan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. Banyak sekali definisi untuk kata Kedaulatan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tetapi“istilah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ini selalu diartikan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sebagai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Otoritas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pemerintahan dan Hukum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Jean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Bodin merupakan “bapak ajaran kedaulatan” atau “peletak dasar ajaran kedaulatan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Menurut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Jean Bodin, kedaulatan adalah kekauasaan tertinggi terhadap para warga negara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dan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rakyatnya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, tanpa ada suatu pembatasan apapun dari undang-undang. Kedaulatan juga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merupakan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kekasan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tertinggi untuk menentukan hukum dalam negara. Jean Bodin juga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beranggapakan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bahwa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tidak ada kedaualatan yang bersifat mutlak, yang ada hanyalah kedaulatan terbatas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diluar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maupun didalam negaranya, tetapi kedaulatan merupakan kekuasaan tertinggi dari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sebuah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Menurut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Johannes Althusius, kedaulatan merupakan kekuasaan tertinggi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untuk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menyelenggarakan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segala sesauatu yang menuju kepada kepetingan jasmani dan rohani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dari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anggota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– anggota negara ( warga negara ), kekuasaan ini ada padda rakyat sebagai kesatuan”.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Terdapat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5 bentuk teori kedaualatan berdasarkan  siapa yang memiliki kekuasaan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tertinggi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dalam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negara :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	a. Kedaulatan Tuhan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	b. Kedaulatan Raja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	c. Kedaulatan Negara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	d. Kedaulatan Rakyat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	e. Kedaulatan Hukum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	</a:t>
            </a:r>
            <a:r>
              <a:rPr lang="id-ID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1600" b="1" dirty="0">
                <a:latin typeface="Times New Roman" pitchFamily="18" charset="0"/>
                <a:cs typeface="Times New Roman" pitchFamily="18" charset="0"/>
              </a:rPr>
              <a:t>. KEDAULATAN TUHAN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Prinsip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dasar teori kedaulatan tuhan(god-souvereniteit) adalah bahwa kekuasaan dlm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negara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berasal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dari tuhan oleh karena itu seorang penguasa negara menjalankan kekuasaan nya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dalam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nya sebagai wakil tuhan saja bukan menjalankan kekuasaan sendiri atau kekuasaan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milik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. Timbulnya ajaran kedaulatan tuhan ini di sebabkan oleh kepercayaan orang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beragama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bahwa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tuhan lah yg menjadi maha pencipta langit dan bumi dengan segenap isi nya,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sehingga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tuhan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lah yg mempunyai kekuasaan tertinggi di semesta ini.</a:t>
            </a:r>
            <a:r>
              <a:rPr lang="id-ID" sz="16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 Pemikir yang menganut teori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ini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adalah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Augustinus, Thomas Aquinas, dan Marsilius. Dan mereka beranggapan bahwa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bukan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persoalan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siapa yang memiliki kekuasaan tertinggi atau kedaualatan, karena mereka sepakat 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bahwa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sz="1600" dirty="0">
                <a:latin typeface="Times New Roman" pitchFamily="18" charset="0"/>
                <a:cs typeface="Times New Roman" pitchFamily="18" charset="0"/>
              </a:rPr>
              <a:t>mempunyai kekauasaan tertinggi atau kedaulatan adalah Tuhan</a:t>
            </a:r>
            <a:r>
              <a:rPr lang="id-ID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600" b="1" dirty="0"/>
              <a:t>2. KEDAULATAN RAJA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Kekuasaan</a:t>
            </a:r>
            <a:r>
              <a:rPr lang="en-US" sz="1600" dirty="0" smtClean="0"/>
              <a:t> </a:t>
            </a:r>
            <a:r>
              <a:rPr lang="en-US" sz="1600" dirty="0" err="1"/>
              <a:t>negara</a:t>
            </a:r>
            <a:r>
              <a:rPr lang="en-US" sz="1600" dirty="0"/>
              <a:t>, </a:t>
            </a:r>
            <a:r>
              <a:rPr lang="en-US" sz="1600" dirty="0" err="1"/>
              <a:t>menurut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terletak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tangan</a:t>
            </a:r>
            <a:r>
              <a:rPr lang="en-US" sz="1600" dirty="0"/>
              <a:t> raja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penjelmaan</a:t>
            </a:r>
            <a:r>
              <a:rPr lang="en-US" sz="1600" dirty="0"/>
              <a:t> </a:t>
            </a:r>
            <a:r>
              <a:rPr lang="en-US" sz="1600" dirty="0" err="1" smtClean="0"/>
              <a:t>kehendak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Tuhan</a:t>
            </a:r>
            <a:r>
              <a:rPr lang="en-US" sz="1600" dirty="0"/>
              <a:t>. Raja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bayangan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Tuhan</a:t>
            </a:r>
            <a:r>
              <a:rPr lang="en-US" sz="1600" dirty="0"/>
              <a:t>. Agar </a:t>
            </a:r>
            <a:r>
              <a:rPr lang="en-US" sz="1600" dirty="0" err="1"/>
              <a:t>negarakuat</a:t>
            </a:r>
            <a:r>
              <a:rPr lang="en-US" sz="1600" dirty="0"/>
              <a:t>, raja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berkuasa</a:t>
            </a:r>
            <a:r>
              <a:rPr lang="en-US" sz="1600" dirty="0"/>
              <a:t> </a:t>
            </a:r>
            <a:r>
              <a:rPr lang="en-US" sz="1600" dirty="0" err="1"/>
              <a:t>mutlak</a:t>
            </a:r>
            <a:r>
              <a:rPr lang="en-US" sz="1600" dirty="0"/>
              <a:t> </a:t>
            </a:r>
            <a:r>
              <a:rPr lang="en-US" sz="1600" dirty="0" err="1" smtClean="0"/>
              <a:t>dan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.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teori</a:t>
            </a:r>
            <a:r>
              <a:rPr lang="en-US" sz="1600" dirty="0"/>
              <a:t> </a:t>
            </a:r>
            <a:r>
              <a:rPr lang="en-US" sz="1600" dirty="0" err="1"/>
              <a:t>kedaulatan</a:t>
            </a:r>
            <a:r>
              <a:rPr lang="en-US" sz="1600" dirty="0"/>
              <a:t> raja, </a:t>
            </a:r>
            <a:r>
              <a:rPr lang="en-US" sz="1600" dirty="0" err="1"/>
              <a:t>posisi</a:t>
            </a:r>
            <a:r>
              <a:rPr lang="en-US" sz="1600" dirty="0"/>
              <a:t> raja </a:t>
            </a:r>
            <a:r>
              <a:rPr lang="en-US" sz="1600" dirty="0" err="1"/>
              <a:t>selalu</a:t>
            </a:r>
            <a:r>
              <a:rPr lang="en-US" sz="1600" dirty="0"/>
              <a:t> </a:t>
            </a:r>
            <a:r>
              <a:rPr lang="en-US" sz="1600" dirty="0" err="1"/>
              <a:t>berada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undang-undang</a:t>
            </a:r>
            <a:r>
              <a:rPr lang="en-US" sz="1600" dirty="0"/>
              <a:t>. </a:t>
            </a:r>
            <a:r>
              <a:rPr lang="en-US" sz="1600" dirty="0" smtClean="0"/>
              <a:t>Rakyat</a:t>
            </a:r>
          </a:p>
          <a:p>
            <a:pPr>
              <a:buNone/>
            </a:pP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/>
              <a:t>rela</a:t>
            </a:r>
            <a:r>
              <a:rPr lang="en-US" sz="1600" dirty="0"/>
              <a:t> </a:t>
            </a:r>
            <a:r>
              <a:rPr lang="en-US" sz="1600" dirty="0" err="1"/>
              <a:t>menyerahkan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asasinya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kekuasaannya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mutlak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raja. </a:t>
            </a:r>
            <a:r>
              <a:rPr lang="en-US" sz="1600" dirty="0" err="1" smtClean="0"/>
              <a:t>Dalam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personifikasinya</a:t>
            </a:r>
            <a:r>
              <a:rPr lang="en-US" sz="1600" dirty="0" smtClean="0"/>
              <a:t> </a:t>
            </a:r>
            <a:r>
              <a:rPr lang="en-US" sz="1600" dirty="0" err="1"/>
              <a:t>kedaulatan</a:t>
            </a:r>
            <a:r>
              <a:rPr lang="en-US" sz="1600" dirty="0"/>
              <a:t> raja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bersifat</a:t>
            </a:r>
            <a:r>
              <a:rPr lang="en-US" sz="1600" dirty="0"/>
              <a:t> </a:t>
            </a:r>
            <a:r>
              <a:rPr lang="en-US" sz="1600" dirty="0" err="1"/>
              <a:t>langgeng</a:t>
            </a:r>
            <a:r>
              <a:rPr lang="en-US" sz="1600" dirty="0"/>
              <a:t> </a:t>
            </a:r>
            <a:r>
              <a:rPr lang="en-US" sz="1600" i="1" dirty="0"/>
              <a:t>(permanence),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 smtClean="0"/>
              <a:t>dipisah-pisahkan</a:t>
            </a:r>
            <a:endParaRPr lang="en-US" sz="1600" dirty="0" smtClean="0"/>
          </a:p>
          <a:p>
            <a:pPr>
              <a:buNone/>
            </a:pPr>
            <a:r>
              <a:rPr lang="en-US" sz="1600" i="1" dirty="0" smtClean="0"/>
              <a:t>(indivisible</a:t>
            </a:r>
            <a:r>
              <a:rPr lang="en-US" sz="1600" i="1" dirty="0"/>
              <a:t>),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kekuasaan</a:t>
            </a:r>
            <a:r>
              <a:rPr lang="en-US" sz="1600" dirty="0"/>
              <a:t> </a:t>
            </a:r>
            <a:r>
              <a:rPr lang="en-US" sz="1600" dirty="0" err="1"/>
              <a:t>tertinggi</a:t>
            </a:r>
            <a:r>
              <a:rPr lang="en-US" sz="1600" dirty="0"/>
              <a:t> </a:t>
            </a:r>
            <a:r>
              <a:rPr lang="en-US" sz="1600" i="1" dirty="0"/>
              <a:t>(supreme),</a:t>
            </a:r>
            <a:r>
              <a:rPr lang="en-US" sz="1600" dirty="0" err="1"/>
              <a:t>tidakterbatas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lengkap</a:t>
            </a:r>
            <a:r>
              <a:rPr lang="en-US" sz="1600" dirty="0"/>
              <a:t> </a:t>
            </a:r>
            <a:r>
              <a:rPr lang="en-US" sz="1600" i="1" dirty="0"/>
              <a:t>(complete</a:t>
            </a:r>
            <a:r>
              <a:rPr lang="en-US" sz="1600" i="1" dirty="0" smtClean="0"/>
              <a:t>),</a:t>
            </a:r>
          </a:p>
          <a:p>
            <a:pPr>
              <a:buNone/>
            </a:pPr>
            <a:r>
              <a:rPr lang="en-US" sz="1600" dirty="0" err="1" smtClean="0"/>
              <a:t>Kekuasaan</a:t>
            </a:r>
            <a:r>
              <a:rPr lang="en-US" sz="1600" dirty="0" smtClean="0"/>
              <a:t> </a:t>
            </a:r>
            <a:r>
              <a:rPr lang="en-US" sz="1600" dirty="0" err="1"/>
              <a:t>mutlak</a:t>
            </a:r>
            <a:r>
              <a:rPr lang="en-US" sz="1600" dirty="0"/>
              <a:t> yang </a:t>
            </a:r>
            <a:r>
              <a:rPr lang="en-US" sz="1600" dirty="0" err="1"/>
              <a:t>ada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raja,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penyelewengan</a:t>
            </a:r>
            <a:r>
              <a:rPr lang="en-US" sz="1600" dirty="0"/>
              <a:t> </a:t>
            </a:r>
            <a:r>
              <a:rPr lang="en-US" sz="1600" dirty="0" err="1"/>
              <a:t>kekuasaan</a:t>
            </a:r>
            <a:r>
              <a:rPr lang="en-US" sz="1600" dirty="0"/>
              <a:t> </a:t>
            </a:r>
            <a:r>
              <a:rPr lang="en-US" sz="1600" dirty="0" err="1"/>
              <a:t>kedalam</a:t>
            </a:r>
            <a:r>
              <a:rPr lang="en-US" sz="1600" dirty="0"/>
              <a:t> </a:t>
            </a:r>
            <a:r>
              <a:rPr lang="en-US" sz="1600" i="1" dirty="0"/>
              <a:t>tyranny</a:t>
            </a:r>
            <a:r>
              <a:rPr lang="en-US" sz="1600" dirty="0"/>
              <a:t>. </a:t>
            </a:r>
            <a:r>
              <a:rPr lang="en-US" sz="1600" dirty="0" err="1" smtClean="0"/>
              <a:t>Seperti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yang </a:t>
            </a:r>
            <a:r>
              <a:rPr lang="en-US" sz="1600" dirty="0" err="1"/>
              <a:t>terjadi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Prancis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raja Louis IV yang </a:t>
            </a:r>
            <a:r>
              <a:rPr lang="en-US" sz="1600" dirty="0" err="1"/>
              <a:t>menyatakan</a:t>
            </a:r>
            <a:r>
              <a:rPr lang="en-US" sz="1600" dirty="0"/>
              <a:t> “Negara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 smtClean="0"/>
              <a:t>saya</a:t>
            </a:r>
            <a:endParaRPr lang="en-US" sz="1600" dirty="0" smtClean="0"/>
          </a:p>
          <a:p>
            <a:pPr>
              <a:buNone/>
            </a:pPr>
            <a:r>
              <a:rPr lang="en-US" sz="1600" i="1" dirty="0" smtClean="0"/>
              <a:t>(</a:t>
            </a:r>
            <a:r>
              <a:rPr lang="en-US" sz="1600" i="1" dirty="0" err="1" smtClean="0"/>
              <a:t>I’etatcestmoi</a:t>
            </a:r>
            <a:r>
              <a:rPr lang="en-US" sz="1600" dirty="0"/>
              <a:t>)”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Ajaran</a:t>
            </a:r>
            <a:r>
              <a:rPr lang="en-US" sz="1600" dirty="0" smtClean="0"/>
              <a:t> </a:t>
            </a:r>
            <a:r>
              <a:rPr lang="en-US" sz="1600" dirty="0" err="1"/>
              <a:t>kedaulatan</a:t>
            </a:r>
            <a:r>
              <a:rPr lang="en-US" sz="1600" dirty="0"/>
              <a:t> raja yang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mula</a:t>
            </a:r>
            <a:r>
              <a:rPr lang="en-US" sz="1600" dirty="0"/>
              <a:t> </a:t>
            </a:r>
            <a:r>
              <a:rPr lang="en-US" sz="1600" dirty="0" err="1"/>
              <a:t>nya</a:t>
            </a:r>
            <a:r>
              <a:rPr lang="en-US" sz="1600" dirty="0"/>
              <a:t> </a:t>
            </a:r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diterima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rakyat</a:t>
            </a:r>
            <a:r>
              <a:rPr lang="en-US" sz="1600" dirty="0"/>
              <a:t>, lama </a:t>
            </a:r>
            <a:r>
              <a:rPr lang="en-US" sz="1600" dirty="0" err="1"/>
              <a:t>kelamaan</a:t>
            </a:r>
            <a:r>
              <a:rPr lang="en-US" sz="1600" dirty="0"/>
              <a:t> </a:t>
            </a:r>
            <a:r>
              <a:rPr lang="en-US" sz="1600" dirty="0" err="1" smtClean="0"/>
              <a:t>dibenci</a:t>
            </a: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/>
              <a:t>sifat</a:t>
            </a:r>
            <a:r>
              <a:rPr lang="en-US" sz="1600" dirty="0"/>
              <a:t> raja yang </a:t>
            </a:r>
            <a:r>
              <a:rPr lang="en-US" sz="1600" dirty="0" err="1"/>
              <a:t>sewenang-wenang</a:t>
            </a:r>
            <a:r>
              <a:rPr lang="en-US" sz="1600" dirty="0"/>
              <a:t>. Rakyat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mendapat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</a:t>
            </a:r>
            <a:r>
              <a:rPr lang="en-US" sz="1600" dirty="0" err="1"/>
              <a:t>perlidungan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smtClean="0"/>
              <a:t>raja</a:t>
            </a:r>
          </a:p>
          <a:p>
            <a:pPr>
              <a:buNone/>
            </a:pP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sana</a:t>
            </a:r>
            <a:r>
              <a:rPr lang="en-US" sz="1600" dirty="0"/>
              <a:t> </a:t>
            </a:r>
            <a:r>
              <a:rPr lang="en-US" sz="1600" dirty="0" err="1"/>
              <a:t>sini</a:t>
            </a:r>
            <a:r>
              <a:rPr lang="en-US" sz="1600" dirty="0"/>
              <a:t> </a:t>
            </a:r>
            <a:r>
              <a:rPr lang="en-US" sz="1600" dirty="0" err="1"/>
              <a:t>rakyat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sadar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 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semacam</a:t>
            </a:r>
            <a:r>
              <a:rPr lang="en-US" sz="1600" dirty="0"/>
              <a:t> </a:t>
            </a:r>
            <a:r>
              <a:rPr lang="en-US" sz="1600" dirty="0" err="1"/>
              <a:t>itu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dipertahankan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.</a:t>
            </a:r>
          </a:p>
          <a:p>
            <a:pPr>
              <a:buNone/>
            </a:pPr>
            <a:r>
              <a:rPr lang="en-US" sz="1600" dirty="0" err="1"/>
              <a:t>Contohnegara</a:t>
            </a:r>
            <a:r>
              <a:rPr lang="en-US" sz="1600" dirty="0"/>
              <a:t> : Brunei </a:t>
            </a:r>
            <a:r>
              <a:rPr lang="en-US" sz="1600" dirty="0" err="1"/>
              <a:t>Darusalam</a:t>
            </a:r>
            <a:r>
              <a:rPr lang="en-US" sz="1600" dirty="0"/>
              <a:t> , Malaysia , </a:t>
            </a:r>
            <a:r>
              <a:rPr lang="en-US" sz="1600" dirty="0" err="1"/>
              <a:t>Inggris</a:t>
            </a:r>
            <a:r>
              <a:rPr lang="en-US" sz="1600" dirty="0"/>
              <a:t> , </a:t>
            </a:r>
            <a:r>
              <a:rPr lang="en-US" sz="1600" dirty="0" err="1"/>
              <a:t>Belanda</a:t>
            </a:r>
            <a:r>
              <a:rPr lang="en-US" sz="1600" dirty="0"/>
              <a:t> , </a:t>
            </a:r>
            <a:r>
              <a:rPr lang="en-US" sz="1600" dirty="0" err="1"/>
              <a:t>Jepang</a:t>
            </a:r>
            <a:r>
              <a:rPr lang="en-US" sz="1600" dirty="0" smtClean="0"/>
              <a:t>.</a:t>
            </a:r>
            <a:r>
              <a:rPr lang="id-ID" sz="1600" b="1" dirty="0"/>
              <a:t> </a:t>
            </a:r>
            <a:endParaRPr lang="en-US" sz="1600" dirty="0"/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600" b="1" dirty="0"/>
              <a:t>3. KEDAULATAN NEGARA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id-ID" sz="1600" dirty="0" smtClean="0"/>
              <a:t>Menurut </a:t>
            </a:r>
            <a:r>
              <a:rPr lang="id-ID" sz="1600" b="1" dirty="0"/>
              <a:t>Austin</a:t>
            </a:r>
            <a:r>
              <a:rPr lang="id-ID" sz="1600" dirty="0"/>
              <a:t> (sebagaimana halnya dengan </a:t>
            </a:r>
            <a:r>
              <a:rPr lang="id-ID" sz="1600" b="1" dirty="0"/>
              <a:t>Bodin)</a:t>
            </a:r>
            <a:r>
              <a:rPr lang="id-ID" sz="1600" dirty="0"/>
              <a:t>, yang berdaulat adalah </a:t>
            </a:r>
            <a:r>
              <a:rPr lang="id-ID" sz="1600" i="1" dirty="0"/>
              <a:t>“</a:t>
            </a:r>
            <a:r>
              <a:rPr lang="id-ID" sz="1600" i="1" dirty="0" smtClean="0"/>
              <a:t>legibus</a:t>
            </a:r>
            <a:endParaRPr lang="en-US" sz="1600" i="1" dirty="0" smtClean="0"/>
          </a:p>
          <a:p>
            <a:pPr>
              <a:buNone/>
            </a:pPr>
            <a:r>
              <a:rPr lang="id-ID" sz="1600" i="1" dirty="0" smtClean="0"/>
              <a:t>soluta”</a:t>
            </a:r>
            <a:r>
              <a:rPr lang="en-US" sz="1600" i="1" dirty="0" smtClean="0"/>
              <a:t> </a:t>
            </a:r>
            <a:r>
              <a:rPr lang="id-ID" sz="1600" dirty="0" smtClean="0"/>
              <a:t>yakni </a:t>
            </a:r>
            <a:r>
              <a:rPr lang="id-ID" sz="1600" i="1" dirty="0"/>
              <a:t>“pembentuk hukum yang tertinggi”</a:t>
            </a:r>
            <a:r>
              <a:rPr lang="id-ID" sz="1600" dirty="0"/>
              <a:t> dan hukum positif adalah hukum yang </a:t>
            </a:r>
            <a:r>
              <a:rPr lang="id-ID" sz="1600" dirty="0" smtClean="0"/>
              <a:t>dibuat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oleh yang</a:t>
            </a:r>
            <a:r>
              <a:rPr lang="en-US" sz="1600" dirty="0" smtClean="0"/>
              <a:t> </a:t>
            </a:r>
            <a:r>
              <a:rPr lang="id-ID" sz="1600" dirty="0" smtClean="0"/>
              <a:t>berdaulat </a:t>
            </a:r>
            <a:r>
              <a:rPr lang="id-ID" sz="1600" dirty="0"/>
              <a:t>itu. Menurut </a:t>
            </a:r>
            <a:r>
              <a:rPr lang="id-ID" sz="1600" b="1" dirty="0"/>
              <a:t>Georg Jellineck</a:t>
            </a:r>
            <a:r>
              <a:rPr lang="id-ID" sz="1600" dirty="0"/>
              <a:t> yang menciptakan hukum bukan </a:t>
            </a:r>
            <a:r>
              <a:rPr lang="id-ID" sz="1600" dirty="0" smtClean="0"/>
              <a:t>Tuhan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dan </a:t>
            </a:r>
            <a:r>
              <a:rPr lang="id-ID" sz="1600" dirty="0"/>
              <a:t>raja, </a:t>
            </a:r>
            <a:r>
              <a:rPr lang="id-ID" sz="1600" dirty="0" smtClean="0"/>
              <a:t>tetapi</a:t>
            </a:r>
            <a:r>
              <a:rPr lang="en-US" sz="1600" dirty="0" smtClean="0"/>
              <a:t> </a:t>
            </a:r>
            <a:r>
              <a:rPr lang="id-ID" sz="1600" dirty="0" smtClean="0"/>
              <a:t>negara</a:t>
            </a:r>
            <a:r>
              <a:rPr lang="id-ID" sz="1600" dirty="0"/>
              <a:t>. Adanya hukum karena adanya negara, negara adalah </a:t>
            </a:r>
            <a:r>
              <a:rPr lang="id-ID" sz="1600" dirty="0" smtClean="0"/>
              <a:t>satu-satunya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sumber </a:t>
            </a:r>
            <a:r>
              <a:rPr lang="id-ID" sz="1600" dirty="0"/>
              <a:t>hukum. </a:t>
            </a:r>
            <a:r>
              <a:rPr lang="id-ID" sz="1600" dirty="0" smtClean="0"/>
              <a:t>Oleh</a:t>
            </a:r>
            <a:r>
              <a:rPr lang="en-US" sz="1600" dirty="0" smtClean="0"/>
              <a:t> </a:t>
            </a:r>
            <a:r>
              <a:rPr lang="id-ID" sz="1600" dirty="0" smtClean="0"/>
              <a:t>sebab </a:t>
            </a:r>
            <a:r>
              <a:rPr lang="id-ID" sz="1600" dirty="0"/>
              <a:t>itu, kekuasaan tertinggi harus dimiliki oleh negara. </a:t>
            </a:r>
            <a:r>
              <a:rPr lang="id-ID" sz="1600" b="1" dirty="0"/>
              <a:t>Paul </a:t>
            </a:r>
            <a:r>
              <a:rPr lang="id-ID" sz="1600" b="1" dirty="0" smtClean="0"/>
              <a:t>Laband</a:t>
            </a:r>
            <a:endParaRPr lang="en-US" sz="1600" b="1" dirty="0" smtClean="0"/>
          </a:p>
          <a:p>
            <a:pPr>
              <a:buNone/>
            </a:pPr>
            <a:r>
              <a:rPr lang="id-ID" sz="1600" dirty="0" smtClean="0"/>
              <a:t>dalam </a:t>
            </a:r>
            <a:r>
              <a:rPr lang="id-ID" sz="1600" dirty="0"/>
              <a:t>bukunya </a:t>
            </a:r>
            <a:r>
              <a:rPr lang="id-ID" sz="1600" i="1" dirty="0"/>
              <a:t>“</a:t>
            </a:r>
            <a:r>
              <a:rPr lang="id-ID" sz="1600" i="1" dirty="0" smtClean="0"/>
              <a:t>Das</a:t>
            </a:r>
            <a:r>
              <a:rPr lang="en-US" sz="1600" i="1" dirty="0" smtClean="0"/>
              <a:t> </a:t>
            </a:r>
            <a:r>
              <a:rPr lang="id-ID" sz="1600" i="1" dirty="0" smtClean="0"/>
              <a:t>Staatsrecht </a:t>
            </a:r>
            <a:r>
              <a:rPr lang="id-ID" sz="1600" i="1" dirty="0"/>
              <a:t>des Deutschen Reiches”</a:t>
            </a:r>
            <a:r>
              <a:rPr lang="id-ID" sz="1600" dirty="0"/>
              <a:t> mengemukakan pendapatnya </a:t>
            </a:r>
            <a:r>
              <a:rPr lang="id-ID" sz="1600" dirty="0" smtClean="0"/>
              <a:t>bahwa</a:t>
            </a:r>
            <a:endParaRPr lang="en-US" sz="1600" dirty="0" smtClean="0"/>
          </a:p>
          <a:p>
            <a:pPr>
              <a:buNone/>
            </a:pPr>
            <a:r>
              <a:rPr lang="id-ID" sz="1600" i="1" dirty="0" smtClean="0"/>
              <a:t>“negara merupakan</a:t>
            </a:r>
            <a:r>
              <a:rPr lang="en-US" sz="1600" i="1" dirty="0" smtClean="0"/>
              <a:t> </a:t>
            </a:r>
            <a:r>
              <a:rPr lang="id-ID" sz="1600" i="1" dirty="0" smtClean="0"/>
              <a:t>sumber </a:t>
            </a:r>
            <a:r>
              <a:rPr lang="id-ID" sz="1600" i="1" dirty="0"/>
              <a:t>segala kekuasaan”</a:t>
            </a:r>
            <a:r>
              <a:rPr lang="id-ID" sz="1600" dirty="0"/>
              <a:t>. Maka dapat dikatakan bahwa </a:t>
            </a:r>
            <a:r>
              <a:rPr lang="id-ID" sz="1600" b="1" dirty="0"/>
              <a:t>Laband</a:t>
            </a:r>
            <a:r>
              <a:rPr lang="id-ID" sz="1600" dirty="0"/>
              <a:t> </a:t>
            </a:r>
            <a:r>
              <a:rPr lang="id-ID" sz="1600" dirty="0" smtClean="0"/>
              <a:t>seorang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yang sangat</a:t>
            </a:r>
            <a:r>
              <a:rPr lang="en-US" sz="1600" dirty="0" smtClean="0"/>
              <a:t> </a:t>
            </a:r>
            <a:r>
              <a:rPr lang="id-ID" sz="1600" dirty="0" smtClean="0"/>
              <a:t>mengagung-agungkan </a:t>
            </a:r>
            <a:r>
              <a:rPr lang="id-ID" sz="1600" dirty="0"/>
              <a:t>negara dan secara factual sifat dan hakikat </a:t>
            </a:r>
            <a:r>
              <a:rPr lang="id-ID" sz="1600" dirty="0" smtClean="0"/>
              <a:t>negara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memang </a:t>
            </a:r>
            <a:r>
              <a:rPr lang="id-ID" sz="1600" dirty="0"/>
              <a:t>seperti </a:t>
            </a:r>
            <a:r>
              <a:rPr lang="id-ID" sz="1600" dirty="0" smtClean="0"/>
              <a:t>itu.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Bumi </a:t>
            </a:r>
            <a:r>
              <a:rPr lang="id-ID" sz="1600" dirty="0"/>
              <a:t>ini telah terbagi habis secara geografis oleh organisasi negara. </a:t>
            </a:r>
            <a:r>
              <a:rPr lang="id-ID" sz="1600" b="1" dirty="0"/>
              <a:t>Rudolf von Jhering</a:t>
            </a:r>
            <a:r>
              <a:rPr lang="id-ID" sz="1600" dirty="0"/>
              <a:t> </a:t>
            </a:r>
            <a:r>
              <a:rPr lang="id-ID" sz="1600" dirty="0" smtClean="0"/>
              <a:t>dalam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bukunya </a:t>
            </a:r>
            <a:r>
              <a:rPr lang="id-ID" sz="1600" i="1" dirty="0"/>
              <a:t>“Der Zweck im Recht”</a:t>
            </a:r>
            <a:r>
              <a:rPr lang="id-ID" sz="1600" dirty="0"/>
              <a:t> menulis “negara merupakan satu-satunya sumber hukum. </a:t>
            </a:r>
            <a:r>
              <a:rPr lang="id-ID" sz="1600" b="1" dirty="0" smtClean="0"/>
              <a:t>Hans</a:t>
            </a:r>
            <a:endParaRPr lang="en-US" sz="1600" b="1" dirty="0" smtClean="0"/>
          </a:p>
          <a:p>
            <a:pPr>
              <a:buNone/>
            </a:pPr>
            <a:r>
              <a:rPr lang="id-ID" sz="1600" b="1" dirty="0" smtClean="0"/>
              <a:t>Kelsen </a:t>
            </a:r>
            <a:r>
              <a:rPr lang="id-ID" sz="1600" dirty="0"/>
              <a:t>juga mengatakan bahwa hukum objektif merupakan kehendak negara. 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id-ID" sz="1600" dirty="0" smtClean="0"/>
              <a:t>Dari </a:t>
            </a:r>
            <a:r>
              <a:rPr lang="id-ID" sz="1600" dirty="0"/>
              <a:t>pendapat-pendapat tersebut menunjukkan bahwa di atas negara sudah tidak </a:t>
            </a:r>
            <a:r>
              <a:rPr lang="id-ID" sz="1600" dirty="0" smtClean="0"/>
              <a:t>ada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kekuasaan </a:t>
            </a:r>
            <a:r>
              <a:rPr lang="id-ID" sz="1600" dirty="0"/>
              <a:t>lain. Atau dengan perkataan lain, bahwa negaralah yang menjadi pemegang </a:t>
            </a:r>
            <a:r>
              <a:rPr lang="id-ID" sz="1600" dirty="0" smtClean="0"/>
              <a:t>kekuasaan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tertinggi</a:t>
            </a:r>
            <a:r>
              <a:rPr lang="id-ID" sz="1600" dirty="0"/>
              <a:t>. Ajaran kedaulatan negara inilah yang melahirkan pikiran-pikiran </a:t>
            </a:r>
            <a:r>
              <a:rPr lang="id-ID" sz="1600" b="1" dirty="0"/>
              <a:t>Austin</a:t>
            </a:r>
            <a:r>
              <a:rPr lang="id-ID" sz="1600" dirty="0"/>
              <a:t> </a:t>
            </a:r>
            <a:r>
              <a:rPr lang="id-ID" sz="1600" dirty="0" smtClean="0"/>
              <a:t>mengenai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doktrin </a:t>
            </a:r>
            <a:r>
              <a:rPr lang="id-ID" sz="1600" dirty="0"/>
              <a:t>hukum alam bahwa hukum adalah segala peraturan yang dibuat oleh negara.</a:t>
            </a: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600" b="1" dirty="0"/>
              <a:t>4. KEDAULATAN RAKYAT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id-ID" sz="1600" dirty="0" smtClean="0"/>
              <a:t>Ajaran </a:t>
            </a:r>
            <a:r>
              <a:rPr lang="id-ID" sz="1600" dirty="0"/>
              <a:t>kedaulatan rakyat berpangkal tolak hasil penemuan Rousseau bahwa tata </a:t>
            </a:r>
            <a:r>
              <a:rPr lang="id-ID" sz="1600" dirty="0" smtClean="0"/>
              <a:t>tertib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d</a:t>
            </a:r>
            <a:r>
              <a:rPr lang="id-ID" sz="1600" dirty="0" smtClean="0"/>
              <a:t>an</a:t>
            </a:r>
            <a:r>
              <a:rPr lang="en-US" sz="1600" dirty="0" smtClean="0"/>
              <a:t> </a:t>
            </a:r>
            <a:r>
              <a:rPr lang="id-ID" sz="1600" dirty="0" smtClean="0"/>
              <a:t>kekuasaan</a:t>
            </a:r>
            <a:r>
              <a:rPr lang="id-ID" sz="1600" dirty="0"/>
              <a:t>, manusia tidak akan hidup tentram. Tanpa tata tertib, manusia </a:t>
            </a:r>
            <a:r>
              <a:rPr lang="id-ID" sz="1600" dirty="0" smtClean="0"/>
              <a:t>merupakan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binatang</a:t>
            </a:r>
            <a:r>
              <a:rPr lang="en-US" sz="1600" dirty="0" smtClean="0"/>
              <a:t> </a:t>
            </a:r>
            <a:r>
              <a:rPr lang="id-ID" sz="1600" dirty="0" smtClean="0"/>
              <a:t>buas </a:t>
            </a:r>
            <a:r>
              <a:rPr lang="id-ID" sz="1600" dirty="0"/>
              <a:t>(homo hominim lupus), dan kehidupan berubah menjadi perang </a:t>
            </a:r>
            <a:r>
              <a:rPr lang="id-ID" sz="1600" dirty="0" smtClean="0"/>
              <a:t>antar-umat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m</a:t>
            </a:r>
            <a:r>
              <a:rPr lang="id-ID" sz="1600" dirty="0" smtClean="0"/>
              <a:t>anusia</a:t>
            </a:r>
            <a:r>
              <a:rPr lang="en-US" sz="1600" dirty="0" smtClean="0"/>
              <a:t> </a:t>
            </a:r>
            <a:r>
              <a:rPr lang="id-ID" sz="1600" dirty="0" smtClean="0"/>
              <a:t>(bellum </a:t>
            </a:r>
            <a:r>
              <a:rPr lang="id-ID" sz="1600" dirty="0"/>
              <a:t>omniun contra omnes). Itulah sebabnya manusia bersepakat </a:t>
            </a:r>
            <a:r>
              <a:rPr lang="id-ID" sz="1600" dirty="0" smtClean="0"/>
              <a:t>untuk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mendirikan negara,</a:t>
            </a:r>
            <a:r>
              <a:rPr lang="en-US" sz="1600" dirty="0" smtClean="0"/>
              <a:t> </a:t>
            </a:r>
            <a:r>
              <a:rPr lang="id-ID" sz="1600" dirty="0" smtClean="0"/>
              <a:t>dan </a:t>
            </a:r>
            <a:r>
              <a:rPr lang="id-ID" sz="1600" dirty="0"/>
              <a:t>untuk itu mereka mangadakan perjanjian masyarakat. Tetapi </a:t>
            </a:r>
            <a:r>
              <a:rPr lang="id-ID" sz="1600" dirty="0" smtClean="0"/>
              <a:t>yang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dimaksud </a:t>
            </a:r>
            <a:r>
              <a:rPr lang="id-ID" sz="1600" dirty="0"/>
              <a:t>dengan </a:t>
            </a:r>
            <a:r>
              <a:rPr lang="id-ID" sz="1600" dirty="0" smtClean="0"/>
              <a:t>rakyat</a:t>
            </a:r>
            <a:r>
              <a:rPr lang="en-US" sz="1600" dirty="0" smtClean="0"/>
              <a:t> </a:t>
            </a:r>
            <a:r>
              <a:rPr lang="id-ID" sz="1600" dirty="0" smtClean="0"/>
              <a:t>oleh </a:t>
            </a:r>
            <a:r>
              <a:rPr lang="id-ID" sz="1600" dirty="0"/>
              <a:t>Rousseau bukanlah penjumlahan daripada </a:t>
            </a:r>
            <a:r>
              <a:rPr lang="id-ID" sz="1600" dirty="0" smtClean="0"/>
              <a:t>individu-individu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di </a:t>
            </a:r>
            <a:r>
              <a:rPr lang="id-ID" sz="1600" dirty="0"/>
              <a:t>dalam negara, </a:t>
            </a:r>
            <a:r>
              <a:rPr lang="id-ID" sz="1600" dirty="0" smtClean="0"/>
              <a:t>melainkan</a:t>
            </a:r>
            <a:r>
              <a:rPr lang="en-US" sz="1600" dirty="0" smtClean="0"/>
              <a:t> </a:t>
            </a:r>
            <a:r>
              <a:rPr lang="id-ID" sz="1600" dirty="0" smtClean="0"/>
              <a:t>adalah </a:t>
            </a:r>
            <a:r>
              <a:rPr lang="id-ID" sz="1600" dirty="0"/>
              <a:t>kesatuan yang dibentuk oleh individu-indivudu itu </a:t>
            </a:r>
            <a:r>
              <a:rPr lang="id-ID" sz="1600" dirty="0" smtClean="0"/>
              <a:t>dan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t</a:t>
            </a:r>
            <a:r>
              <a:rPr lang="id-ID" sz="1600" dirty="0" smtClean="0"/>
              <a:t>a</a:t>
            </a:r>
            <a:r>
              <a:rPr lang="en-US" sz="1600" dirty="0" smtClean="0"/>
              <a:t>k </a:t>
            </a:r>
            <a:r>
              <a:rPr lang="id-ID" sz="1600" dirty="0" smtClean="0"/>
              <a:t>mempunyai </a:t>
            </a:r>
            <a:r>
              <a:rPr lang="id-ID" sz="1600" dirty="0"/>
              <a:t>kehendak,</a:t>
            </a:r>
            <a:endParaRPr lang="en-US" sz="1600" dirty="0"/>
          </a:p>
          <a:p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id-ID" sz="1600" dirty="0" smtClean="0"/>
              <a:t>Mengenai </a:t>
            </a:r>
            <a:r>
              <a:rPr lang="id-ID" sz="1600" dirty="0"/>
              <a:t>kedaulatan rakyat dalam kaitannya dengan perjanjian masyarakat (</a:t>
            </a:r>
            <a:r>
              <a:rPr lang="id-ID" sz="1600" dirty="0" smtClean="0"/>
              <a:t>contract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social),</a:t>
            </a:r>
            <a:r>
              <a:rPr lang="en-US" sz="1600" dirty="0" smtClean="0"/>
              <a:t> </a:t>
            </a:r>
            <a:r>
              <a:rPr lang="id-ID" sz="1600" dirty="0" smtClean="0"/>
              <a:t>terdapat </a:t>
            </a:r>
            <a:r>
              <a:rPr lang="id-ID" sz="1600" dirty="0"/>
              <a:t>dua pendapat. Pertama, kekuasaan dari rakyat karena perjanjian </a:t>
            </a:r>
            <a:r>
              <a:rPr lang="id-ID" sz="1600" dirty="0" smtClean="0"/>
              <a:t>masyarakat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itu relah</a:t>
            </a:r>
            <a:r>
              <a:rPr lang="en-US" sz="1600" dirty="0" smtClean="0"/>
              <a:t> </a:t>
            </a:r>
            <a:r>
              <a:rPr lang="id-ID" sz="1600" dirty="0" smtClean="0"/>
              <a:t>habis</a:t>
            </a:r>
            <a:r>
              <a:rPr lang="id-ID" sz="1600" dirty="0"/>
              <a:t>, sebab kekuasaan berpindah dari rakyat kepada penguasa yang </a:t>
            </a:r>
            <a:r>
              <a:rPr lang="id-ID" sz="1600" dirty="0" smtClean="0"/>
              <a:t>kini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mempunyai kekuasaan</a:t>
            </a:r>
            <a:r>
              <a:rPr lang="en-US" sz="1600" dirty="0" smtClean="0"/>
              <a:t> </a:t>
            </a:r>
            <a:r>
              <a:rPr lang="id-ID" sz="1600" dirty="0" smtClean="0"/>
              <a:t>mutlak</a:t>
            </a:r>
            <a:r>
              <a:rPr lang="id-ID" sz="1600" dirty="0"/>
              <a:t>. Penguasa itulah yang berdaulat, bukan rakyat. </a:t>
            </a:r>
            <a:r>
              <a:rPr lang="id-ID" sz="1600" dirty="0" smtClean="0"/>
              <a:t>Kedua,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manusia </a:t>
            </a:r>
            <a:r>
              <a:rPr lang="id-ID" sz="1600" dirty="0"/>
              <a:t>sejak dilahirkan </a:t>
            </a:r>
            <a:r>
              <a:rPr lang="id-ID" sz="1600" dirty="0" smtClean="0"/>
              <a:t>telah</a:t>
            </a:r>
            <a:r>
              <a:rPr lang="en-US" sz="1600" dirty="0" smtClean="0"/>
              <a:t> </a:t>
            </a:r>
            <a:r>
              <a:rPr lang="id-ID" sz="1600" dirty="0" smtClean="0"/>
              <a:t>membawa </a:t>
            </a:r>
            <a:r>
              <a:rPr lang="id-ID" sz="1600" dirty="0"/>
              <a:t>hak. Untuk menjamin hak-hak itu, maka, </a:t>
            </a:r>
            <a:r>
              <a:rPr lang="id-ID" sz="1600" dirty="0" smtClean="0"/>
              <a:t>mereka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mengadakan </a:t>
            </a:r>
            <a:r>
              <a:rPr lang="id-ID" sz="1600" dirty="0"/>
              <a:t>perjanjian </a:t>
            </a:r>
            <a:r>
              <a:rPr lang="id-ID" sz="1600" dirty="0" smtClean="0"/>
              <a:t>masyarakat</a:t>
            </a:r>
            <a:r>
              <a:rPr lang="en-US" sz="1600" dirty="0" smtClean="0"/>
              <a:t> </a:t>
            </a:r>
            <a:r>
              <a:rPr lang="id-ID" sz="1600" dirty="0" smtClean="0"/>
              <a:t>untuk </a:t>
            </a:r>
            <a:r>
              <a:rPr lang="id-ID" sz="1600" dirty="0"/>
              <a:t>mendirikan negara untuk melindungi </a:t>
            </a:r>
            <a:r>
              <a:rPr lang="id-ID" sz="1600" dirty="0" smtClean="0"/>
              <a:t>hak-hak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manusia </a:t>
            </a:r>
            <a:r>
              <a:rPr lang="id-ID" sz="1600" dirty="0"/>
              <a:t>itu. Jadi kedaulatan itu tetap </a:t>
            </a:r>
            <a:r>
              <a:rPr lang="id-ID" sz="1600" dirty="0" smtClean="0"/>
              <a:t>berada</a:t>
            </a:r>
            <a:r>
              <a:rPr lang="en-US" sz="1600" dirty="0" smtClean="0"/>
              <a:t> </a:t>
            </a:r>
            <a:r>
              <a:rPr lang="id-ID" sz="1600" dirty="0" smtClean="0"/>
              <a:t>pada </a:t>
            </a:r>
            <a:r>
              <a:rPr lang="id-ID" sz="1600" dirty="0"/>
              <a:t>rakyat.</a:t>
            </a:r>
            <a:endParaRPr lang="en-US" sz="1600" dirty="0"/>
          </a:p>
          <a:p>
            <a:pPr>
              <a:buNone/>
            </a:pPr>
            <a:r>
              <a:rPr lang="id-ID" sz="1600" dirty="0"/>
              <a:t> </a:t>
            </a:r>
            <a:endParaRPr lang="en-US" sz="1600" dirty="0"/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600" b="1" dirty="0"/>
              <a:t>5. KEDAULATAN HUKUM</a:t>
            </a: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/>
              <a:t>	</a:t>
            </a:r>
            <a:r>
              <a:rPr lang="id-ID" sz="1600" dirty="0" smtClean="0"/>
              <a:t>Teori </a:t>
            </a:r>
            <a:r>
              <a:rPr lang="id-ID" sz="1600" dirty="0"/>
              <a:t>atau ajaran kedaulatan hukum merupakan ajaran kedaulatan yang </a:t>
            </a:r>
            <a:r>
              <a:rPr lang="id-ID" sz="1600" dirty="0" smtClean="0"/>
              <a:t>paling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modern yang</a:t>
            </a:r>
            <a:r>
              <a:rPr lang="en-US" sz="1600" dirty="0" smtClean="0"/>
              <a:t> </a:t>
            </a:r>
            <a:r>
              <a:rPr lang="id-ID" sz="1600" dirty="0" smtClean="0"/>
              <a:t>masih </a:t>
            </a:r>
            <a:r>
              <a:rPr lang="id-ID" sz="1600" dirty="0"/>
              <a:t>berlaku sampai saat ini. Hukum merupakan penjelmaan </a:t>
            </a:r>
            <a:r>
              <a:rPr lang="id-ID" sz="1600" dirty="0" smtClean="0"/>
              <a:t>dari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kemauan </a:t>
            </a:r>
            <a:r>
              <a:rPr lang="id-ID" sz="1600" dirty="0"/>
              <a:t>negara, akan </a:t>
            </a:r>
            <a:r>
              <a:rPr lang="id-ID" sz="1600" dirty="0" smtClean="0"/>
              <a:t>tetapi</a:t>
            </a:r>
            <a:r>
              <a:rPr lang="en-US" sz="1600" dirty="0" smtClean="0"/>
              <a:t> </a:t>
            </a:r>
            <a:r>
              <a:rPr lang="id-ID" sz="1600" dirty="0" smtClean="0"/>
              <a:t>dalam </a:t>
            </a:r>
            <a:r>
              <a:rPr lang="id-ID" sz="1600" dirty="0"/>
              <a:t>proses selanjutnya negara itu sendiri harus tunduk 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hukum </a:t>
            </a:r>
            <a:r>
              <a:rPr lang="id-ID" sz="1600" dirty="0"/>
              <a:t>yang dibuatnya, </a:t>
            </a:r>
            <a:r>
              <a:rPr lang="id-ID" sz="1600" dirty="0" smtClean="0"/>
              <a:t>yakni</a:t>
            </a:r>
            <a:r>
              <a:rPr lang="en-US" sz="1600" dirty="0" smtClean="0"/>
              <a:t> </a:t>
            </a:r>
            <a:r>
              <a:rPr lang="id-ID" sz="1600" dirty="0" smtClean="0"/>
              <a:t>tunduk </a:t>
            </a:r>
            <a:r>
              <a:rPr lang="id-ID" sz="1600" dirty="0"/>
              <a:t>pada konstitusi atau peraturan </a:t>
            </a:r>
            <a:r>
              <a:rPr lang="id-ID" sz="1600" dirty="0" smtClean="0"/>
              <a:t>perundang-undangan</a:t>
            </a:r>
            <a:r>
              <a:rPr lang="en-US" sz="1600" dirty="0" smtClean="0"/>
              <a:t>.</a:t>
            </a:r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id-ID" sz="1600" dirty="0" smtClean="0"/>
              <a:t>Jellineck </a:t>
            </a:r>
            <a:r>
              <a:rPr lang="id-ID" sz="1600" dirty="0"/>
              <a:t>mengemukakan teorinya yaitu negara harus tunduk secara </a:t>
            </a:r>
            <a:r>
              <a:rPr lang="id-ID" sz="1600" dirty="0" smtClean="0"/>
              <a:t>sukarela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kepada hukum.</a:t>
            </a:r>
            <a:r>
              <a:rPr lang="en-US" sz="1600" dirty="0" smtClean="0"/>
              <a:t> </a:t>
            </a:r>
            <a:r>
              <a:rPr lang="id-ID" sz="1600" dirty="0" smtClean="0"/>
              <a:t>Menurut </a:t>
            </a:r>
            <a:r>
              <a:rPr lang="id-ID" sz="1600" dirty="0"/>
              <a:t>Krabbe yang memiliki kekuasaan tertinggi dalam </a:t>
            </a:r>
            <a:r>
              <a:rPr lang="id-ID" sz="1600" dirty="0" smtClean="0"/>
              <a:t>negara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adalah </a:t>
            </a:r>
            <a:r>
              <a:rPr lang="id-ID" sz="1600" dirty="0"/>
              <a:t>hukum, tetapi masih </a:t>
            </a:r>
            <a:r>
              <a:rPr lang="id-ID" sz="1600" dirty="0" smtClean="0"/>
              <a:t>adafaktor </a:t>
            </a:r>
            <a:r>
              <a:rPr lang="id-ID" sz="1600" dirty="0"/>
              <a:t>diatas negara, yaitu kesadaran hukum dan </a:t>
            </a:r>
            <a:r>
              <a:rPr lang="id-ID" sz="1600" dirty="0" smtClean="0"/>
              <a:t>rasa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keadilan</a:t>
            </a:r>
            <a:r>
              <a:rPr lang="id-ID" sz="1600" dirty="0"/>
              <a:t>, maka dengan demikian </a:t>
            </a:r>
            <a:r>
              <a:rPr lang="id-ID" sz="1600" dirty="0" smtClean="0"/>
              <a:t>hukumlah</a:t>
            </a:r>
            <a:r>
              <a:rPr lang="en-US" sz="1600" dirty="0" smtClean="0"/>
              <a:t> </a:t>
            </a:r>
            <a:r>
              <a:rPr lang="id-ID" sz="1600" dirty="0" smtClean="0"/>
              <a:t>yang </a:t>
            </a:r>
            <a:r>
              <a:rPr lang="id-ID" sz="1600" dirty="0"/>
              <a:t>berdaulat, bukan negara. Aliran </a:t>
            </a:r>
            <a:r>
              <a:rPr lang="id-ID" sz="1600" dirty="0" smtClean="0"/>
              <a:t>yang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mempengaruhi </a:t>
            </a:r>
            <a:r>
              <a:rPr lang="id-ID" sz="1600" dirty="0"/>
              <a:t>Krabbe ini adalah aliran historis </a:t>
            </a:r>
            <a:r>
              <a:rPr lang="id-ID" sz="1600" dirty="0" smtClean="0"/>
              <a:t>yang</a:t>
            </a:r>
            <a:r>
              <a:rPr lang="en-US" sz="1600" dirty="0" smtClean="0"/>
              <a:t> </a:t>
            </a:r>
            <a:r>
              <a:rPr lang="id-ID" sz="1600" dirty="0" smtClean="0"/>
              <a:t>dipelopori </a:t>
            </a:r>
            <a:r>
              <a:rPr lang="id-ID" sz="1600" dirty="0"/>
              <a:t>Von Savigny </a:t>
            </a:r>
            <a:r>
              <a:rPr lang="id-ID" sz="1600" dirty="0" smtClean="0"/>
              <a:t>yang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mengatakan </a:t>
            </a:r>
            <a:r>
              <a:rPr lang="id-ID" sz="1600" dirty="0"/>
              <a:t>hukum timbul bersama-sama kesadaran </a:t>
            </a:r>
            <a:r>
              <a:rPr lang="id-ID" sz="1600" dirty="0" smtClean="0"/>
              <a:t>hukum</a:t>
            </a:r>
            <a:endParaRPr lang="en-US" sz="1600" dirty="0" smtClean="0"/>
          </a:p>
          <a:p>
            <a:pPr>
              <a:buNone/>
            </a:pPr>
            <a:r>
              <a:rPr lang="id-ID" sz="1600" dirty="0" smtClean="0"/>
              <a:t>masyarakat</a:t>
            </a:r>
            <a:r>
              <a:rPr lang="id-ID" sz="1600" dirty="0"/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20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TEORI KEDAULATAN</vt:lpstr>
      <vt:lpstr>TEORI KEDAULATAN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4</dc:title>
  <dc:creator>Win7</dc:creator>
  <cp:lastModifiedBy>ASUS</cp:lastModifiedBy>
  <cp:revision>7</cp:revision>
  <dcterms:created xsi:type="dcterms:W3CDTF">2019-12-02T03:25:35Z</dcterms:created>
  <dcterms:modified xsi:type="dcterms:W3CDTF">2020-01-22T04:15:01Z</dcterms:modified>
</cp:coreProperties>
</file>