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4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5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0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8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8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4AF4-4C33-4F5B-AE45-0DA735BD885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0167-0C6F-4960-B20B-568E3D9C4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9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ASAL MULA NEGARA</a:t>
            </a:r>
            <a:br>
              <a:rPr lang="en-US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(ZAMAN ABAD PERTENGAHAN)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06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69893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ASAL MULA NEGARA MENURUT MARSILIUS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Marsilio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da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Padova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Marsilius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Padova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lahir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sekitar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1280 di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Padova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Kerajaan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Italia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meninggal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sekitar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1343 di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Muenchen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)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seorang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filsuf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politik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menulis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Defensor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Pacis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satu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karya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teori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politik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paling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inovatif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Eropa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Abad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Pertengahan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Buku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mempengaruhi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gagasan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dianut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zaman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modern.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Gagasan-gagasannya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termasuk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salah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satu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fondasi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Reformasi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Protestan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abad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ke-16, ide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menurut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Machiavelli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serta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demokrasi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modern.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Pemikirannya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dipengaruhi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pemikiran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Aristoteles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serta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Ibnu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Rusyd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352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3385" y="9906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solidFill>
                  <a:schemeClr val="bg1"/>
                </a:solidFill>
                <a:latin typeface="Franklin Gothic Medium Cond" pitchFamily="34" charset="0"/>
              </a:rPr>
              <a:t>Ajaran</a:t>
            </a:r>
            <a:r>
              <a:rPr lang="en-US" sz="28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Marsilius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kenegaraan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banyak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dipengaruhi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ajaran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Aristoteles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Menurut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Marsilius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suatu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badan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organisasi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mempunyai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dasar-dasar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hidup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mempunyai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tujuan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tertinggi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yaitu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menyelenggarakan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mempertahankan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perdamaian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Franklin Gothic Medium Cond" pitchFamily="34" charset="0"/>
              </a:rPr>
              <a:t>	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  <a:latin typeface="Franklin Gothic Medium Cond" pitchFamily="34" charset="0"/>
              </a:rPr>
              <a:t>Menurut</a:t>
            </a:r>
            <a:r>
              <a:rPr lang="en-US" sz="28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Marsilius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terbentuknya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tidak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semata-mata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kehendak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Tuhan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kodrat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Tuhan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melainkan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terjadi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karena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adanya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orang-orang yang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hidup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bersama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menyelenggarakan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perdamaian</a:t>
            </a:r>
            <a:r>
              <a:rPr lang="en-US" sz="2800" dirty="0" smtClean="0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51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Jadi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ajaran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Marsilius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tentang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terbentuknya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tersebut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sudah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terlihat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dasar-dasar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masyarakat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tersebut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rakyat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menunjuk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seorang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diserahi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tugas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memelihara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perdamaian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terhadap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seseorang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mereka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tunjuk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tersebut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kemudian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rakyat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menundukkan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diri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sehingga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hal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selain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mereka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mengadakan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membentuk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maka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sekaligus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juga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berjanji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menundukkan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dirinya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inilah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disebut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dengan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Factum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Subyectiones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(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penundukan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diri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3869829"/>
            <a:ext cx="6858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Factum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Subyectiones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(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perjanjian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penundukan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diri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)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dapat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dibedakan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menjadi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dua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bagian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Franklin Gothic Medium Cond" pitchFamily="34" charset="0"/>
              </a:rPr>
              <a:t>yaitu</a:t>
            </a:r>
            <a:r>
              <a:rPr lang="en-US" sz="26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Franklin Gothic Medium Cond" pitchFamily="34" charset="0"/>
              </a:rPr>
              <a:t>:</a:t>
            </a:r>
          </a:p>
          <a:p>
            <a:pPr algn="ctr"/>
            <a:r>
              <a:rPr lang="en-US" sz="2600" dirty="0" smtClean="0">
                <a:solidFill>
                  <a:schemeClr val="bg1"/>
                </a:solidFill>
                <a:latin typeface="Franklin Gothic Medium Cond" pitchFamily="34" charset="0"/>
              </a:rPr>
              <a:t>1.Concesio</a:t>
            </a:r>
            <a:endParaRPr lang="en-US" sz="2600" dirty="0">
              <a:solidFill>
                <a:schemeClr val="bg1"/>
              </a:solidFill>
              <a:latin typeface="Franklin Gothic Medium Cond" pitchFamily="34" charset="0"/>
            </a:endParaRPr>
          </a:p>
          <a:p>
            <a:pPr algn="ctr"/>
            <a:r>
              <a:rPr lang="en-US" sz="2600" dirty="0" smtClean="0">
                <a:solidFill>
                  <a:schemeClr val="bg1"/>
                </a:solidFill>
                <a:latin typeface="Franklin Gothic Medium Cond" pitchFamily="34" charset="0"/>
              </a:rPr>
              <a:t>2. </a:t>
            </a:r>
            <a:r>
              <a:rPr lang="en-US" sz="2600" dirty="0" err="1" smtClean="0">
                <a:solidFill>
                  <a:schemeClr val="bg1"/>
                </a:solidFill>
                <a:latin typeface="Franklin Gothic Medium Cond" pitchFamily="34" charset="0"/>
              </a:rPr>
              <a:t>Translatio</a:t>
            </a:r>
            <a:endParaRPr lang="en-US" sz="2600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615226"/>
            <a:ext cx="73152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Franklin Gothic Medium Cond" pitchFamily="34" charset="0"/>
              </a:rPr>
              <a:t>Dari </a:t>
            </a:r>
            <a:r>
              <a:rPr lang="en-US" sz="2500" dirty="0" err="1">
                <a:latin typeface="Franklin Gothic Medium Cond" pitchFamily="34" charset="0"/>
              </a:rPr>
              <a:t>kedua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teori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tentang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penundukan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diri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tersebut</a:t>
            </a:r>
            <a:r>
              <a:rPr lang="en-US" sz="2500" dirty="0">
                <a:latin typeface="Franklin Gothic Medium Cond" pitchFamily="34" charset="0"/>
              </a:rPr>
              <a:t>, </a:t>
            </a:r>
            <a:r>
              <a:rPr lang="en-US" sz="2500" dirty="0" err="1">
                <a:latin typeface="Franklin Gothic Medium Cond" pitchFamily="34" charset="0"/>
              </a:rPr>
              <a:t>Marsilius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menganut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teori</a:t>
            </a:r>
            <a:r>
              <a:rPr lang="en-US" sz="2500" dirty="0">
                <a:latin typeface="Franklin Gothic Medium Cond" pitchFamily="34" charset="0"/>
              </a:rPr>
              <a:t> </a:t>
            </a:r>
            <a:r>
              <a:rPr lang="en-US" sz="2500" dirty="0" err="1">
                <a:latin typeface="Franklin Gothic Medium Cond" pitchFamily="34" charset="0"/>
              </a:rPr>
              <a:t>Consesio</a:t>
            </a:r>
            <a:r>
              <a:rPr lang="en-US" sz="2500" dirty="0">
                <a:latin typeface="Franklin Gothic Medium Cond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40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838200"/>
            <a:ext cx="762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Secara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terminologi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diartikan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sebagai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organisasi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tertinggi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di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antara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kelompok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masyarakat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mempunyai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cita-cita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untuk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bersatu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hidup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daerah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tertentu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mempunyai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pemerintahan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berdaulat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Unsur-unsur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terdapat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dalam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sebuah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yaitu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rakyat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wilayah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pemerintahan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pengakuan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dari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negara</a:t>
            </a:r>
            <a:r>
              <a:rPr lang="en-US" sz="4400" dirty="0">
                <a:solidFill>
                  <a:schemeClr val="bg1"/>
                </a:solidFill>
                <a:latin typeface="Arabic Typesetting" pitchFamily="66" charset="-78"/>
                <a:cs typeface="Arabic Typesetting" pitchFamily="66" charset="-78"/>
              </a:rPr>
              <a:t> lain.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36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6989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ASAL MULA NEGARA ZAMAN ABAD PERTENGAHAN </a:t>
            </a:r>
            <a:endParaRPr lang="en-US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52685"/>
            <a:ext cx="79130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Abad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Pertengahan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juga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dapat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dikatakan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sebagai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“Abad  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kegelapan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”,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karena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abad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peran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gereja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sangat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dominan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sehingga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sangat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membelenggu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kehidupan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manusia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ilmu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pengetahuan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berkembang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sehingga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para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ahli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fikir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bisa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bebas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mengembangkan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pemikirannya</a:t>
            </a:r>
            <a:endParaRPr lang="en-US" sz="2400" dirty="0">
              <a:solidFill>
                <a:schemeClr val="bg1"/>
              </a:solidFill>
              <a:latin typeface="Franklin Gothic Medium Cond" pitchFamily="34" charset="0"/>
              <a:cs typeface="Aharoni" pitchFamily="2" charset="-79"/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zaman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merurpakan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keruntuhan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Romawi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-Barat. Yang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menarik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zaman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yaitu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keberadaan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perebutan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kekuasaan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dilakukan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oleh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pihak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Kerajaan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Dewan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Gereja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. Hal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ini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terjadi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akibat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teori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Teokrasi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berkembang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jaman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tersebut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dimana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Kehendak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Tuhan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wewenang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raja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berbanding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lurus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Paus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pimpinan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Gereja</a:t>
            </a:r>
            <a:r>
              <a:rPr lang="en-US" sz="2400" dirty="0">
                <a:solidFill>
                  <a:schemeClr val="bg1"/>
                </a:solidFill>
                <a:latin typeface="Franklin Gothic Medium Cond" pitchFamily="34" charset="0"/>
                <a:cs typeface="Aharoni" pitchFamily="2" charset="-79"/>
              </a:rPr>
              <a:t>).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Franklin Gothic Medium Con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232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5800" y="569893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ASAL MULA NEGARA MENURUT AGUSTINUS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40417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Agustinus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Hippo (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bahasa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Latin: Aurelius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Hipponensis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lahir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13 November 354 –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meninggal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28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Agustus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430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umur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75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),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juga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dikenal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sebagai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Santo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Agustinus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Saint Augustine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Saint Austin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bahasa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Inggris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adalah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seorang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filsuf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teolog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Kristen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awal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tulisannya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mempengaruhi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perkembangan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Kekristenan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Barat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Franklin Gothic Medium Cond" pitchFamily="34" charset="0"/>
              </a:rPr>
              <a:t>filsafat</a:t>
            </a:r>
            <a:r>
              <a:rPr lang="en-US" sz="2800" dirty="0">
                <a:solidFill>
                  <a:schemeClr val="bg1"/>
                </a:solidFill>
                <a:latin typeface="Franklin Gothic Medium Cond" pitchFamily="34" charset="0"/>
              </a:rPr>
              <a:t> Barat.</a:t>
            </a:r>
          </a:p>
        </p:txBody>
      </p:sp>
    </p:spTree>
    <p:extLst>
      <p:ext uri="{BB962C8B-B14F-4D97-AF65-F5344CB8AC3E}">
        <p14:creationId xmlns:p14="http://schemas.microsoft.com/office/powerpoint/2010/main" val="35390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533400"/>
            <a:ext cx="777240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Menurut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ajarannya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sangat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bersifat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Teokrasi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dikatakan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bahwa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kedudukan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gereja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dipimpin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lebih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tinggi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daripada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kedudukan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diperintah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Raja.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berpendapat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bahwa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dunia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merupakan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suatu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kejelekan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tetapi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adanya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merupakan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suatu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keharusan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penting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adalah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terciptanya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suatu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seperti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diangan-angankan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dicita-citakan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agama,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yaitu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Kerajaan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Tuhan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Maka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sebenarnya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dunia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hanya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merupakan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suatu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organisasi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mempunyai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tugas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memusnahkan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perintang-perintang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agama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musuh-musuh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gereja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Jadi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disini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Agustinus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mengemukakan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Franklin Gothic Medium Cond" pitchFamily="34" charset="0"/>
              </a:rPr>
              <a:t>bahwa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mempunyai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kedudukan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kekuasaan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lebih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rendah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dibawah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gereja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Negara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sifatnya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hanyalah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sebagai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alat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daripada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gereja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untuk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membasmi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musuh-musuh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gereja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7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Pendapat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tersebut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atas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diterangkan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dengan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jelas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bukunya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Civitate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Dei, </a:t>
            </a:r>
            <a:r>
              <a:rPr lang="en-US" sz="3200" dirty="0" err="1" smtClean="0">
                <a:solidFill>
                  <a:schemeClr val="bg1"/>
                </a:solidFill>
                <a:latin typeface="Franklin Gothic Medium Cond" pitchFamily="34" charset="0"/>
              </a:rPr>
              <a:t>dalam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bukunya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tersebut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Agustinus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rnenyebutkan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adanya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dua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macam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yaitu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: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Franklin Gothic Medium Cond" pitchFamily="34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1. </a:t>
            </a:r>
            <a:r>
              <a:rPr lang="en-US" sz="3200" dirty="0" err="1" smtClean="0">
                <a:solidFill>
                  <a:schemeClr val="bg1"/>
                </a:solidFill>
                <a:latin typeface="Franklin Gothic Medium Cond" pitchFamily="34" charset="0"/>
              </a:rPr>
              <a:t>Civitas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Dei,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Negara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Tuhan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. Negara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sangat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dipuji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karena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adalah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negara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diangan-angankan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dicita-citakan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Agama.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2. </a:t>
            </a:r>
            <a:r>
              <a:rPr lang="en-US" sz="3200" dirty="0" err="1" smtClean="0">
                <a:solidFill>
                  <a:schemeClr val="bg1"/>
                </a:solidFill>
                <a:latin typeface="Franklin Gothic Medium Cond" pitchFamily="34" charset="0"/>
              </a:rPr>
              <a:t>Civitas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Terrena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Diaboli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Negara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Iblis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atau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Negara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Duniawi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. Negara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ini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sangat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dikecam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ditolak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Franklin Gothic Medium Cond" pitchFamily="34" charset="0"/>
              </a:rPr>
              <a:t>Augustinus</a:t>
            </a:r>
            <a:r>
              <a:rPr lang="en-US" sz="3200" dirty="0">
                <a:solidFill>
                  <a:schemeClr val="bg1"/>
                </a:solidFill>
                <a:latin typeface="Franklin Gothic Medium Con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7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569893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 Black" pitchFamily="34" charset="0"/>
              </a:rPr>
              <a:t>ASAL MULA NEGARA MENURUT THOMAS AQUINAS</a:t>
            </a:r>
            <a:endParaRPr lang="en-US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05000"/>
            <a:ext cx="79248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St. Thomas Aquinas,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salah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satu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tokoh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filsafat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barat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abad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pertengahan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dilahirkan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di Lombardy,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Rossa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Sicca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daerah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kerajaan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Napels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Italia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tahun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1225 M (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sumber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menyebutkan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tahun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1224 </a:t>
            </a:r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M.</a:t>
            </a:r>
          </a:p>
          <a:p>
            <a:pPr algn="ctr"/>
            <a:r>
              <a:rPr lang="en-US" sz="2500" dirty="0" smtClean="0">
                <a:solidFill>
                  <a:schemeClr val="bg1"/>
                </a:solidFill>
                <a:latin typeface="Franklin Gothic Medium Cond" pitchFamily="34" charset="0"/>
              </a:rPr>
              <a:t>Thomas 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Aquinas,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seorang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filsuf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teolog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barat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termasyhur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masa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abad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pertengahan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Pemikirannya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merupakan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tidak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lepas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dari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pengaruh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dua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orang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filosof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besar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Agustinus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Aristoteles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dapat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mengguncang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Eropa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Pada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masanya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pemikiran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dicetuskan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oleh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Thomas Aquinas,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membangun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keharmonisan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antara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agama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dan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akal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membawa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pengaruh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yang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sangat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kuat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di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jajaran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masyarakat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Franklin Gothic Medium Cond" pitchFamily="34" charset="0"/>
              </a:rPr>
              <a:t>Eropa</a:t>
            </a:r>
            <a:r>
              <a:rPr lang="en-US" sz="2500" dirty="0">
                <a:solidFill>
                  <a:schemeClr val="bg1"/>
                </a:solidFill>
                <a:latin typeface="Franklin Gothic Medium Cond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807720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Franklin Gothic Medium Cond" pitchFamily="34" charset="0"/>
              </a:rPr>
              <a:t>Dalam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tulisannya</a:t>
            </a:r>
            <a:r>
              <a:rPr lang="en-US" sz="2400" dirty="0">
                <a:latin typeface="Franklin Gothic Medium Cond" pitchFamily="34" charset="0"/>
              </a:rPr>
              <a:t> De </a:t>
            </a:r>
            <a:r>
              <a:rPr lang="en-US" sz="2400" dirty="0" err="1">
                <a:latin typeface="Franklin Gothic Medium Cond" pitchFamily="34" charset="0"/>
              </a:rPr>
              <a:t>Regimine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Principum</a:t>
            </a:r>
            <a:r>
              <a:rPr lang="en-US" sz="2400" dirty="0">
                <a:latin typeface="Franklin Gothic Medium Cond" pitchFamily="34" charset="0"/>
              </a:rPr>
              <a:t>, Thomas </a:t>
            </a:r>
            <a:r>
              <a:rPr lang="en-US" sz="2400" dirty="0" err="1">
                <a:latin typeface="Franklin Gothic Medium Cond" pitchFamily="34" charset="0"/>
              </a:rPr>
              <a:t>Aquinus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memiliki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pandangan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mengenai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Negara,yaitu</a:t>
            </a:r>
            <a:r>
              <a:rPr lang="en-US" sz="2400" dirty="0">
                <a:latin typeface="Franklin Gothic Medium Cond" pitchFamily="34" charset="0"/>
              </a:rPr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7620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1. Negara </a:t>
            </a:r>
            <a:r>
              <a:rPr lang="en-US" sz="2400" dirty="0" err="1">
                <a:latin typeface="Franklin Gothic Medium Cond" pitchFamily="34" charset="0"/>
              </a:rPr>
              <a:t>bersifat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hierarki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dimana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</a:t>
            </a:r>
            <a:r>
              <a:rPr lang="en-US" sz="2400" dirty="0">
                <a:latin typeface="Franklin Gothic Medium Cond" pitchFamily="34" charset="0"/>
              </a:rPr>
              <a:t> yang </a:t>
            </a:r>
            <a:r>
              <a:rPr lang="en-US" sz="2400" dirty="0" err="1">
                <a:latin typeface="Franklin Gothic Medium Cond" pitchFamily="34" charset="0"/>
              </a:rPr>
              <a:t>memerintah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menata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pemerintahan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</a:t>
            </a:r>
            <a:r>
              <a:rPr lang="en-US" sz="2400" dirty="0">
                <a:latin typeface="Franklin Gothic Medium Cond" pitchFamily="34" charset="0"/>
              </a:rPr>
              <a:t> yang </a:t>
            </a:r>
            <a:r>
              <a:rPr lang="en-US" sz="2400" dirty="0" err="1">
                <a:latin typeface="Franklin Gothic Medium Cond" pitchFamily="34" charset="0"/>
              </a:rPr>
              <a:t>mentaatinya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819400"/>
            <a:ext cx="76200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2. </a:t>
            </a:r>
            <a:r>
              <a:rPr lang="en-US" sz="2400" dirty="0" err="1" smtClean="0">
                <a:latin typeface="Franklin Gothic Medium Cond" pitchFamily="34" charset="0"/>
              </a:rPr>
              <a:t>Dalam</a:t>
            </a:r>
            <a:r>
              <a:rPr lang="en-US" sz="2400" dirty="0" smtClean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mencapai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semua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kebaikan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untuk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mencapai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kebahagiaan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bersama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maka</a:t>
            </a:r>
            <a:r>
              <a:rPr lang="en-US" sz="2400" dirty="0">
                <a:latin typeface="Franklin Gothic Medium Cond" pitchFamily="34" charset="0"/>
              </a:rPr>
              <a:t> di </a:t>
            </a:r>
            <a:r>
              <a:rPr lang="en-US" sz="2400" dirty="0" err="1">
                <a:latin typeface="Franklin Gothic Medium Cond" pitchFamily="34" charset="0"/>
              </a:rPr>
              <a:t>lakukan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tukar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menukar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terhadap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sesama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untuk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memperoleh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keuntungan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373940"/>
            <a:ext cx="76200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3. </a:t>
            </a:r>
            <a:r>
              <a:rPr lang="en-US" sz="2400" dirty="0" err="1" smtClean="0">
                <a:latin typeface="Franklin Gothic Medium Cond" pitchFamily="34" charset="0"/>
              </a:rPr>
              <a:t>Manusia</a:t>
            </a:r>
            <a:r>
              <a:rPr lang="en-US" sz="2400" dirty="0" smtClean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adalah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kebahagiaan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abadi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maksudnya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adalah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tuntutan</a:t>
            </a:r>
            <a:r>
              <a:rPr lang="en-US" sz="2400" dirty="0">
                <a:latin typeface="Franklin Gothic Medium Cond" pitchFamily="34" charset="0"/>
              </a:rPr>
              <a:t> agar </a:t>
            </a:r>
            <a:r>
              <a:rPr lang="en-US" sz="2400" dirty="0" err="1">
                <a:latin typeface="Franklin Gothic Medium Cond" pitchFamily="34" charset="0"/>
              </a:rPr>
              <a:t>setiap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manusia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mendahulukan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kesejahteraan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umum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daripada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mementingkan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kepentingan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individu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harus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taat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terhadap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negara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718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76200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5. Negara</a:t>
            </a:r>
            <a:r>
              <a:rPr lang="en-US" sz="2400" dirty="0">
                <a:latin typeface="Franklin Gothic Medium Cond" pitchFamily="34" charset="0"/>
              </a:rPr>
              <a:t>,  </a:t>
            </a:r>
            <a:r>
              <a:rPr lang="en-US" sz="2400" dirty="0" err="1">
                <a:latin typeface="Franklin Gothic Medium Cond" pitchFamily="34" charset="0"/>
              </a:rPr>
              <a:t>merupakan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bayangan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sempurna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kekuasaan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dari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kerajaan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Tuhan</a:t>
            </a:r>
            <a:r>
              <a:rPr lang="en-US" sz="2400" dirty="0">
                <a:latin typeface="Franklin Gothic Medium Cond" pitchFamily="34" charset="0"/>
              </a:rPr>
              <a:t>,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kekuasaan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negera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bersifat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subordinatif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terhadap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kekuasaan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Tuhan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4. Negara </a:t>
            </a:r>
            <a:r>
              <a:rPr lang="en-US" sz="2400" dirty="0" err="1">
                <a:latin typeface="Franklin Gothic Medium Cond" pitchFamily="34" charset="0"/>
              </a:rPr>
              <a:t>memiliki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fungsi</a:t>
            </a:r>
            <a:r>
              <a:rPr lang="en-US" sz="2400" dirty="0">
                <a:latin typeface="Franklin Gothic Medium Cond" pitchFamily="34" charset="0"/>
              </a:rPr>
              <a:t> spiritual </a:t>
            </a:r>
            <a:r>
              <a:rPr lang="en-US" sz="2400" dirty="0" err="1">
                <a:latin typeface="Franklin Gothic Medium Cond" pitchFamily="34" charset="0"/>
              </a:rPr>
              <a:t>keagamaan</a:t>
            </a:r>
            <a:r>
              <a:rPr lang="en-US" sz="2400" dirty="0">
                <a:latin typeface="Franklin Gothic Medium Cond" pitchFamily="34" charset="0"/>
              </a:rPr>
              <a:t> yang </a:t>
            </a:r>
            <a:r>
              <a:rPr lang="en-US" sz="2400" dirty="0" err="1">
                <a:latin typeface="Franklin Gothic Medium Cond" pitchFamily="34" charset="0"/>
              </a:rPr>
              <a:t>sakral</a:t>
            </a:r>
            <a:r>
              <a:rPr lang="en-US" sz="2400" dirty="0">
                <a:latin typeface="Franklin Gothic Medium Cond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76200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 Cond" pitchFamily="34" charset="0"/>
              </a:rPr>
              <a:t>6. Thomas </a:t>
            </a:r>
            <a:r>
              <a:rPr lang="en-US" sz="2400" dirty="0">
                <a:latin typeface="Franklin Gothic Medium Cond" pitchFamily="34" charset="0"/>
              </a:rPr>
              <a:t>Aquinas </a:t>
            </a:r>
            <a:r>
              <a:rPr lang="en-US" sz="2400" dirty="0" err="1">
                <a:latin typeface="Franklin Gothic Medium Cond" pitchFamily="34" charset="0"/>
              </a:rPr>
              <a:t>mengatakan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bahwa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masyarakatlah</a:t>
            </a:r>
            <a:r>
              <a:rPr lang="en-US" sz="2400" dirty="0">
                <a:latin typeface="Franklin Gothic Medium Cond" pitchFamily="34" charset="0"/>
              </a:rPr>
              <a:t> yang </a:t>
            </a:r>
            <a:r>
              <a:rPr lang="en-US" sz="2400" dirty="0" err="1">
                <a:latin typeface="Franklin Gothic Medium Cond" pitchFamily="34" charset="0"/>
              </a:rPr>
              <a:t>menjadi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pemimpin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bagi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suatu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bangsa</a:t>
            </a:r>
            <a:r>
              <a:rPr lang="en-US" sz="2400" dirty="0">
                <a:latin typeface="Franklin Gothic Medium Cond" pitchFamily="34" charset="0"/>
              </a:rPr>
              <a:t>. </a:t>
            </a:r>
            <a:r>
              <a:rPr lang="en-US" sz="2400" dirty="0" err="1">
                <a:latin typeface="Franklin Gothic Medium Cond" pitchFamily="34" charset="0"/>
              </a:rPr>
              <a:t>Mereka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berhak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menentukan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pemerintahan</a:t>
            </a:r>
            <a:r>
              <a:rPr lang="en-US" sz="2400" dirty="0">
                <a:latin typeface="Franklin Gothic Medium Cond" pitchFamily="34" charset="0"/>
              </a:rPr>
              <a:t>. </a:t>
            </a:r>
            <a:r>
              <a:rPr lang="en-US" sz="2400" dirty="0" err="1">
                <a:latin typeface="Franklin Gothic Medium Cond" pitchFamily="34" charset="0"/>
              </a:rPr>
              <a:t>Ia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melihat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kekuasaan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pemerintahan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dari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dua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sisi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yaitu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kuasa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ada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sejauh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berasal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dari</a:t>
            </a:r>
            <a:r>
              <a:rPr lang="en-US" sz="2400" dirty="0">
                <a:latin typeface="Franklin Gothic Medium Cond" pitchFamily="34" charset="0"/>
              </a:rPr>
              <a:t> Yang </a:t>
            </a:r>
            <a:r>
              <a:rPr lang="en-US" sz="2400" dirty="0" err="1">
                <a:latin typeface="Franklin Gothic Medium Cond" pitchFamily="34" charset="0"/>
              </a:rPr>
              <a:t>Mutlak</a:t>
            </a:r>
            <a:r>
              <a:rPr lang="en-US" sz="2400" dirty="0">
                <a:latin typeface="Franklin Gothic Medium Cond" pitchFamily="34" charset="0"/>
              </a:rPr>
              <a:t> (Sang </a:t>
            </a:r>
            <a:r>
              <a:rPr lang="en-US" sz="2400" dirty="0" err="1">
                <a:latin typeface="Franklin Gothic Medium Cond" pitchFamily="34" charset="0"/>
              </a:rPr>
              <a:t>Pencipta</a:t>
            </a:r>
            <a:r>
              <a:rPr lang="en-US" sz="2400" dirty="0">
                <a:latin typeface="Franklin Gothic Medium Cond" pitchFamily="34" charset="0"/>
              </a:rPr>
              <a:t>) </a:t>
            </a:r>
            <a:r>
              <a:rPr lang="en-US" sz="2400" dirty="0" err="1">
                <a:latin typeface="Franklin Gothic Medium Cond" pitchFamily="34" charset="0"/>
              </a:rPr>
              <a:t>dan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berasal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dari</a:t>
            </a:r>
            <a:r>
              <a:rPr lang="en-US" sz="2400" dirty="0">
                <a:latin typeface="Franklin Gothic Medium Cond" pitchFamily="34" charset="0"/>
              </a:rPr>
              <a:t> </a:t>
            </a:r>
            <a:r>
              <a:rPr lang="en-US" sz="2400" dirty="0" err="1">
                <a:latin typeface="Franklin Gothic Medium Cond" pitchFamily="34" charset="0"/>
              </a:rPr>
              <a:t>rakyat</a:t>
            </a:r>
            <a:r>
              <a:rPr lang="en-US" sz="2400" dirty="0" smtClean="0">
                <a:latin typeface="Franklin Gothic Medium Cond" pitchFamily="34" charset="0"/>
              </a:rPr>
              <a:t>.</a:t>
            </a:r>
            <a:endParaRPr lang="en-US" sz="2400" dirty="0">
              <a:latin typeface="Franklin Gothic Medium Con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4648200"/>
            <a:ext cx="8001000" cy="1752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Thomas Aquinas pun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berpendapat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mengenai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Adapun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yang ideal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menurut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Aquinas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monarki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menurut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Thomas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monarki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Franklin Gothic Medium Con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terbaik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sedangkan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terburuk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tyrani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. </a:t>
            </a:r>
            <a:endParaRPr lang="en-US" sz="2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4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822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ASAL MULA NEGARA (ZAMAN ABAD PERTENGAHAN)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STRATIFIKASI SOSIAL</dc:title>
  <dc:creator>SAMSUNG</dc:creator>
  <cp:lastModifiedBy>ASUS</cp:lastModifiedBy>
  <cp:revision>17</cp:revision>
  <dcterms:created xsi:type="dcterms:W3CDTF">2019-11-11T14:07:56Z</dcterms:created>
  <dcterms:modified xsi:type="dcterms:W3CDTF">2020-01-22T04:04:52Z</dcterms:modified>
</cp:coreProperties>
</file>