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39DE94-4FF6-459F-8EC8-7D4EED26A15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3DB5D4-CC17-4624-AF57-9DF3B41CA1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3622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TEORI ASAL MULA NEGARA ZAMAN YUNANI KUNO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8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908" y="838200"/>
            <a:ext cx="5041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TEORI ASAL MULA NEGARA </a:t>
            </a:r>
          </a:p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MENURUT EPICURUS</a:t>
            </a:r>
            <a:endParaRPr lang="en-US" sz="3200" u="sng" dirty="0">
              <a:latin typeface="Britannic Bold" pitchFamily="34" charset="0"/>
              <a:cs typeface="Arabic Typesetting" pitchFamily="66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40188"/>
            <a:ext cx="1481137" cy="222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981200"/>
            <a:ext cx="5181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 pitchFamily="34" charset="0"/>
              </a:rPr>
              <a:t>Epicurus (342-271 SM) </a:t>
            </a:r>
            <a:r>
              <a:rPr lang="en-US" sz="2400" dirty="0" err="1" smtClean="0">
                <a:latin typeface="Franklin Gothic Medium" pitchFamily="34" charset="0"/>
              </a:rPr>
              <a:t>hidup</a:t>
            </a:r>
            <a:r>
              <a:rPr lang="en-US" sz="2400" dirty="0" smtClean="0">
                <a:latin typeface="Franklin Gothic Medium" pitchFamily="34" charset="0"/>
              </a:rPr>
              <a:t> di </a:t>
            </a:r>
            <a:r>
              <a:rPr lang="en-US" sz="2400" dirty="0" err="1" smtClean="0">
                <a:latin typeface="Franklin Gothic Medium" pitchFamily="34" charset="0"/>
              </a:rPr>
              <a:t>zaman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jatuhnya</a:t>
            </a:r>
            <a:r>
              <a:rPr lang="en-US" sz="2400" dirty="0" smtClean="0">
                <a:latin typeface="Franklin Gothic Medium" pitchFamily="34" charset="0"/>
              </a:rPr>
              <a:t> Raja Alexander </a:t>
            </a:r>
            <a:r>
              <a:rPr lang="en-US" sz="2400" dirty="0" err="1" smtClean="0">
                <a:latin typeface="Franklin Gothic Medium" pitchFamily="34" charset="0"/>
              </a:rPr>
              <a:t>Agung</a:t>
            </a:r>
            <a:r>
              <a:rPr lang="en-US" sz="2400" dirty="0" smtClean="0">
                <a:latin typeface="Franklin Gothic Medium" pitchFamily="34" charset="0"/>
              </a:rPr>
              <a:t>. </a:t>
            </a:r>
            <a:r>
              <a:rPr lang="en-US" sz="2400" dirty="0" err="1" smtClean="0">
                <a:latin typeface="Franklin Gothic Medium" pitchFamily="34" charset="0"/>
              </a:rPr>
              <a:t>Akibatnya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Yunani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terpecah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belah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sehingga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akhirnya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Yunani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tersebut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menjadi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bagian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dari</a:t>
            </a:r>
            <a:r>
              <a:rPr lang="en-US" sz="2400" dirty="0" smtClean="0">
                <a:latin typeface="Franklin Gothic Medium" pitchFamily="34" charset="0"/>
              </a:rPr>
              <a:t> Imperium </a:t>
            </a:r>
            <a:r>
              <a:rPr lang="en-US" sz="2400" dirty="0" err="1" smtClean="0">
                <a:latin typeface="Franklin Gothic Medium" pitchFamily="34" charset="0"/>
              </a:rPr>
              <a:t>Romawi</a:t>
            </a:r>
            <a:r>
              <a:rPr lang="en-US" sz="2400" dirty="0" smtClean="0">
                <a:latin typeface="Franklin Gothic Medium" pitchFamily="34" charset="0"/>
              </a:rPr>
              <a:t>. </a:t>
            </a:r>
            <a:r>
              <a:rPr lang="en-US" sz="2400" dirty="0" err="1" smtClean="0">
                <a:latin typeface="Franklin Gothic Medium" pitchFamily="34" charset="0"/>
              </a:rPr>
              <a:t>Dengan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kondisi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tersebut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akibat</a:t>
            </a:r>
            <a:r>
              <a:rPr lang="en-US" sz="2400" dirty="0" smtClean="0">
                <a:latin typeface="Franklin Gothic Medium" pitchFamily="34" charset="0"/>
              </a:rPr>
              <a:t> yang </a:t>
            </a:r>
            <a:r>
              <a:rPr lang="en-US" sz="2400" dirty="0" err="1" smtClean="0">
                <a:latin typeface="Franklin Gothic Medium" pitchFamily="34" charset="0"/>
              </a:rPr>
              <a:t>ditimbulkan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lebih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jauh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adalah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lahirnya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ajaran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atau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teori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baru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dalam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bidang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filsafat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sebagaimana</a:t>
            </a:r>
            <a:r>
              <a:rPr lang="en-US" sz="2400" dirty="0" smtClean="0">
                <a:latin typeface="Franklin Gothic Medium" pitchFamily="34" charset="0"/>
              </a:rPr>
              <a:t> yang </a:t>
            </a:r>
            <a:r>
              <a:rPr lang="en-US" sz="2400" dirty="0" err="1" smtClean="0">
                <a:latin typeface="Franklin Gothic Medium" pitchFamily="34" charset="0"/>
              </a:rPr>
              <a:t>dikemukakan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oleh</a:t>
            </a:r>
            <a:r>
              <a:rPr lang="en-US" sz="2400" dirty="0" smtClean="0">
                <a:latin typeface="Franklin Gothic Medium" pitchFamily="34" charset="0"/>
              </a:rPr>
              <a:t> Epicurus.</a:t>
            </a:r>
            <a:endParaRPr lang="en-US" sz="24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48464"/>
            <a:ext cx="6934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latin typeface="Franklin Gothic Medium" pitchFamily="34" charset="0"/>
              </a:rPr>
              <a:t>	</a:t>
            </a:r>
            <a:r>
              <a:rPr lang="en-US" sz="2300" dirty="0" err="1" smtClean="0">
                <a:latin typeface="Franklin Gothic Medium" pitchFamily="34" charset="0"/>
              </a:rPr>
              <a:t>Sifat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ajaran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Epicurus </a:t>
            </a:r>
            <a:r>
              <a:rPr lang="en-US" sz="2300" dirty="0" err="1" smtClean="0">
                <a:latin typeface="Franklin Gothic Medium" pitchFamily="34" charset="0"/>
              </a:rPr>
              <a:t>tersebut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adalah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Individualisme</a:t>
            </a:r>
            <a:r>
              <a:rPr lang="en-US" sz="2300" dirty="0" smtClean="0">
                <a:latin typeface="Franklin Gothic Medium" pitchFamily="34" charset="0"/>
              </a:rPr>
              <a:t>, yang </a:t>
            </a:r>
            <a:r>
              <a:rPr lang="en-US" sz="2300" dirty="0" err="1" smtClean="0">
                <a:latin typeface="Franklin Gothic Medium" pitchFamily="34" charset="0"/>
              </a:rPr>
              <a:t>mana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individu-individu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tersebut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merupakan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bagian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terpenting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dalam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suatu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negara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bahkan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adanya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negara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itu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pada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dasarnya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untuk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memenuhi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kepentingan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individu-individu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itu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sendiri</a:t>
            </a:r>
            <a:r>
              <a:rPr lang="en-US" sz="2300" dirty="0" smtClean="0">
                <a:latin typeface="Franklin Gothic Medium" pitchFamily="34" charset="0"/>
              </a:rPr>
              <a:t>.</a:t>
            </a:r>
          </a:p>
          <a:p>
            <a:pPr algn="just"/>
            <a:r>
              <a:rPr lang="en-US" sz="2300" dirty="0" smtClean="0">
                <a:latin typeface="Franklin Gothic Medium" pitchFamily="34" charset="0"/>
              </a:rPr>
              <a:t>	</a:t>
            </a:r>
            <a:r>
              <a:rPr lang="en-US" sz="2300" dirty="0" err="1" smtClean="0">
                <a:latin typeface="Franklin Gothic Medium" pitchFamily="34" charset="0"/>
              </a:rPr>
              <a:t>Menurut</a:t>
            </a:r>
            <a:r>
              <a:rPr lang="en-US" sz="2300" dirty="0" smtClean="0">
                <a:latin typeface="Franklin Gothic Medium" pitchFamily="34" charset="0"/>
              </a:rPr>
              <a:t> Epicurus </a:t>
            </a:r>
            <a:r>
              <a:rPr lang="en-US" sz="2300" dirty="0" err="1" smtClean="0">
                <a:latin typeface="Franklin Gothic Medium" pitchFamily="34" charset="0"/>
              </a:rPr>
              <a:t>bahwa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asal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mula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terbentuknya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negara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merupakan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hasil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perbuatan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manusia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baik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disengaja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maupun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tidak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disengaja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untuk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melaksanakan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kepentingan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para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anggota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atau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individu-individu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tersebut</a:t>
            </a:r>
            <a:r>
              <a:rPr lang="en-US" sz="2300" dirty="0" smtClean="0">
                <a:latin typeface="Franklin Gothic Medium" pitchFamily="34" charset="0"/>
              </a:rPr>
              <a:t>. </a:t>
            </a:r>
            <a:r>
              <a:rPr lang="en-US" sz="2300" dirty="0" err="1" smtClean="0">
                <a:latin typeface="Franklin Gothic Medium" pitchFamily="34" charset="0"/>
              </a:rPr>
              <a:t>Oleh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karenanya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negara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itu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tidak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mempunyai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dasar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hidup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sendiri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tetapi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manusia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sebagai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individu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tersebutlah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mempunyai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dasar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hidup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sendiri</a:t>
            </a:r>
            <a:r>
              <a:rPr lang="en-US" sz="2300" dirty="0" smtClean="0">
                <a:latin typeface="Franklin Gothic Medium" pitchFamily="34" charset="0"/>
              </a:rPr>
              <a:t>.</a:t>
            </a:r>
            <a:endParaRPr lang="en-US" sz="23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1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815" y="990600"/>
            <a:ext cx="6477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Franklin Gothic Medium" pitchFamily="34" charset="0"/>
              </a:rPr>
              <a:t>Tujuan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negara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menurut</a:t>
            </a:r>
            <a:r>
              <a:rPr lang="en-US" sz="2400" dirty="0">
                <a:latin typeface="Franklin Gothic Medium" pitchFamily="34" charset="0"/>
              </a:rPr>
              <a:t> Epicurus </a:t>
            </a:r>
            <a:r>
              <a:rPr lang="en-US" sz="2400" dirty="0" err="1">
                <a:latin typeface="Franklin Gothic Medium" pitchFamily="34" charset="0"/>
              </a:rPr>
              <a:t>ialah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menyelenggarakan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keamanan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ketertiban</a:t>
            </a:r>
            <a:r>
              <a:rPr lang="en-US" sz="2400" dirty="0">
                <a:latin typeface="Franklin Gothic Medium" pitchFamily="34" charset="0"/>
              </a:rPr>
              <a:t>, </a:t>
            </a:r>
            <a:r>
              <a:rPr lang="en-US" sz="2400" dirty="0" err="1">
                <a:latin typeface="Franklin Gothic Medium" pitchFamily="34" charset="0"/>
              </a:rPr>
              <a:t>untuk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mewujudkan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keamanan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ketertiban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tersebut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tiap-tiap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individu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harus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menundukkan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diri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kepada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negara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atau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pemerintah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apapun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bentuknya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bagaimanapun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sifatnya</a:t>
            </a:r>
            <a:endParaRPr lang="en-US" sz="2400" dirty="0" smtClean="0">
              <a:latin typeface="Franklin Gothic Medium" pitchFamily="34" charset="0"/>
            </a:endParaRPr>
          </a:p>
          <a:p>
            <a:pPr algn="just"/>
            <a:r>
              <a:rPr lang="en-US" sz="2400" dirty="0" smtClean="0">
                <a:latin typeface="Franklin Gothic Medium" pitchFamily="34" charset="0"/>
              </a:rPr>
              <a:t>.</a:t>
            </a:r>
            <a:endParaRPr lang="en-US" sz="2400" dirty="0">
              <a:latin typeface="Franklin Gothic Medium" pitchFamily="34" charset="0"/>
            </a:endParaRPr>
          </a:p>
          <a:p>
            <a:pPr algn="just"/>
            <a:r>
              <a:rPr lang="en-US" sz="2400" dirty="0" err="1">
                <a:latin typeface="Franklin Gothic Medium" pitchFamily="34" charset="0"/>
              </a:rPr>
              <a:t>Jadi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tujuan</a:t>
            </a:r>
            <a:r>
              <a:rPr lang="en-US" sz="2400" dirty="0">
                <a:latin typeface="Franklin Gothic Medium" pitchFamily="34" charset="0"/>
              </a:rPr>
              <a:t> Negara </a:t>
            </a:r>
            <a:r>
              <a:rPr lang="en-US" sz="2400" dirty="0" err="1">
                <a:latin typeface="Franklin Gothic Medium" pitchFamily="34" charset="0"/>
              </a:rPr>
              <a:t>Menurut</a:t>
            </a:r>
            <a:r>
              <a:rPr lang="en-US" sz="2400" dirty="0">
                <a:latin typeface="Franklin Gothic Medium" pitchFamily="34" charset="0"/>
              </a:rPr>
              <a:t> Epicurus </a:t>
            </a:r>
            <a:r>
              <a:rPr lang="en-US" sz="2400" dirty="0" err="1">
                <a:latin typeface="Franklin Gothic Medium" pitchFamily="34" charset="0"/>
              </a:rPr>
              <a:t>yaitu</a:t>
            </a:r>
            <a:r>
              <a:rPr lang="en-US" sz="2400" dirty="0">
                <a:latin typeface="Franklin Gothic Medium" pitchFamily="34" charset="0"/>
              </a:rPr>
              <a:t> :</a:t>
            </a:r>
          </a:p>
          <a:p>
            <a:pPr marL="457200" lvl="0" indent="-457200" algn="just">
              <a:buAutoNum type="arabicPeriod"/>
            </a:pPr>
            <a:r>
              <a:rPr lang="en-US" sz="2400" dirty="0" err="1" smtClean="0">
                <a:latin typeface="Franklin Gothic Medium" pitchFamily="34" charset="0"/>
              </a:rPr>
              <a:t>Menyelenggarakan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keamanan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ketertiban</a:t>
            </a:r>
            <a:endParaRPr lang="en-US" sz="2400" dirty="0" smtClean="0">
              <a:latin typeface="Franklin Gothic Medium" pitchFamily="34" charset="0"/>
            </a:endParaRPr>
          </a:p>
          <a:p>
            <a:pPr marL="457200" lvl="0" indent="-457200" algn="just">
              <a:buAutoNum type="arabicPeriod"/>
            </a:pPr>
            <a:r>
              <a:rPr lang="en-US" sz="2400" dirty="0" err="1" smtClean="0">
                <a:latin typeface="Franklin Gothic Medium" pitchFamily="34" charset="0"/>
              </a:rPr>
              <a:t>Menyelenggarakan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keemanan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pribadi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>
                <a:latin typeface="Franklin Gothic Medium" pitchFamily="34" charset="0"/>
              </a:rPr>
              <a:t>yang </a:t>
            </a:r>
            <a:r>
              <a:rPr lang="en-US" sz="2400" dirty="0" err="1">
                <a:latin typeface="Franklin Gothic Medium" pitchFamily="34" charset="0"/>
              </a:rPr>
              <a:t>bersifat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rohani</a:t>
            </a:r>
            <a:r>
              <a:rPr lang="en-US" sz="2400" dirty="0">
                <a:latin typeface="Franklin Gothic Medium" pitchFamily="34" charset="0"/>
              </a:rPr>
              <a:t>.</a:t>
            </a:r>
          </a:p>
          <a:p>
            <a:pPr algn="just"/>
            <a:endParaRPr lang="en-US" sz="24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1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908" y="838200"/>
            <a:ext cx="5041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TEORI ASAL MULA NEGARA </a:t>
            </a:r>
          </a:p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MENURUT ZENO</a:t>
            </a:r>
            <a:endParaRPr lang="en-US" sz="3200" u="sng" dirty="0">
              <a:latin typeface="Britannic Bold" pitchFamily="34" charset="0"/>
              <a:cs typeface="Arabic Typesetting" pitchFamily="66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11923"/>
            <a:ext cx="161939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981200"/>
            <a:ext cx="5181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Franklin Gothic Medium" pitchFamily="34" charset="0"/>
              </a:rPr>
              <a:t>Zeno </a:t>
            </a:r>
            <a:r>
              <a:rPr lang="en-US" sz="2200" dirty="0" err="1" smtClean="0">
                <a:latin typeface="Franklin Gothic Medium" pitchFamily="34" charset="0"/>
              </a:rPr>
              <a:t>dari</a:t>
            </a:r>
            <a:r>
              <a:rPr lang="en-US" sz="2200" dirty="0" smtClean="0">
                <a:latin typeface="Franklin Gothic Medium" pitchFamily="34" charset="0"/>
              </a:rPr>
              <a:t> Elea (490 – 430 SM) </a:t>
            </a:r>
            <a:r>
              <a:rPr lang="en-US" sz="2200" dirty="0" err="1" smtClean="0">
                <a:latin typeface="Franklin Gothic Medium" pitchFamily="34" charset="0"/>
              </a:rPr>
              <a:t>adalah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seorang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filsuf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Yunani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Pra</a:t>
            </a:r>
            <a:r>
              <a:rPr lang="en-US" sz="2200" dirty="0" smtClean="0">
                <a:latin typeface="Franklin Gothic Medium" pitchFamily="34" charset="0"/>
              </a:rPr>
              <a:t>-Socrates yang </a:t>
            </a:r>
            <a:r>
              <a:rPr lang="en-US" sz="2200" dirty="0" err="1" smtClean="0">
                <a:latin typeface="Franklin Gothic Medium" pitchFamily="34" charset="0"/>
              </a:rPr>
              <a:t>penting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dari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Koloni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Yunani</a:t>
            </a:r>
            <a:r>
              <a:rPr lang="en-US" sz="2200" dirty="0" smtClean="0">
                <a:latin typeface="Franklin Gothic Medium" pitchFamily="34" charset="0"/>
              </a:rPr>
              <a:t> Elea di Italia Selatan. </a:t>
            </a:r>
            <a:r>
              <a:rPr lang="en-US" sz="2200" dirty="0" err="1" smtClean="0">
                <a:latin typeface="Franklin Gothic Medium" pitchFamily="34" charset="0"/>
              </a:rPr>
              <a:t>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mengikuti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jejak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gurunya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bernama</a:t>
            </a:r>
            <a:r>
              <a:rPr lang="en-US" sz="2200" dirty="0" smtClean="0">
                <a:latin typeface="Franklin Gothic Medium" pitchFamily="34" charset="0"/>
              </a:rPr>
              <a:t> Parmenides, yang </a:t>
            </a:r>
            <a:r>
              <a:rPr lang="en-US" sz="2200" dirty="0" err="1" smtClean="0">
                <a:latin typeface="Franklin Gothic Medium" pitchFamily="34" charset="0"/>
              </a:rPr>
              <a:t>meyakini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bahwa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semua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gerak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perubahan</a:t>
            </a:r>
            <a:r>
              <a:rPr lang="en-US" sz="2200" dirty="0" smtClean="0">
                <a:latin typeface="Franklin Gothic Medium" pitchFamily="34" charset="0"/>
              </a:rPr>
              <a:t> di </a:t>
            </a:r>
            <a:r>
              <a:rPr lang="en-US" sz="2200" dirty="0" err="1" smtClean="0">
                <a:latin typeface="Franklin Gothic Medium" pitchFamily="34" charset="0"/>
              </a:rPr>
              <a:t>dunia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bersifat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semu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Baik</a:t>
            </a:r>
            <a:r>
              <a:rPr lang="en-US" sz="2200" dirty="0" smtClean="0">
                <a:latin typeface="Franklin Gothic Medium" pitchFamily="34" charset="0"/>
              </a:rPr>
              <a:t> Zeno </a:t>
            </a:r>
            <a:r>
              <a:rPr lang="en-US" sz="2200" dirty="0" err="1" smtClean="0">
                <a:latin typeface="Franklin Gothic Medium" pitchFamily="34" charset="0"/>
              </a:rPr>
              <a:t>maupun</a:t>
            </a:r>
            <a:r>
              <a:rPr lang="en-US" sz="2200" dirty="0" smtClean="0">
                <a:latin typeface="Franklin Gothic Medium" pitchFamily="34" charset="0"/>
              </a:rPr>
              <a:t> Parmenides </a:t>
            </a:r>
            <a:r>
              <a:rPr lang="en-US" sz="2200" dirty="0" err="1" smtClean="0">
                <a:latin typeface="Franklin Gothic Medium" pitchFamily="34" charset="0"/>
              </a:rPr>
              <a:t>berpendapat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bahwa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alam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semesta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aslinya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tunggal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diam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seragam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Hanya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tampak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luarnya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saja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mengesankan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perbedaan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perubahan</a:t>
            </a:r>
            <a:r>
              <a:rPr lang="en-US" sz="2200" dirty="0" smtClean="0">
                <a:latin typeface="Franklin Gothic Medium" pitchFamily="34" charset="0"/>
              </a:rPr>
              <a:t>.</a:t>
            </a:r>
            <a:endParaRPr lang="en-US" sz="22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11508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latin typeface="Franklin Gothic Medium" pitchFamily="34" charset="0"/>
              </a:rPr>
              <a:t>Ajaran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Filsafat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diajarkan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oleh</a:t>
            </a:r>
            <a:r>
              <a:rPr lang="en-US" sz="2200" dirty="0" smtClean="0">
                <a:latin typeface="Franklin Gothic Medium" pitchFamily="34" charset="0"/>
              </a:rPr>
              <a:t> Zeno </a:t>
            </a:r>
            <a:r>
              <a:rPr lang="en-US" sz="2200" dirty="0" err="1" smtClean="0">
                <a:latin typeface="Franklin Gothic Medium" pitchFamily="34" charset="0"/>
              </a:rPr>
              <a:t>adalah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Universalisme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Namun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Universalisme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tersebut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tidak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sama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Universalisme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dikemukakan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oleh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Aristoteles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Universalisme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dikemukakan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oleh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Aristoteles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berlaku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bagi</a:t>
            </a:r>
            <a:r>
              <a:rPr lang="en-US" sz="2200" dirty="0" smtClean="0">
                <a:latin typeface="Franklin Gothic Medium" pitchFamily="34" charset="0"/>
              </a:rPr>
              <a:t> orang-orang </a:t>
            </a:r>
            <a:r>
              <a:rPr lang="en-US" sz="2200" dirty="0" err="1" smtClean="0">
                <a:latin typeface="Franklin Gothic Medium" pitchFamily="34" charset="0"/>
              </a:rPr>
              <a:t>Yunani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saja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sedangkan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Universalisme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dikemukakan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oleh</a:t>
            </a:r>
            <a:r>
              <a:rPr lang="en-US" sz="2200" dirty="0" smtClean="0">
                <a:latin typeface="Franklin Gothic Medium" pitchFamily="34" charset="0"/>
              </a:rPr>
              <a:t> Zeno </a:t>
            </a:r>
            <a:r>
              <a:rPr lang="en-US" sz="2200" dirty="0" err="1" smtClean="0">
                <a:latin typeface="Franklin Gothic Medium" pitchFamily="34" charset="0"/>
              </a:rPr>
              <a:t>tersebut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bersifat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umum</a:t>
            </a:r>
            <a:r>
              <a:rPr lang="en-US" sz="2200" dirty="0" smtClean="0">
                <a:latin typeface="Franklin Gothic Medium" pitchFamily="34" charset="0"/>
              </a:rPr>
              <a:t>, yang </a:t>
            </a:r>
            <a:r>
              <a:rPr lang="en-US" sz="2200" dirty="0" err="1" smtClean="0">
                <a:latin typeface="Franklin Gothic Medium" pitchFamily="34" charset="0"/>
              </a:rPr>
              <a:t>meliputi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terhadap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seluruh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manusia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bersifat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kejiawaan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sehingga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akibatnya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adalah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hilangnya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perbedaan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antara</a:t>
            </a:r>
            <a:r>
              <a:rPr lang="en-US" sz="2200" dirty="0" smtClean="0">
                <a:latin typeface="Franklin Gothic Medium" pitchFamily="34" charset="0"/>
              </a:rPr>
              <a:t> orang-orang </a:t>
            </a:r>
            <a:r>
              <a:rPr lang="en-US" sz="2200" dirty="0" err="1" smtClean="0">
                <a:latin typeface="Franklin Gothic Medium" pitchFamily="34" charset="0"/>
              </a:rPr>
              <a:t>Yunani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dengan</a:t>
            </a:r>
            <a:r>
              <a:rPr lang="en-US" sz="2200" dirty="0" smtClean="0">
                <a:latin typeface="Franklin Gothic Medium" pitchFamily="34" charset="0"/>
              </a:rPr>
              <a:t> orang yang </a:t>
            </a:r>
            <a:r>
              <a:rPr lang="en-US" sz="2200" dirty="0" err="1" smtClean="0">
                <a:latin typeface="Franklin Gothic Medium" pitchFamily="34" charset="0"/>
              </a:rPr>
              <a:t>bukan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Yunani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bangsa</a:t>
            </a:r>
            <a:r>
              <a:rPr lang="en-US" sz="2200" dirty="0" smtClean="0">
                <a:latin typeface="Franklin Gothic Medium" pitchFamily="34" charset="0"/>
              </a:rPr>
              <a:t> lain di </a:t>
            </a:r>
            <a:r>
              <a:rPr lang="en-US" sz="2200" dirty="0" err="1" smtClean="0">
                <a:latin typeface="Franklin Gothic Medium" pitchFamily="34" charset="0"/>
              </a:rPr>
              <a:t>dunia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ini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akhirnya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timbullah</a:t>
            </a:r>
            <a:r>
              <a:rPr lang="en-US" sz="2200" dirty="0" smtClean="0">
                <a:latin typeface="Franklin Gothic Medium" pitchFamily="34" charset="0"/>
              </a:rPr>
              <a:t> moral </a:t>
            </a:r>
            <a:r>
              <a:rPr lang="en-US" sz="2200" dirty="0" err="1" smtClean="0">
                <a:latin typeface="Franklin Gothic Medium" pitchFamily="34" charset="0"/>
              </a:rPr>
              <a:t>sehingga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memungkinkan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terbentuknya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dunia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imperium </a:t>
            </a:r>
            <a:r>
              <a:rPr lang="en-US" sz="2200" dirty="0" err="1" smtClean="0">
                <a:latin typeface="Franklin Gothic Medium" pitchFamily="34" charset="0"/>
              </a:rPr>
              <a:t>dimana</a:t>
            </a:r>
            <a:r>
              <a:rPr lang="en-US" sz="2200" dirty="0" smtClean="0">
                <a:latin typeface="Franklin Gothic Medium" pitchFamily="34" charset="0"/>
              </a:rPr>
              <a:t> di </a:t>
            </a:r>
            <a:r>
              <a:rPr lang="en-US" sz="2200" dirty="0" err="1" smtClean="0">
                <a:latin typeface="Franklin Gothic Medium" pitchFamily="34" charset="0"/>
              </a:rPr>
              <a:t>dalamnya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setiap</a:t>
            </a:r>
            <a:r>
              <a:rPr lang="en-US" sz="2200" dirty="0" smtClean="0">
                <a:latin typeface="Franklin Gothic Medium" pitchFamily="34" charset="0"/>
              </a:rPr>
              <a:t> orang </a:t>
            </a:r>
            <a:r>
              <a:rPr lang="en-US" sz="2200" dirty="0" err="1" smtClean="0">
                <a:latin typeface="Franklin Gothic Medium" pitchFamily="34" charset="0"/>
              </a:rPr>
              <a:t>mempunyai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kedudukan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sama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sebagai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warga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dunia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tersebut</a:t>
            </a:r>
            <a:r>
              <a:rPr lang="en-US" sz="2200" dirty="0" smtClean="0">
                <a:latin typeface="Franklin Gothic Medium" pitchFamily="34" charset="0"/>
              </a:rPr>
              <a:t>.</a:t>
            </a:r>
            <a:endParaRPr lang="en-US" sz="22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0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6934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>
                <a:latin typeface="Franklin Gothic Medium" pitchFamily="34" charset="0"/>
              </a:rPr>
              <a:t>Zeno </a:t>
            </a:r>
            <a:r>
              <a:rPr lang="en-US" sz="2200" dirty="0" err="1">
                <a:latin typeface="Franklin Gothic Medium" pitchFamily="34" charset="0"/>
              </a:rPr>
              <a:t>melihat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kodrat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manusia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terletak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pada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budi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manusia</a:t>
            </a:r>
            <a:r>
              <a:rPr lang="en-US" sz="2200" dirty="0">
                <a:latin typeface="Franklin Gothic Medium" pitchFamily="34" charset="0"/>
              </a:rPr>
              <a:t> yang </a:t>
            </a:r>
            <a:r>
              <a:rPr lang="en-US" sz="2200" dirty="0" err="1">
                <a:latin typeface="Franklin Gothic Medium" pitchFamily="34" charset="0"/>
              </a:rPr>
              <a:t>merupakan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zat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hakikat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sedalam-dalamnya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dari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manusia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Sedangkan</a:t>
            </a:r>
            <a:r>
              <a:rPr lang="en-US" sz="2200" dirty="0">
                <a:latin typeface="Franklin Gothic Medium" pitchFamily="34" charset="0"/>
              </a:rPr>
              <a:t> agama </a:t>
            </a:r>
            <a:r>
              <a:rPr lang="en-US" sz="2200" dirty="0" err="1">
                <a:latin typeface="Franklin Gothic Medium" pitchFamily="34" charset="0"/>
              </a:rPr>
              <a:t>bersifat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pantheistisch</a:t>
            </a:r>
            <a:r>
              <a:rPr lang="en-US" sz="2200" dirty="0">
                <a:latin typeface="Franklin Gothic Medium" pitchFamily="34" charset="0"/>
              </a:rPr>
              <a:t>, </a:t>
            </a:r>
            <a:r>
              <a:rPr lang="en-US" sz="2200" dirty="0" err="1">
                <a:latin typeface="Franklin Gothic Medium" pitchFamily="34" charset="0"/>
              </a:rPr>
              <a:t>yaitu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Tuhan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berada</a:t>
            </a:r>
            <a:r>
              <a:rPr lang="en-US" sz="2200" dirty="0">
                <a:latin typeface="Franklin Gothic Medium" pitchFamily="34" charset="0"/>
              </a:rPr>
              <a:t> di </a:t>
            </a:r>
            <a:r>
              <a:rPr lang="en-US" sz="2200" dirty="0" err="1">
                <a:latin typeface="Franklin Gothic Medium" pitchFamily="34" charset="0"/>
              </a:rPr>
              <a:t>mana-mana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Tuhan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merupakan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kodrat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itu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sendiri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Sehingga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kodrat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manusia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juga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merupakan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sebagian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dari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Tuhan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itu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sendiri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Hukum</a:t>
            </a:r>
            <a:r>
              <a:rPr lang="en-US" sz="2200" dirty="0">
                <a:latin typeface="Franklin Gothic Medium" pitchFamily="34" charset="0"/>
              </a:rPr>
              <a:t> yang </a:t>
            </a:r>
            <a:r>
              <a:rPr lang="en-US" sz="2200" dirty="0" err="1">
                <a:latin typeface="Franklin Gothic Medium" pitchFamily="34" charset="0"/>
              </a:rPr>
              <a:t>lahir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dari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akal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budi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manusia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juga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sebagian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dari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kodrat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Tuhan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Karena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Tuhan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bersifat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kekal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tetap</a:t>
            </a:r>
            <a:r>
              <a:rPr lang="en-US" sz="2200" dirty="0">
                <a:latin typeface="Franklin Gothic Medium" pitchFamily="34" charset="0"/>
              </a:rPr>
              <a:t>, </a:t>
            </a:r>
            <a:r>
              <a:rPr lang="en-US" sz="2200" dirty="0" err="1">
                <a:latin typeface="Franklin Gothic Medium" pitchFamily="34" charset="0"/>
              </a:rPr>
              <a:t>maka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hukum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juga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bersifat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kekal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tetap</a:t>
            </a:r>
            <a:r>
              <a:rPr lang="en-US" sz="2200" dirty="0">
                <a:latin typeface="Franklin Gothic Medium" pitchFamily="34" charset="0"/>
              </a:rPr>
              <a:t>. Negara </a:t>
            </a:r>
            <a:r>
              <a:rPr lang="en-US" sz="2200" dirty="0" err="1">
                <a:latin typeface="Franklin Gothic Medium" pitchFamily="34" charset="0"/>
              </a:rPr>
              <a:t>adalah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bagian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dari</a:t>
            </a:r>
            <a:r>
              <a:rPr lang="en-US" sz="2200" dirty="0">
                <a:latin typeface="Franklin Gothic Medium" pitchFamily="34" charset="0"/>
              </a:rPr>
              <a:t> </a:t>
            </a:r>
            <a:r>
              <a:rPr lang="en-US" sz="2200" dirty="0" err="1">
                <a:latin typeface="Franklin Gothic Medium" pitchFamily="34" charset="0"/>
              </a:rPr>
              <a:t>Tuhan</a:t>
            </a:r>
            <a:r>
              <a:rPr lang="en-US" sz="2200" dirty="0">
                <a:latin typeface="Franklin Gothic Medium" pitchFamily="34" charset="0"/>
              </a:rPr>
              <a:t> yang </a:t>
            </a:r>
            <a:r>
              <a:rPr lang="en-US" sz="2200" dirty="0" err="1">
                <a:latin typeface="Franklin Gothic Medium" pitchFamily="34" charset="0"/>
              </a:rPr>
              <a:t>patheistik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Sehingga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negara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tidak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perlu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dibatasi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berdasarkan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wilayah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tertentu</a:t>
            </a:r>
            <a:r>
              <a:rPr lang="en-US" sz="2200" dirty="0">
                <a:latin typeface="Franklin Gothic Medium" pitchFamily="34" charset="0"/>
              </a:rPr>
              <a:t> </a:t>
            </a:r>
            <a:r>
              <a:rPr lang="en-US" sz="2200" dirty="0" err="1">
                <a:latin typeface="Franklin Gothic Medium" pitchFamily="34" charset="0"/>
              </a:rPr>
              <a:t>atau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atas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dasar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nasionalisme</a:t>
            </a:r>
            <a:r>
              <a:rPr lang="en-US" sz="2200" dirty="0">
                <a:latin typeface="Franklin Gothic Medium" pitchFamily="34" charset="0"/>
              </a:rPr>
              <a:t> yang </a:t>
            </a:r>
            <a:r>
              <a:rPr lang="en-US" sz="2200" dirty="0" err="1">
                <a:latin typeface="Franklin Gothic Medium" pitchFamily="34" charset="0"/>
              </a:rPr>
              <a:t>dipandang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emosional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dan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kolot</a:t>
            </a:r>
            <a:r>
              <a:rPr lang="en-US" sz="2200" dirty="0">
                <a:latin typeface="Franklin Gothic Medium" pitchFamily="34" charset="0"/>
              </a:rPr>
              <a:t>. </a:t>
            </a:r>
            <a:r>
              <a:rPr lang="en-US" sz="2200" dirty="0" err="1">
                <a:latin typeface="Franklin Gothic Medium" pitchFamily="34" charset="0"/>
              </a:rPr>
              <a:t>Warga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negara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tidak</a:t>
            </a:r>
            <a:r>
              <a:rPr lang="en-US" sz="2200" dirty="0">
                <a:latin typeface="Franklin Gothic Medium" pitchFamily="34" charset="0"/>
              </a:rPr>
              <a:t> </a:t>
            </a:r>
            <a:r>
              <a:rPr lang="en-US" sz="2200" dirty="0" err="1">
                <a:latin typeface="Franklin Gothic Medium" pitchFamily="34" charset="0"/>
              </a:rPr>
              <a:t>perlu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mencintai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negaranya</a:t>
            </a:r>
            <a:r>
              <a:rPr lang="en-US" sz="2200" dirty="0">
                <a:latin typeface="Franklin Gothic Medium" pitchFamily="34" charset="0"/>
              </a:rPr>
              <a:t>, </a:t>
            </a:r>
            <a:r>
              <a:rPr lang="en-US" sz="2200" dirty="0" err="1">
                <a:latin typeface="Franklin Gothic Medium" pitchFamily="34" charset="0"/>
              </a:rPr>
              <a:t>namun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hanya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sekedar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mentaati</a:t>
            </a:r>
            <a:r>
              <a:rPr lang="en-US" sz="2200" dirty="0">
                <a:latin typeface="Franklin Gothic Medium" pitchFamily="34" charset="0"/>
              </a:rPr>
              <a:t> </a:t>
            </a:r>
            <a:r>
              <a:rPr lang="en-US" sz="2200" dirty="0" err="1">
                <a:latin typeface="Franklin Gothic Medium" pitchFamily="34" charset="0"/>
              </a:rPr>
              <a:t>undang-undang</a:t>
            </a:r>
            <a:r>
              <a:rPr lang="en-US" sz="2200" dirty="0">
                <a:latin typeface="Franklin Gothic Medium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7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59108"/>
            <a:ext cx="670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Secara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terminologi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diartikan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sebagai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organisasi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tertinggi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di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antara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suatu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kelompok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masyarakat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mempunyai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cita-cita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untuk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bersatu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hidup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dalam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suatu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daerah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tertentu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mempunyai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pemerintahan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berdaulat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Unsur-unsur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terdapat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dalam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sebuah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yaitu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rakyat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wilayah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pemerintahan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pengakuan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dari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lain.</a:t>
            </a:r>
          </a:p>
          <a:p>
            <a:pPr algn="just"/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429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477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Berbicara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tentang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tentu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saja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sebuah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memiliki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teori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atau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pemikiran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tentang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bagaimana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asal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mula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itu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terbentuk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Pemikiran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tentang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asal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mula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ini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telah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dimulai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sejak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jaman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yunani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kuno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, yang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mana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Socrates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adalah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pemikir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pertama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kali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membicarakan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masalah-masalah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kenegaraan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secara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>
                <a:latin typeface="Arabic Typesetting" pitchFamily="66" charset="-78"/>
                <a:cs typeface="Arabic Typesetting" pitchFamily="66" charset="-78"/>
              </a:rPr>
              <a:t>sistematis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553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5041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TEORI ASAL MULA NEGARA </a:t>
            </a:r>
          </a:p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MENURUT SOCRATES</a:t>
            </a:r>
            <a:endParaRPr lang="en-US" sz="3200" u="sng" dirty="0">
              <a:latin typeface="Britannic Bold" pitchFamily="34" charset="0"/>
              <a:cs typeface="Arabic Typesetting" pitchFamily="66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752600"/>
            <a:ext cx="1409700" cy="177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5391" y="2017216"/>
            <a:ext cx="52238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Franklin Gothic Medium" pitchFamily="34" charset="0"/>
              </a:rPr>
              <a:t>Socrates (469 SM - 399 SM) </a:t>
            </a:r>
            <a:r>
              <a:rPr lang="en-US" sz="2200" dirty="0" err="1" smtClean="0">
                <a:latin typeface="Franklin Gothic Medium" pitchFamily="34" charset="0"/>
              </a:rPr>
              <a:t>adalah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filsuf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dari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Yunani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merupakan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figur</a:t>
            </a:r>
            <a:r>
              <a:rPr lang="en-US" sz="2200" dirty="0" smtClean="0">
                <a:latin typeface="Franklin Gothic Medium" pitchFamily="34" charset="0"/>
              </a:rPr>
              <a:t> paling </a:t>
            </a:r>
            <a:r>
              <a:rPr lang="en-US" sz="2200" dirty="0" err="1" smtClean="0">
                <a:latin typeface="Franklin Gothic Medium" pitchFamily="34" charset="0"/>
              </a:rPr>
              <a:t>penting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dalam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tradisi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filosofis</a:t>
            </a:r>
            <a:r>
              <a:rPr lang="en-US" sz="2200" dirty="0" smtClean="0">
                <a:latin typeface="Franklin Gothic Medium" pitchFamily="34" charset="0"/>
              </a:rPr>
              <a:t> Barat. </a:t>
            </a:r>
          </a:p>
          <a:p>
            <a:pPr algn="ctr"/>
            <a:r>
              <a:rPr lang="en-US" sz="2200" dirty="0" err="1" smtClean="0">
                <a:latin typeface="Franklin Gothic Medium" pitchFamily="34" charset="0"/>
              </a:rPr>
              <a:t>Peninggalan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pemikiran</a:t>
            </a:r>
            <a:r>
              <a:rPr lang="en-US" sz="2200" dirty="0" smtClean="0">
                <a:latin typeface="Franklin Gothic Medium" pitchFamily="34" charset="0"/>
              </a:rPr>
              <a:t> Socrates yang paling </a:t>
            </a:r>
            <a:r>
              <a:rPr lang="en-US" sz="2200" dirty="0" err="1" smtClean="0">
                <a:latin typeface="Franklin Gothic Medium" pitchFamily="34" charset="0"/>
              </a:rPr>
              <a:t>penting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ada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pada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cara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berfilsafat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mengejar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definisi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absolut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permasalahan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melalui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dialektika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Pengejaran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pengetahuan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hakiki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melalui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penalaran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dialektis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menjadi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pembuka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jalan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bagi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filsuf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selanjutnya</a:t>
            </a:r>
            <a:r>
              <a:rPr lang="en-US" sz="2200" dirty="0" smtClean="0">
                <a:latin typeface="Franklin Gothic Medium" pitchFamily="34" charset="0"/>
              </a:rPr>
              <a:t>.</a:t>
            </a:r>
            <a:endParaRPr lang="en-US" sz="22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1219200" y="1543882"/>
            <a:ext cx="662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Menurut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Socrates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negara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bukanlah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semata-mata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merupakan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suatu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keharusan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yang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bersifat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objektif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, yang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asal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mulanya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berpangkal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pada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pekerti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manusia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Sedang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tugas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negara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adalah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menciptakan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hukum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yang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harus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dilakukan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para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pemimpin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atau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para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penguasa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yang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dipilih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secara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saksama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oleh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rakyat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Disinilah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tersimpul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pikiran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demokratis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000" dirty="0" err="1" smtClean="0">
                <a:latin typeface="Traditional Arabic" pitchFamily="18" charset="-78"/>
                <a:cs typeface="Traditional Arabic" pitchFamily="18" charset="-78"/>
              </a:rPr>
              <a:t>dari</a:t>
            </a:r>
            <a:r>
              <a:rPr lang="en-US" sz="3000" dirty="0" smtClean="0">
                <a:latin typeface="Traditional Arabic" pitchFamily="18" charset="-78"/>
                <a:cs typeface="Traditional Arabic" pitchFamily="18" charset="-78"/>
              </a:rPr>
              <a:t> Socrates.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00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0935"/>
            <a:ext cx="5041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TEORI ASAL MULA NEGARA </a:t>
            </a:r>
          </a:p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MENURUT PLATO</a:t>
            </a:r>
            <a:endParaRPr lang="en-US" sz="3200" u="sng" dirty="0">
              <a:latin typeface="Britannic Bold" pitchFamily="34" charset="0"/>
              <a:cs typeface="Arabic Typesetting" pitchFamily="66" charset="-78"/>
            </a:endParaRPr>
          </a:p>
        </p:txBody>
      </p:sp>
      <p:sp>
        <p:nvSpPr>
          <p:cNvPr id="3" name="AutoShape 2" descr="data:image/jpeg;base64,/9j/4AAQSkZJRgABAQAAAQABAAD/2wCEAAkGBxMTEhUTExIVFhUWGBUbGBcWGBcXFxcXGBkXFxgXGBgYHSggGBolGxcXITEhJSkrLi4uFx8zODMsNygtLisBCgoKDg0OGxAQGi0lHyUtLS0tLS0tLS0tLS0tLS0tLS0tLS0tLS0tLS0tLS0tLS0tLS0tLS0tLS0tLS0tLS0tLf/AABEIARgAtAMBIgACEQEDEQH/xAAcAAAABwEBAAAAAAAAAAAAAAAAAQIDBAUGBwj/xABDEAABAwIDBQYEBQAIBAcAAAABAAIRAyEEEjEFQVFhcQYTIoGRoTKx0fAHQlLB4RQjYnKCkqLxJFOywhUWM0Nzw9L/xAAZAQADAQEBAAAAAAAAAAAAAAAAAQIDBAX/xAAgEQACAgIDAQEBAQAAAAAAAAAAAQIRAyESMUFRMiJC/9oADAMBAAIRAxEAPwDkCNEjUiAjRI0ABGiRoANBBGgQSCtti9nMTir0aRLZIzuIawEa3OvCwK2uzfwxGWa1RxdwZ4WjpIl3W3RTKaRcYNnNEkrqGA7BYdlbxufUA/K4DLwuI8Xnbqte3YOHpiadGmzfLWtDpG+YUPMvC1hfpwF4gwbHgbH0RQu71tm06lNw7tjtdWgmfNV3/k3BlvhoM8Q18Wu+JNo5Qksy+DeF/TjCC22I7EhzyxjiwiYnxNt7qixPZmu0kNDXx+kgGOMOifKVayRZDxyRSokt7SCQQQRqCIIPAg6JKskSgjRIACCCCAAiRoIAUggggQaNEjQAaCC6f2R/D9rWd9i2B7/y0j8Dbf8AufrdyuBG9KUlHsqMXIwGzdi4ivHc0XvB/MBDeB8R8PuttsD8M3Fwdi6gDRfu6cy4cC8xlHGATzC6fQpZWNsBYWbAAG5o4AD7CDqcxmMDgNY4HksJZX4axxr0a2bg6bGgUmQxohsCGNAH5QnXMc42PhG/jPAp5+IaYY30F/naE7lMcPvgs+zXorn4NoB1jjrfjzTDi5gEOzRv39COOqtKwaGxyKi06MUTmN9dN+6yTQ0yur46nvJa7ecsA9Qo9TEDcS0OuNSJ/UOHMK9w9EFhBAExA4HfCqsVhbPYYDmmRAjzjpdS7GqK2pTFTX4hqRob79467lUYvCGC4XE7rkH9QjrotZToFzLGHNMZr/cFQtpVQ2nZtzc2sNxVIGc82zscVxmENqD8253J3DruWLq0y0lrgQRYg7iumVakuzC08d6ptt7JFe4htQCx3O5H6raGStMxnjvaMSUScqUy0lrhBBgg6gpELcwEoI0EAEggggBSNEggA0aJaXsR2YONqkvkUacZyLFx3U2ncSLk7h1CG6Vglei5/CnYueq/FVG+CkCKZIsap1I5tHu7kuqUz+XebnlOvSLecpGGwrWsaykwBjYDWts0AaDpvRvAbqZjWDv+i5Jy5OzphGlRMfUABI+Fo9hoqXDVH1nl5JDbkN3BtwHO48h+ylYrFHuHn0Hsq/HV8lJo/WTPSm0AD74rOTs0iiwxO0qNBslwncN5tqeKibO7UiocrWlzjew04eyo6WyDVPeVc0EeFjficBoT+kKxxQ7sFlHLTGhIHiPuJ9UKTG4oti4N8dVzWzuJ4/uoY2p3jrfBoOLzwHKfoqEbMeblznk76mVrOupJCRU2lTpE5T3tb9QHgbyYN/X5IsKNdVx4aQJ0j149FVN2j3ldzpsG5fOf91mjjyXZnkg8/ol4La9FpMS4ydL3uh2wSSNth6oa0gzJjzKqds4lmSBci5gSOMepKgN2yCS14IEbjf14IV6giB4WamdSR1vrbzTvxCorNpYcyx0RMeot8uKj16GUluo3KZXOcZiYF/5t9xKYFWXNmJ18lSEVO1dlNrNgwHCMr4kjkeRWJxWGdTcWPEOH3I5Lpvd68Fmu1+CLmNqgfAL8cp+YB+ZWuOdOjLJDVmRKJKRLcwCQQQQAaNEggAwDuEncOJXoLszsttDDMoCPCACRbM7V7vMkrhOxsv8ASKOb4e9pTOkZ2zK9EUQMjTxEjjcT8yscvw1xL0cD/HlG4eg3D73BMP7sDxDmZ5clVYbGxncXXMejQCf+pV9XEDIKtU5i9xyNOgaDEnjdc7kjoUWScNinVapyiGE5Wj9W9x6RCsG4DMWsOjHH/ULqJ2a8dYvA8FMHdFzYAcP4V9Qf4jppfz3ffFCjoHL4E6gGgje43PLcOgCj4nAtIMgEKTXqKtqYh02kjf8AfRN6Ek2Ra2yGnVpIiwJkfNVztnMBs0N6QIK0VOs6ND6KE3HyTMa7/Tep0NWVT9jUy2SxptvAPom9m7IYW2AAN7QLcoWgqY1hYfCzkbapFCrQAAyNsABFtNPZGh2yPhtktGkEwIJkkeZUDGbCDnSXTvvru3T8+C0VLEUdMsf4lH2jXAs1vxAtveJ/29lWqJt2Z6tskuBOc6mARbhIWcxeHqU33HhG8S4n0FlucPim1GkAEEC4IOpvrv8A5UXE0hBn9P1+iYGdw1Vz2wGEczZDH0Q5mRwsQR62I9FdOZAO6AFCxlMFpB8jwSsdHKto4bu6j2a5TaeBEj2KjLRdq8CRlqzcw13W5B9BHkFnl2RdqzjkqdCUaCNMQSCCCAHsHQ7yoyn+t7GTwzuDZ916EdV8TWN0baeENFvZcQ7F0M+PwzT/AMzN/kBqf9q7zTa2m2SJc6SfP/Yeiwzd0bYuigo4Yl2hN3k9CAG+pn0VbtDCPqOpsa3dAA0nMfrK1bsUGgvfZsyOcaen0UfZeJaKIqub4iTl3fESBfhqVzcVdHQpOrJVGgzCUMszHie79R4BDZQd3eZ4gulxHCdPZRWYR2IqNc939S0l0f8AMO7/AAq0ruc4axyHQwD/AAtCCPVxMGSNNB5c02dphpv99FHrsMnoVDdUbmh4k2i4Bkk+f2ErHSLj/wAUk20t9+qS+uHCSAeoBVfULaYM3njvvuTNHE0nt+J08NB0tdDbBJFlVw1EtksbHK3yNkvC4OgQP6tp01JPuSs+2sMjYcJJMzM7/K6s9gV81Mc1K76G9el5Tw1DTI3090xtbDMyggfCZ10sRN+qeo0RPBNbSZYczHPQ6bp6rStdEJ7IdOm0l7gImBIG6AZ53Oqg4+jZ/EN+qtcJhyykGmTrfSxNrbrJPczMjcn4F7MyTLf8I+aju8VPpb5/RIp1wyo+i+2R1jxaY/aEdTEBjjAzNfflf6/usjQzG3qWfDP4tAcP8Jn5SsOug7cphlCqBpkcB0Mgey58V1Yejly9hII0FqZCUEEEDL/sJUy4+gebwOrqbwPmuz4HaQqYh40ytaQOPEz1IXCuz+HfUxVBlMw81GEHSMpzF3kGk+S6zj8M5lcvZexmODtOt4PkVz5nTRvhVplxiXCo2apimCYaBcxb0sUrC0jWAEZacgAcQDfpvCzWMxzxRptIOYiDrchxgfJbTYNAtphztSB7WgcAsUrZs9Im1S1o4CLR6QFQ7U204CKYgcTrv9FMx1TWTxssltnaMAhqcpCjEi43atQSS4mT9/MqNgNq+IFx097zf0CqK2Ic8kNExqSYa3qePJQK7nX8dMeqSiNyRpcRj3OcTO8+lz80nCbZDZJNmgk/RZNuMqD4vbRSMG1+Jd3TGy7WAq40Tys1OycWHtYDeC066a/VK2JtWGNEmd/qndm9ka7IIfSMQcuYg+saqgx9N2GrPZVGUzIHW4I4iEmvhSZv8L2hI4kKRtTbWbDOeBJaQXAncDM+y5nV7QNbpJSKOOr12w2m8sfLXcDGgkkISkDcToey+2DXhrXtkGLi5HUb7BabDva+SIgj1E69FxWpUe12SpnZlvkjLG6YWu2C4hoLXkaWJlVdE1ZY9qNlNcRUlwI3t1I5zqqiljgBlDXOgG53cTpuBWpe4VWX4QVQuotDdbNILSeFxB4rNvZa6Mv2rqHuHxvc0Hpmn9gPVYhaztJVijlOr3+drnyFgsquvF+Tjyv+hKCNEtTMQjRI0ijR9hcOXYhxaLtpuj+84tZI8i5dLY9zDTpl4e4EAxu4A9Fivwopg1qxP5WNP+ok/ILebBxzKuINNrIIHtNz6fNcmbczqxfgkYvZoz0yRoQeZOaLxyv5LSAQ2OCgYz/1WjW09L/fqpheADKEqBuzH9osRUmwJkHTyWGxdSq90ZSBvPALqm0cMHg5gs3VwLQYAtPqBCiqZd2jMYbZlpe05B8LdR1dGpKj7QwzQCG03Fx0gGB0A6LYYmi06W0HoqSpgw5xl5uY5mbeklOxUZR2FfIGXyMSfLctx+H3Z51Oaz25S4RBubx9+asOznZEF2dw8I46n+Fs6TBma1thw5Krb0TpC8Nsmja0njK5f+M2Cc2vRdByuYWh3NpJgn/Euw0GtzxF1B7S7Fp4mkabwDBD2E/lcND+3mqSraJu9HnLDUHQX6taNTe9hb1C1GE2OzK0isWkwXC8tMSY3EXWt25suKUAeGQCCJsPynnMH7tWYOpUZb+j0Y0Di1sxwt6qJSbNFGiN3VWtTis4VGNAyVo8dJ24OO9h3jz3KJs7EupuyOkXg8itrsfDOqA5yCJ+EABo8hZTW4ClIGQcNOqljVDOzW2HAwPv3VHXwrh/VzvI9dJ5LXUsKGkQDE2A5LN7ehmcA+JxNwb3Gvuigs5r2vwb6deHGWloLCNCN8efzVFCvO09TxNZJOUE31vaP9KpF2Y/yjjyfpiUEqEFZAwjCJGEhm7/AAopE1cQQdKbW/5iT/2e62/ZjChmKLiLlhDT5ifYfNZD8Iagz4lu8tpEcwDUB/6h6rpuHwQLxU4WjS+n19Fy5U+dnVja4UB9Sasfesfsl4ypluNyh1a0VC8nUhrejZJPmVIxkOaobKSG6uKaASRbU+Wo91m8RVzOtzj3U3aGJtlnfc8p3KJs8S7lM9bcUWVRJwWzH1NPdWOzuz1Kmc9Q5jqAfopFKuA0kEfdvvos/tvbMSAdLdUaFtmnftZtw1HhiS4Hfcqi7K7Pc5vfv+EzlHHmeS0+HZBvCabYmkh/DPdnEDqpj3m/EI8Hlzx0Cfq0724qkmQ2UlbuiY3Gzmn4b8jvv79FQYzYMElt2mOtkjbwqYfFOcSDTqEQP0jKxpBnW7SbcFc7NqlwMjcI3T9grPuVGvSsGEwwptAA3JIcM40JEqwIlqrXOAJEAEb9yqRMSU9wPvHXgspt5v8AW3IAI4XMbp8/dadjwRPp1VD2lyimXu/KXHygKWNHI+0tQOxNSNBA9Bf3VXCW90kk6kknqUld0VSo4pO3YmEaNBMkiygkoJFl72Q2yMLiW1XA5SHMdGoa6LxvggFdw2bjm1aedjgWnQgyPI9F5zBXQvwxxh7urSB1qsJjhUbl/wDr91llX+jXG/Da0iatV1S+US1nD+07oBN+YVpiKvhA5AjoVV7W2vTotLYuBBbuAFwJmw9ym9nYx1Z3UkmNABoPU/cLmZ0ETGHMSPLy+5UzCU8sAawjNEF5A5WUuoA0c491JVldtXGlrco1MX5LD7bx8uMEwN/Eq/25WIJhZCnhXV6zKTdXm5/S3UuKuKtkSdG8wHa3Lg6RyxlblI4ltvcX80XZ7t53tTu3NIOoduPIqwr7FptoNo5M1gBPGLukXWa2jsqjhS17LOEGeeuklK+x1o1GE7VZK5z6E6qzxv4hYdjgxsuNtNAdYJXK6m2s0hrMzuGg4K17OdlnYioDXqtpAiQLEmDEQdEK12KVPo1vazboxGHY9rT4H+MxoCOP3qldn9thzQBytZaTBbKpCkaIbLQIcHbw4fFI+Kb3XMNq7Mq4DFBoJNN12O4tm4PMfTiq32JV0dXD/CDyuqDamILTbd++5ObG2l3jNegSNq05DZ3lS3ZSVMkYES0fZWe7eVcuDq5jGaGt/wAw+d1f4DCGROhHhcNR/Cyv4tPIw9IRZ1Rs/wCR/pdqvGraIyOkzlUIQjQXYcQUIkpBAEBBBBIsC3X4S1P+IrNnWmx8f/HUH/791hVo/wAP8d3WNZeBUa+mT/eGZv8Aqa1TP8sqPaNxiqYqOe6Lue1jfS5HlKu9kMbSoVHAbyBro0fUlQNquDPHESSRbiNfvkrDY+KbUpN5ySOZXG2diQjB/wBXLnXqO8Tp0Y0xAHqnK9WW5tAZ1TFan3lbLuJk/wB0JW3aos0WjRo3DnzUobMrtnEaqw7I7FNJ3fVRd4BAuCGwTfqY8gEWD2T3ldmYeEQSDpyB6qd2px2Rpewfna3oB4otx+qu9EtbJO0tuRUcANGxb75rFbXdUq2nz+ijbUxdSo/wOPi4a3Ve+lXa4ND3Fx3Tm06ojH0HJdGr2RsNuHiqXCo7u3uLRIBbGkmIOlzvS6u2702wARoHDKQJmDqYmfdVjMJjf6PnNcMZMRFgHBwJMC1rGAfivwR1+z+JqYduLp1xWysaXNe0B7bScsfE255wjjb2xcq6Ohdm+0je8bSeC0t8PHwmYnhBHoStJ2g2SzE0zTcLxmY4agrhWw8fUdUaYDYIJiW/DaBGh3Luexdod6GO0lkeYiYO9NKtMT3/AEjJdnsEaZLZMTx/i2hV7jqDXuDCbxI4iTAg8bH0U+rgAKhIFnXtu4+6Xj6Q7suGoykHhHD1UcaTKcrY3hmnK39QJB/c/Irn/wCL9cd3RZOry7yaHA+7wt27FGKnFrh7gfVcv/Fd7u/osOjaRI6ueQf+kLbF2ZZejDIkpBdRyCUEpBAFagggkWBKp1MpDv0kO/ymf2SUbWkkACSSABxJsAgDq/aWoCGQdW2G65spGzJpva3i0fIfyn6GzKdClT7w56lOmxnLMBlkeYKiHEtGIY50wwA9SG2HqvPkd8WXezKwmq4/l0HWf4Vd3nxVXbpid/8AJTmBYYe8iA8AjTTUH0UHaTfCxm43PSJ9/wB0kNl1gTDGVXOy57wBe+lzui/mqntEAQ9gI1H1UgPJwocTpMeVlA2jdrTN3NBPt72VNk0ZXBUiaoaBor6psWtOZjNN6u+xGxGy6s+J3Tot5TY14sRCrsno44yriaTXNNKWuj1BkGyTTbXoYdzyS0ZYAE6Hcuk1NnNNSoAAcobI0Iz3/wC1P7U2BSrUHUnCQW2LdeR9UxWcQ2Lii54bMSfi4A6ldO7O7R7ruyHZhMG0CTOg3aSspsXsu1uLdRqAhurSbS3VpHVazDbD7tlWnJJbWaJ5AzP+VLJL4OEfpr8Zi3BzXNktyk2g6G/UQR6FTcKA9rpFnzPDQaKLhqHgpifhB9DAj2Q2BDKbmjRr3xyEmPYhNd7E+tFXXpua90+JpGUnLraxMWtxXMPxIxveYpo/RSYPUuf8nBdhZTLiwSYLb6aACZ42gLhfa3ECpjcS4ad69ojgw5B7NC1xRpmWaWqKdBGhC6DmEo0EaAKtBBBIsCNryCCNQQR1FwiSmMJIABJNgBqSgDrTsaK1JtUkQ4S3jED78lCwlA1arG21UXAYN9HDUqbtfETyLnEx5Sp3Z+sRUeQL5coPAk39lwSW2d0Xo076wJLW/CMrG9AIVHtF4AadwDhw0P8AsplKuHVG028ffWSo3aINDQ0c/wCTykqUUJNf/h6VNgJkAmOLrx98E5WwxGYn8sNHWP5UrY9FraTHR+g+skpO1pBqcCZHpf8AZMRcYaqGU2tHAttxGqfw20ZgZ2sPhmfKeazr9oy1pGsX6qkxG1S0lMR0mjVY2s9wMuqZDMtI0IJEbrDW9uSk4XEgAg6ZiB6mAFyHD7Wcyo0gkTeOUrb7C2v3znNgS1pe4kC24WtuMyrtoikSO2mzHZqNemCYhhjhq09NbqW3PIe6mTTflMiCcwAEGTYeHXkrqgRVp2uI9ClbMqtqUQ2LhoB9FPG3Y+VIgbLx+cuO6wtpwtvTuKxoEMtMkGPMrObHe7KWD8zoBkiIvI5iVo34AMl5ElxnzJM/siLtDkkmZzbnaL+jNqvHxNaGtG4udcX+cbpXG3uJJJMkkkniTclbn8USRVY2ZDi5/oGtHzcsMunEqRy5XboJBGgtTEJBGiQBVIKz2VsKtX+FsN/U7Ty4rbbF7H0acOf43c9B0aplNI1jBsxWydgV8QRlbDf1OsPLiuhdn+ytPDjN8b/1Hd/dG5XtDCgRAU0U7LJzbNVBIptoYY5DFyL/AFUTYOGPi53+/dXlRRA0seC3Q6jlG7ospr01i/Cp2U4sxGY6APnyBHzR7ZoVXkuAABGYE3kcIVrhMMHVxAsQ75JfaeGNAbFrDyCyRo2Fsyp/UNHBpb5iY9k1Urh9M/qB00jUa75UfY1YmiTwdPlDfqo4fkdM7xPyI90xFTUxLmPi+U68pULaolpc243xuU3bFG7gOqqMDVLiWngQeZVr6Q34WAwPeUxXaQTSaA9m8sk+MdJuOF1M2BiAypUfcS10RukWHTck9nKoa+DOXxNcbxlIIM+qgVajaQgGd3ohu9AlWzofZLb0VYcfC/ju3C/stFQxIpV3UyDBlzbEiNRcaax5Li+AxdQPG6TbnwXSqWNq5qGYkTSBcOMOOX5e6ncSqTGMRWFCs5oIIZWkW/KZls+YHkr7bu1GnC95TI+JluZOUj91lu2GDfSql5u2sXOB4GRLT6hTdg7Nc9jXP+EnM1vE6Bx5a/eqinbQ5VSZzTtXtU4iu4n4WS1o5SST6n0hUy7BtnsjSrSS2HfqFnD6+awm2extejJaO8by+IdR9F2xaSo4pxd2ZpBKIixRKzIJBGggDqlHDgQIgeiltEaJrMjFTkuWjtJ1JSaDZBVaytyKn4PEwVSJZFxbYUZ5kR5hXOOwocARoqUMIJHBTJFJh4KsKdQHeGk/xKpNpVs4Ide6sMYDY+vyVFigQXT0+iwp3RraotNgjLSe51mgwOeht6Junle7wgQIJPIW+aXhqE4ZviuXab+fzUKkcjDIjMTPkf4VUKyDtLEEEkAmSY6bpTOEwDZ7yCCdxtB6KRUrB1902RurgGNwGqduhVsbqNDBqePCT03qqcA6q0Ou0RI5cFMr1xUMGAN3FHs7BF74AJM2jUxuun0HZvMVhqL2UTDA5uWLXNhAt5qxoUw6s3haAJ+FtpNrDdzWPa1zXkOEZALG53QLb7hW+x61TvQGmXOIk2Ij6BZ8tl1o1+2qbK2WnExJ4gC0nraApbadhbTcjw2Dy8zvJ3qUGLqgvTmk/CJ3SaqYcFWGREWK6Jsxm3uyFDETLcr9z22Pnx81zftD2Tr4UkkZ6f62jQf2huXdjTTFXDh2twhaE0mecUS6nt78PWVKpfScKYIu0C2a8kcNyCrmiODHwgWhNNq3hOSTwWFHQONMJTHplyjVq5AskBfUcXoNyPE4YEZgqOhW9VNoYogxKfL6HEY7m5zToVWbQw8kCeQjloVpMSxrmE6ED2Fz7KqFcDvTE5csTfxOkmPIKJIqLKrZWNLXFukg+R+5UHaU5P8AE70k/VSMBRLqgH9qT01+SkbTpNLncJPmoui6Mm7FOZH7qXiRnaCN4n5KRVwYtbnNrJQpAmG/CBwifv8AZU2iUirwjYBJkkmBGpWg2FRe1zSGnODIDdbXJUOkzJuEn2mfdW2zA9rw+ZPObKZMqCJAcCwk/E92Yk8LwPUlT+zZHfDe7RoG8/d0ziKOY5iRLjJ++C1nY/YwpzUePGQMv9lpv6myiEeUipy4xNBRpENE3O/md6cypbigAu9I47EZUMqcRIEMuagWJ0BAhAEV1AcEFILUaQ7OVtpOkmbJx7juTspFRqg0GW1OJ8uCbxLRlRupmU24H0SGOssBuRsMFIc5KDlIyU3EkCOP3oouKxXdtfN82hj1CafV5Jxzmlha4WO9D6BDNKoGUab4hzwbjgdAeghRalcC/JL7zMWMNgzMCOIg5Y9lncQ0yQJEe6zatlp0i370PdG6E9Tc34fsqifh61KXZhGl+CDse/LIidLadEON9ApfS5Y2XE7gpFXaIaANAFUYDHVILe7k9RA9Epte82Ma8OcKHDey+arRebHxbn1WEtlgILhxG4X0ExPKV1jZ8mTxg2XN9m4BrqdGvTEFri2oBvFyHaa7vNdPwLCGNkQYFuC3wx2YZZaHSxBrUtwRNXTRgFkRFieQKKCyPlSsqccEIRQDWRBOo0UFnJyCk1HQEbnKFiqsuyjzKyNgd5m0SS/ilNEBISYCqj1HFa6eqvCid3vKVDJJIISC9RH4jKQlmpKQDzard+nFU+18UxlxBM2H14KwJUTE0Gu1APVTSHbCweOFdhBEFoE33aT7+6q6oFKpDgSDB6XU6hQLD4BBPL9k6zspi8SczWEz5fNCSsLdF52bo4Z8iq45HggOabieK0tH8P6OR4a8kuux3CPhHMceqo9gfh3i2nxuptB4kkjyAifNdR2dgxSY1kzlESdSqjB3sUp60Z/YXZp7HB1XIA3RrCSHGZBdYacOi1rQkSnJW8Ul0YybfYCiARhKhMQSUEEYKYgsqEJQKIoAQglIkAckr0XC5FtzRqkHCHLmi6CCwZuQn0nW1TmU8EEEhjbaV5KWaBOgPREggCTR7NvqC4Tp7P5bGZRoJtaJT2QMXs9zRokYXZVR5ADDfkggszQ3HZ7snTpjPVGZ53bgtDTpgaCEaC1SoybbJLClIIKkQABKhBBMBbUaCCoQaBKJBAADkqUEEAJlBBB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09233"/>
            <a:ext cx="1466850" cy="228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1253" y="2362200"/>
            <a:ext cx="488094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Franklin Gothic Medium" pitchFamily="34" charset="0"/>
              </a:rPr>
              <a:t>Plato </a:t>
            </a:r>
            <a:r>
              <a:rPr lang="en-US" sz="2300" dirty="0" err="1" smtClean="0">
                <a:latin typeface="Franklin Gothic Medium" pitchFamily="34" charset="0"/>
              </a:rPr>
              <a:t>Lahir</a:t>
            </a:r>
            <a:r>
              <a:rPr lang="en-US" sz="2300" dirty="0" smtClean="0">
                <a:latin typeface="Franklin Gothic Medium" pitchFamily="34" charset="0"/>
              </a:rPr>
              <a:t> di Athena (427 - 347 SM) </a:t>
            </a:r>
            <a:r>
              <a:rPr lang="en-US" sz="2300" dirty="0" err="1" smtClean="0">
                <a:latin typeface="Franklin Gothic Medium" pitchFamily="34" charset="0"/>
              </a:rPr>
              <a:t>adalah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seorang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filsuf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matematikawan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yunani</a:t>
            </a:r>
            <a:r>
              <a:rPr lang="en-US" sz="2300" dirty="0" smtClean="0">
                <a:latin typeface="Franklin Gothic Medium" pitchFamily="34" charset="0"/>
              </a:rPr>
              <a:t>. </a:t>
            </a:r>
            <a:r>
              <a:rPr lang="en-US" sz="2300" dirty="0" err="1" smtClean="0">
                <a:latin typeface="Franklin Gothic Medium" pitchFamily="34" charset="0"/>
              </a:rPr>
              <a:t>Ia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adalah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murid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Socrates, Plato </a:t>
            </a:r>
            <a:r>
              <a:rPr lang="en-US" sz="2300" dirty="0" err="1" smtClean="0">
                <a:latin typeface="Franklin Gothic Medium" pitchFamily="34" charset="0"/>
              </a:rPr>
              <a:t>ingin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melanjutkan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ajaran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filsafat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sangat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dipengaruhi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ajaran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gurunya</a:t>
            </a:r>
            <a:r>
              <a:rPr lang="en-US" sz="2300" dirty="0" smtClean="0">
                <a:latin typeface="Franklin Gothic Medium" pitchFamily="34" charset="0"/>
              </a:rPr>
              <a:t>, Socrates. </a:t>
            </a:r>
            <a:r>
              <a:rPr lang="en-US" sz="2300" dirty="0" err="1" smtClean="0">
                <a:latin typeface="Franklin Gothic Medium" pitchFamily="34" charset="0"/>
              </a:rPr>
              <a:t>Bagi</a:t>
            </a:r>
            <a:r>
              <a:rPr lang="en-US" sz="2300" dirty="0" smtClean="0">
                <a:latin typeface="Franklin Gothic Medium" pitchFamily="34" charset="0"/>
              </a:rPr>
              <a:t> Plato ide-ide </a:t>
            </a:r>
            <a:r>
              <a:rPr lang="en-US" sz="2300" dirty="0" err="1" smtClean="0">
                <a:latin typeface="Franklin Gothic Medium" pitchFamily="34" charset="0"/>
              </a:rPr>
              <a:t>tidaklah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diciptakan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oleh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pemikiran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melainkan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pemikiranlah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tergantung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pada</a:t>
            </a:r>
            <a:r>
              <a:rPr lang="en-US" sz="2300" dirty="0" smtClean="0">
                <a:latin typeface="Franklin Gothic Medium" pitchFamily="34" charset="0"/>
              </a:rPr>
              <a:t> ide-ide.</a:t>
            </a:r>
            <a:endParaRPr lang="en-US" sz="23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Franklin Gothic Medium" pitchFamily="34" charset="0"/>
              </a:rPr>
              <a:t>	</a:t>
            </a:r>
            <a:r>
              <a:rPr lang="en-US" sz="2200" dirty="0" err="1" smtClean="0">
                <a:latin typeface="Franklin Gothic Medium" pitchFamily="34" charset="0"/>
              </a:rPr>
              <a:t>Menurut</a:t>
            </a:r>
            <a:r>
              <a:rPr lang="en-US" sz="2200" dirty="0" smtClean="0">
                <a:latin typeface="Franklin Gothic Medium" pitchFamily="34" charset="0"/>
              </a:rPr>
              <a:t> Plato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timbul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ada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karena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adanya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kebutuhan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keinginan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manusia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beraneka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macam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menyebabkan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mereka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harus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bekerja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sama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untuk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memenuhi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kebutuhan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mereka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Tiap-tiap</a:t>
            </a:r>
            <a:r>
              <a:rPr lang="en-US" sz="2200" dirty="0" smtClean="0">
                <a:latin typeface="Franklin Gothic Medium" pitchFamily="34" charset="0"/>
              </a:rPr>
              <a:t> orang </a:t>
            </a:r>
            <a:r>
              <a:rPr lang="en-US" sz="2200" dirty="0" err="1" smtClean="0">
                <a:latin typeface="Franklin Gothic Medium" pitchFamily="34" charset="0"/>
              </a:rPr>
              <a:t>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mempunyai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tugas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sendiri-sendiri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bekerja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sama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untuk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memenuhi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kepentingan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mereka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bersama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r>
              <a:rPr lang="en-US" sz="2200" dirty="0" err="1" smtClean="0">
                <a:latin typeface="Franklin Gothic Medium" pitchFamily="34" charset="0"/>
              </a:rPr>
              <a:t>Kesatuan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mereka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inilah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kemudian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disebut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masyarakat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.</a:t>
            </a:r>
          </a:p>
          <a:p>
            <a:pPr algn="just"/>
            <a:r>
              <a:rPr lang="en-US" sz="2200" dirty="0" smtClean="0">
                <a:latin typeface="Franklin Gothic Medium" pitchFamily="34" charset="0"/>
              </a:rPr>
              <a:t>	</a:t>
            </a:r>
            <a:r>
              <a:rPr lang="en-US" sz="2200" dirty="0" err="1" smtClean="0">
                <a:latin typeface="Franklin Gothic Medium" pitchFamily="34" charset="0"/>
              </a:rPr>
              <a:t>Untuk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hakekat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, Plato </a:t>
            </a:r>
            <a:r>
              <a:rPr lang="en-US" sz="2200" dirty="0" err="1" smtClean="0">
                <a:latin typeface="Franklin Gothic Medium" pitchFamily="34" charset="0"/>
              </a:rPr>
              <a:t>mengatakan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bahwa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luas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harus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diukur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disesuaikan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dapat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tidaknya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mampu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tidaknya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memelihara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kesatuan</a:t>
            </a:r>
            <a:r>
              <a:rPr lang="en-US" sz="2200" dirty="0" smtClean="0">
                <a:latin typeface="Franklin Gothic Medium" pitchFamily="34" charset="0"/>
              </a:rPr>
              <a:t> di </a:t>
            </a:r>
            <a:r>
              <a:rPr lang="en-US" sz="2200" dirty="0" err="1" smtClean="0">
                <a:latin typeface="Franklin Gothic Medium" pitchFamily="34" charset="0"/>
              </a:rPr>
              <a:t>dalam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karena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pada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hakekatnya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adalah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suatu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keluarga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besar</a:t>
            </a:r>
            <a:r>
              <a:rPr lang="en-US" sz="2200" dirty="0" smtClean="0">
                <a:latin typeface="Franklin Gothic Medium" pitchFamily="34" charset="0"/>
              </a:rPr>
              <a:t>.</a:t>
            </a:r>
            <a:endParaRPr lang="en-US" sz="22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2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03982"/>
            <a:ext cx="5041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TEORI ASAL MULA NEGARA </a:t>
            </a:r>
          </a:p>
          <a:p>
            <a:pPr algn="ctr"/>
            <a:r>
              <a:rPr lang="en-US" sz="3200" u="sng" dirty="0" smtClean="0">
                <a:latin typeface="Britannic Bold" pitchFamily="34" charset="0"/>
                <a:cs typeface="Arabic Typesetting" pitchFamily="66" charset="-78"/>
              </a:rPr>
              <a:t>MENURUT ARISTOTELES</a:t>
            </a:r>
            <a:endParaRPr lang="en-US" sz="3200" u="sng" dirty="0">
              <a:latin typeface="Britannic Bold" pitchFamily="34" charset="0"/>
              <a:cs typeface="Arabic Typesetting" pitchFamily="66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17802"/>
            <a:ext cx="1600200" cy="214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6736" y="2034094"/>
            <a:ext cx="526406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>
                <a:latin typeface="Franklin Gothic Medium" pitchFamily="34" charset="0"/>
              </a:rPr>
              <a:t>Aristoteles</a:t>
            </a:r>
            <a:r>
              <a:rPr lang="en-US" sz="2300" dirty="0" smtClean="0">
                <a:latin typeface="Franklin Gothic Medium" pitchFamily="34" charset="0"/>
              </a:rPr>
              <a:t> (384 SM - 322 SM) </a:t>
            </a:r>
            <a:r>
              <a:rPr lang="en-US" sz="2300" dirty="0" err="1" smtClean="0">
                <a:latin typeface="Franklin Gothic Medium" pitchFamily="34" charset="0"/>
              </a:rPr>
              <a:t>adalah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seorang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filsuf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Yunani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murid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Plato </a:t>
            </a:r>
            <a:r>
              <a:rPr lang="en-US" sz="2300" dirty="0" err="1" smtClean="0">
                <a:latin typeface="Franklin Gothic Medium" pitchFamily="34" charset="0"/>
              </a:rPr>
              <a:t>dan</a:t>
            </a:r>
            <a:r>
              <a:rPr lang="en-US" sz="2300" dirty="0" smtClean="0">
                <a:latin typeface="Franklin Gothic Medium" pitchFamily="34" charset="0"/>
              </a:rPr>
              <a:t> guru </a:t>
            </a:r>
            <a:r>
              <a:rPr lang="en-US" sz="2300" dirty="0" err="1" smtClean="0">
                <a:latin typeface="Franklin Gothic Medium" pitchFamily="34" charset="0"/>
              </a:rPr>
              <a:t>dari</a:t>
            </a:r>
            <a:r>
              <a:rPr lang="en-US" sz="2300" dirty="0" smtClean="0">
                <a:latin typeface="Franklin Gothic Medium" pitchFamily="34" charset="0"/>
              </a:rPr>
              <a:t> Alexander </a:t>
            </a:r>
            <a:r>
              <a:rPr lang="en-US" sz="2300" dirty="0" err="1" smtClean="0">
                <a:latin typeface="Franklin Gothic Medium" pitchFamily="34" charset="0"/>
              </a:rPr>
              <a:t>Agung</a:t>
            </a:r>
            <a:r>
              <a:rPr lang="en-US" sz="2300" dirty="0" smtClean="0">
                <a:latin typeface="Franklin Gothic Medium" pitchFamily="34" charset="0"/>
              </a:rPr>
              <a:t>. </a:t>
            </a:r>
            <a:r>
              <a:rPr lang="en-US" sz="2300" dirty="0" err="1" smtClean="0">
                <a:latin typeface="Franklin Gothic Medium" pitchFamily="34" charset="0"/>
              </a:rPr>
              <a:t>Ia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menulis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tentang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berbagai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subyek</a:t>
            </a:r>
            <a:r>
              <a:rPr lang="en-US" sz="2300" dirty="0" smtClean="0">
                <a:latin typeface="Franklin Gothic Medium" pitchFamily="34" charset="0"/>
              </a:rPr>
              <a:t> yang </a:t>
            </a:r>
            <a:r>
              <a:rPr lang="en-US" sz="2300" dirty="0" err="1" smtClean="0">
                <a:latin typeface="Franklin Gothic Medium" pitchFamily="34" charset="0"/>
              </a:rPr>
              <a:t>berbeda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termasuk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fisika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metafisika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puisi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logika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retorika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politik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pemerintahan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etnis</a:t>
            </a:r>
            <a:r>
              <a:rPr lang="en-US" sz="2300" dirty="0" smtClean="0">
                <a:latin typeface="Franklin Gothic Medium" pitchFamily="34" charset="0"/>
              </a:rPr>
              <a:t>, </a:t>
            </a:r>
            <a:r>
              <a:rPr lang="en-US" sz="2300" dirty="0" err="1" smtClean="0">
                <a:latin typeface="Franklin Gothic Medium" pitchFamily="34" charset="0"/>
              </a:rPr>
              <a:t>biologi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dan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zoologi</a:t>
            </a:r>
            <a:r>
              <a:rPr lang="en-US" sz="2300" dirty="0" smtClean="0">
                <a:latin typeface="Franklin Gothic Medium" pitchFamily="34" charset="0"/>
              </a:rPr>
              <a:t>. </a:t>
            </a:r>
            <a:r>
              <a:rPr lang="en-US" sz="2300" dirty="0" err="1" smtClean="0">
                <a:latin typeface="Franklin Gothic Medium" pitchFamily="34" charset="0"/>
              </a:rPr>
              <a:t>Bersama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dengan</a:t>
            </a:r>
            <a:r>
              <a:rPr lang="en-US" sz="2300" dirty="0" smtClean="0">
                <a:latin typeface="Franklin Gothic Medium" pitchFamily="34" charset="0"/>
              </a:rPr>
              <a:t> Socrates </a:t>
            </a:r>
            <a:r>
              <a:rPr lang="en-US" sz="2300" dirty="0" err="1" smtClean="0">
                <a:latin typeface="Franklin Gothic Medium" pitchFamily="34" charset="0"/>
              </a:rPr>
              <a:t>dan</a:t>
            </a:r>
            <a:r>
              <a:rPr lang="en-US" sz="2300" dirty="0" smtClean="0">
                <a:latin typeface="Franklin Gothic Medium" pitchFamily="34" charset="0"/>
              </a:rPr>
              <a:t> Plato, </a:t>
            </a:r>
            <a:r>
              <a:rPr lang="en-US" sz="2300" dirty="0" err="1" smtClean="0">
                <a:latin typeface="Franklin Gothic Medium" pitchFamily="34" charset="0"/>
              </a:rPr>
              <a:t>ia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dianggap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menjadi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seorang</a:t>
            </a:r>
            <a:r>
              <a:rPr lang="en-US" sz="2300" dirty="0" smtClean="0">
                <a:latin typeface="Franklin Gothic Medium" pitchFamily="34" charset="0"/>
              </a:rPr>
              <a:t> di </a:t>
            </a:r>
            <a:r>
              <a:rPr lang="en-US" sz="2300" dirty="0" err="1" smtClean="0">
                <a:latin typeface="Franklin Gothic Medium" pitchFamily="34" charset="0"/>
              </a:rPr>
              <a:t>antara</a:t>
            </a:r>
            <a:r>
              <a:rPr lang="en-US" sz="2300" dirty="0" smtClean="0">
                <a:latin typeface="Franklin Gothic Medium" pitchFamily="34" charset="0"/>
              </a:rPr>
              <a:t> </a:t>
            </a:r>
            <a:r>
              <a:rPr lang="en-US" sz="2300" dirty="0" err="1" smtClean="0">
                <a:latin typeface="Franklin Gothic Medium" pitchFamily="34" charset="0"/>
              </a:rPr>
              <a:t>tiga</a:t>
            </a:r>
            <a:r>
              <a:rPr lang="en-US" sz="2300" dirty="0" smtClean="0">
                <a:latin typeface="Franklin Gothic Medium" pitchFamily="34" charset="0"/>
              </a:rPr>
              <a:t> orang </a:t>
            </a:r>
            <a:r>
              <a:rPr lang="en-US" sz="2300" dirty="0" err="1" smtClean="0">
                <a:latin typeface="Franklin Gothic Medium" pitchFamily="34" charset="0"/>
              </a:rPr>
              <a:t>filsuf</a:t>
            </a:r>
            <a:r>
              <a:rPr lang="en-US" sz="2300" dirty="0" smtClean="0">
                <a:latin typeface="Franklin Gothic Medium" pitchFamily="34" charset="0"/>
              </a:rPr>
              <a:t> yang paling </a:t>
            </a:r>
            <a:r>
              <a:rPr lang="en-US" sz="2300" dirty="0" err="1" smtClean="0">
                <a:latin typeface="Franklin Gothic Medium" pitchFamily="34" charset="0"/>
              </a:rPr>
              <a:t>berpengaruh</a:t>
            </a:r>
            <a:r>
              <a:rPr lang="en-US" sz="2300" dirty="0" smtClean="0">
                <a:latin typeface="Franklin Gothic Medium" pitchFamily="34" charset="0"/>
              </a:rPr>
              <a:t> di </a:t>
            </a:r>
            <a:r>
              <a:rPr lang="en-US" sz="2300" dirty="0" err="1" smtClean="0">
                <a:latin typeface="Franklin Gothic Medium" pitchFamily="34" charset="0"/>
              </a:rPr>
              <a:t>pemikiran</a:t>
            </a:r>
            <a:r>
              <a:rPr lang="en-US" sz="2300" dirty="0" smtClean="0">
                <a:latin typeface="Franklin Gothic Medium" pitchFamily="34" charset="0"/>
              </a:rPr>
              <a:t> Barat.</a:t>
            </a:r>
            <a:endParaRPr lang="en-US" sz="23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2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077" y="914400"/>
            <a:ext cx="7086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Franklin Gothic Medium" pitchFamily="34" charset="0"/>
              </a:rPr>
              <a:t>	</a:t>
            </a:r>
            <a:r>
              <a:rPr lang="en-US" sz="2200" dirty="0" err="1" smtClean="0">
                <a:latin typeface="Franklin Gothic Medium" pitchFamily="34" charset="0"/>
              </a:rPr>
              <a:t>Menurut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Aristoteles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terjadinya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karena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penggabungan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keluarga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menjadi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kelompok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kelompok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bergabung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menjadi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desa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desa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tersebut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menjadi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kota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</a:p>
          <a:p>
            <a:pPr algn="just"/>
            <a:r>
              <a:rPr lang="en-US" sz="2200" dirty="0" err="1" smtClean="0">
                <a:latin typeface="Franklin Gothic Medium" pitchFamily="34" charset="0"/>
              </a:rPr>
              <a:t>Tujuan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menurut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Aristoteles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adalah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untuk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mencapai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kebahagiaan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tertinggi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yaitu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kesempurnaan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diri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manusia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sebagai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anggota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dari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masyarakat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atau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.</a:t>
            </a:r>
          </a:p>
          <a:p>
            <a:pPr algn="just"/>
            <a:r>
              <a:rPr lang="en-US" sz="2200" dirty="0" smtClean="0">
                <a:latin typeface="Franklin Gothic Medium" pitchFamily="34" charset="0"/>
              </a:rPr>
              <a:t>	</a:t>
            </a:r>
            <a:r>
              <a:rPr lang="en-US" sz="2200" dirty="0" err="1" smtClean="0">
                <a:latin typeface="Franklin Gothic Medium" pitchFamily="34" charset="0"/>
              </a:rPr>
              <a:t>Paham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dikemukakan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oleh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Aristoteles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dikenal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pahan</a:t>
            </a:r>
            <a:r>
              <a:rPr lang="en-US" sz="2200" dirty="0" smtClean="0">
                <a:latin typeface="Franklin Gothic Medium" pitchFamily="34" charset="0"/>
              </a:rPr>
              <a:t> “</a:t>
            </a:r>
            <a:r>
              <a:rPr lang="en-US" sz="2200" dirty="0" err="1" smtClean="0">
                <a:latin typeface="Franklin Gothic Medium" pitchFamily="34" charset="0"/>
              </a:rPr>
              <a:t>Universalisme</a:t>
            </a:r>
            <a:r>
              <a:rPr lang="en-US" sz="2200" dirty="0" smtClean="0">
                <a:latin typeface="Franklin Gothic Medium" pitchFamily="34" charset="0"/>
              </a:rPr>
              <a:t>” yang </a:t>
            </a:r>
            <a:r>
              <a:rPr lang="en-US" sz="2200" dirty="0" err="1" smtClean="0">
                <a:latin typeface="Franklin Gothic Medium" pitchFamily="34" charset="0"/>
              </a:rPr>
              <a:t>menyatakan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bahwa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hakekat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susunan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daripada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itu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merupakan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suatu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kesatuan</a:t>
            </a:r>
            <a:r>
              <a:rPr lang="en-US" sz="2200" dirty="0" smtClean="0">
                <a:latin typeface="Franklin Gothic Medium" pitchFamily="34" charset="0"/>
              </a:rPr>
              <a:t> yang </a:t>
            </a:r>
            <a:r>
              <a:rPr lang="en-US" sz="2200" dirty="0" err="1" smtClean="0">
                <a:latin typeface="Franklin Gothic Medium" pitchFamily="34" charset="0"/>
              </a:rPr>
              <a:t>utuh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mempunyai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dasar-dasar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hidup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sendiri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sehingga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dengan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demikian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bahwa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negara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akan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selalu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mengalami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pasang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surut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timbul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dan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tenggelam</a:t>
            </a:r>
            <a:r>
              <a:rPr lang="en-US" sz="2200" dirty="0" smtClean="0">
                <a:latin typeface="Franklin Gothic Medium" pitchFamily="34" charset="0"/>
              </a:rPr>
              <a:t>, </a:t>
            </a:r>
            <a:r>
              <a:rPr lang="en-US" sz="2200" dirty="0" err="1" smtClean="0">
                <a:latin typeface="Franklin Gothic Medium" pitchFamily="34" charset="0"/>
              </a:rPr>
              <a:t>bahkan</a:t>
            </a:r>
            <a:r>
              <a:rPr lang="en-US" sz="2200" dirty="0" smtClean="0">
                <a:latin typeface="Franklin Gothic Medium" pitchFamily="34" charset="0"/>
              </a:rPr>
              <a:t> </a:t>
            </a:r>
            <a:r>
              <a:rPr lang="en-US" sz="2200" dirty="0" err="1" smtClean="0">
                <a:latin typeface="Franklin Gothic Medium" pitchFamily="34" charset="0"/>
              </a:rPr>
              <a:t>runtuh</a:t>
            </a:r>
            <a:r>
              <a:rPr lang="en-US" sz="2200" dirty="0" smtClean="0">
                <a:latin typeface="Franklin Gothic Medium" pitchFamily="34" charset="0"/>
              </a:rPr>
              <a:t>. </a:t>
            </a:r>
            <a:endParaRPr lang="en-US" sz="22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704</Words>
  <Application>Microsoft Office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TEORI ASAL MULA NEGARA ZAMAN YUNANI KUNO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ASAL MULA NEGARA ZAMAN YUNANI KUNO </dc:title>
  <dc:creator>ASUS</dc:creator>
  <cp:lastModifiedBy>ASUS</cp:lastModifiedBy>
  <cp:revision>1</cp:revision>
  <dcterms:created xsi:type="dcterms:W3CDTF">2020-01-22T04:48:26Z</dcterms:created>
  <dcterms:modified xsi:type="dcterms:W3CDTF">2020-01-22T04:52:20Z</dcterms:modified>
</cp:coreProperties>
</file>