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8C764-587A-4287-A7E9-0FF8DC49BB4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42FBE-855C-4238-9BA3-459C01B58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09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0C490-D608-4D53-88D9-B374BA4CFA3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E41401-209A-4DBC-8AA5-A5B235E97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0C490-D608-4D53-88D9-B374BA4CFA3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E41401-209A-4DBC-8AA5-A5B235E97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0C490-D608-4D53-88D9-B374BA4CFA3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E41401-209A-4DBC-8AA5-A5B235E97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4308200" y="2314333"/>
            <a:ext cx="4150200" cy="1546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None/>
              <a:defRPr sz="40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None/>
              <a:defRPr sz="40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None/>
              <a:defRPr sz="40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None/>
              <a:defRPr sz="40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None/>
              <a:defRPr sz="40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None/>
              <a:defRPr sz="40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None/>
              <a:defRPr sz="40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None/>
              <a:defRPr sz="40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None/>
              <a:defRPr sz="4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4308200" y="3989936"/>
            <a:ext cx="4150200" cy="104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>
                <a:solidFill>
                  <a:schemeClr val="accent5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1425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0C490-D608-4D53-88D9-B374BA4CFA3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E41401-209A-4DBC-8AA5-A5B235E97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0C490-D608-4D53-88D9-B374BA4CFA3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E41401-209A-4DBC-8AA5-A5B235E97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0C490-D608-4D53-88D9-B374BA4CFA3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E41401-209A-4DBC-8AA5-A5B235E97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0C490-D608-4D53-88D9-B374BA4CFA3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E41401-209A-4DBC-8AA5-A5B235E97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0C490-D608-4D53-88D9-B374BA4CFA3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E41401-209A-4DBC-8AA5-A5B235E97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0C490-D608-4D53-88D9-B374BA4CFA3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E41401-209A-4DBC-8AA5-A5B235E97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0C490-D608-4D53-88D9-B374BA4CFA3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E41401-209A-4DBC-8AA5-A5B235E97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0C490-D608-4D53-88D9-B374BA4CFA3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E41401-209A-4DBC-8AA5-A5B235E97B0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40C490-D608-4D53-88D9-B374BA4CFA3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3E41401-209A-4DBC-8AA5-A5B235E97B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HUBUNGAN ILMU NEGARA DENGAN</a:t>
            </a:r>
            <a:br>
              <a:rPr lang="en-US" dirty="0" smtClean="0"/>
            </a:br>
            <a:r>
              <a:rPr lang="en-US" dirty="0" smtClean="0"/>
              <a:t>1. ILMU POLITIK</a:t>
            </a:r>
            <a:br>
              <a:rPr lang="en-US" dirty="0" smtClean="0"/>
            </a:br>
            <a:r>
              <a:rPr lang="en-US" dirty="0" smtClean="0"/>
              <a:t>2. HTN</a:t>
            </a:r>
            <a:br>
              <a:rPr lang="en-US" dirty="0" smtClean="0"/>
            </a:br>
            <a:r>
              <a:rPr lang="en-US" dirty="0" smtClean="0"/>
              <a:t>3. 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187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47800" y="609600"/>
            <a:ext cx="6400800" cy="838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APA SAJA KONSEP DARI ILMU POLITIK?</a:t>
            </a:r>
            <a:endParaRPr lang="en-US" sz="25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1620083"/>
            <a:ext cx="7010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Konsep-konsep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yang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:</a:t>
            </a:r>
          </a:p>
          <a:p>
            <a:r>
              <a:rPr lang="en-US" dirty="0" smtClean="0"/>
              <a:t>1. Negara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yang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ditaati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rakyatnya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orang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lain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pelakunya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alternative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pngambilan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proses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tercapai</a:t>
            </a:r>
            <a:r>
              <a:rPr lang="en-US" dirty="0" smtClean="0"/>
              <a:t>.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tujuan-tujuan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cara-cara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tujuan-tujuan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penjatahan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yang </a:t>
            </a:r>
            <a:r>
              <a:rPr lang="en-US" dirty="0" err="1" smtClean="0"/>
              <a:t>ditekankan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merata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50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ctrTitle"/>
          </p:nvPr>
        </p:nvSpPr>
        <p:spPr>
          <a:xfrm>
            <a:off x="2209800" y="2443536"/>
            <a:ext cx="4922635" cy="1546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sz="3200" b="1" dirty="0" smtClean="0">
                <a:solidFill>
                  <a:schemeClr val="tx1"/>
                </a:solidFill>
                <a:latin typeface="Constantia" pitchFamily="18" charset="0"/>
                <a:ea typeface="Gungsuh" panose="02030600000101010101" pitchFamily="18" charset="-127"/>
              </a:rPr>
              <a:t>HUKUM TATA NEGARA</a:t>
            </a:r>
            <a:endParaRPr sz="3200" b="1" dirty="0">
              <a:solidFill>
                <a:schemeClr val="tx1"/>
              </a:solidFill>
              <a:latin typeface="Constantia" pitchFamily="18" charset="0"/>
              <a:ea typeface="Gungsuh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7456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Tata </a:t>
            </a:r>
            <a:r>
              <a:rPr lang="en-US" dirty="0" smtClean="0"/>
              <a:t>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805057"/>
            <a:ext cx="6196405" cy="191934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nn-NO" dirty="0"/>
              <a:t>Tata Negara berarti sistem penataan negara yang berisi ketentuan mengenai struktur kenegaraan dan mengenai substansi </a:t>
            </a:r>
            <a:r>
              <a:rPr lang="nn-NO" dirty="0" smtClean="0"/>
              <a:t>norma kenegaraan. </a:t>
            </a:r>
            <a:r>
              <a:rPr lang="nn-NO" dirty="0"/>
              <a:t/>
            </a:r>
            <a:br>
              <a:rPr lang="nn-NO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85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Hukum</a:t>
            </a:r>
            <a:r>
              <a:rPr lang="en-US" dirty="0"/>
              <a:t> Tata Negara </a:t>
            </a:r>
            <a:br>
              <a:rPr lang="en-US" dirty="0"/>
            </a:br>
            <a:r>
              <a:rPr lang="en-US" dirty="0" err="1"/>
              <a:t>Menurut</a:t>
            </a:r>
            <a:r>
              <a:rPr lang="en-US" dirty="0"/>
              <a:t> Para </a:t>
            </a:r>
            <a:r>
              <a:rPr lang="en-US" dirty="0" err="1"/>
              <a:t>Ahli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19256"/>
            <a:ext cx="7086600" cy="397674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b="1" dirty="0" err="1" smtClean="0"/>
              <a:t>J.H.A.Logemann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	</a:t>
            </a:r>
            <a:r>
              <a:rPr lang="en-US" dirty="0" err="1"/>
              <a:t>Hukum</a:t>
            </a:r>
            <a:r>
              <a:rPr lang="en-US" dirty="0"/>
              <a:t> Tata Negara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 Negara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jabatan-jabatan</a:t>
            </a:r>
            <a:r>
              <a:rPr lang="en-US" dirty="0"/>
              <a:t>.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yuridis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sosiologis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fungsi-fungsi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hubungannya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lain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keseluruhannya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yuridis</a:t>
            </a:r>
            <a:r>
              <a:rPr lang="en-US" dirty="0"/>
              <a:t>,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b="1" dirty="0" err="1" smtClean="0"/>
              <a:t>J.R.Stellinga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Hukum</a:t>
            </a:r>
            <a:r>
              <a:rPr lang="en-US" dirty="0"/>
              <a:t> Tata Negara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wewenang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alat-alat</a:t>
            </a:r>
            <a:r>
              <a:rPr lang="en-US" dirty="0"/>
              <a:t> </a:t>
            </a:r>
            <a:r>
              <a:rPr lang="en-US" dirty="0" err="1"/>
              <a:t>perlengkpan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5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371600"/>
            <a:ext cx="6629400" cy="435146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b="1" dirty="0" err="1"/>
              <a:t>KusumadiPudjosewojo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Hukum</a:t>
            </a:r>
            <a:r>
              <a:rPr lang="en-US" dirty="0"/>
              <a:t> Tata Negara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,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atasan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yang </a:t>
            </a:r>
            <a:r>
              <a:rPr lang="en-US" dirty="0" err="1"/>
              <a:t>bawahan</a:t>
            </a:r>
            <a:r>
              <a:rPr lang="en-US" dirty="0"/>
              <a:t>, </a:t>
            </a:r>
            <a:r>
              <a:rPr lang="en-US" dirty="0" err="1"/>
              <a:t>beserta</a:t>
            </a:r>
            <a:r>
              <a:rPr lang="en-US" dirty="0"/>
              <a:t> </a:t>
            </a:r>
            <a:r>
              <a:rPr lang="en-US" dirty="0" err="1"/>
              <a:t>tingkatan-tingkatannya</a:t>
            </a:r>
            <a:r>
              <a:rPr lang="en-US" dirty="0"/>
              <a:t> yang </a:t>
            </a:r>
            <a:r>
              <a:rPr lang="en-US" dirty="0" err="1"/>
              <a:t>selanjutannya</a:t>
            </a:r>
            <a:r>
              <a:rPr lang="en-US" dirty="0"/>
              <a:t> </a:t>
            </a:r>
            <a:r>
              <a:rPr lang="en-US" dirty="0" err="1"/>
              <a:t>menegaskan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masyarakat-masyarakat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 </a:t>
            </a:r>
          </a:p>
        </p:txBody>
      </p:sp>
    </p:spTree>
    <p:extLst>
      <p:ext uri="{BB962C8B-B14F-4D97-AF65-F5344CB8AC3E}">
        <p14:creationId xmlns:p14="http://schemas.microsoft.com/office/powerpoint/2010/main" val="280227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/>
              <a:t>Hukum</a:t>
            </a:r>
            <a:r>
              <a:rPr lang="en-US" dirty="0"/>
              <a:t> Tata Negara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Negara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staatsleer</a:t>
            </a:r>
            <a:r>
              <a:rPr lang="en-US" dirty="0"/>
              <a:t> (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Belanda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menyelidiki</a:t>
            </a:r>
            <a:r>
              <a:rPr lang="en-US" dirty="0"/>
              <a:t> </a:t>
            </a:r>
            <a:r>
              <a:rPr lang="en-US" dirty="0" err="1"/>
              <a:t>asas-asas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mengerti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sebaik-baiknya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ketatanegaraan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sepatutnya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ihwalnya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didapat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9719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Sumber-sumber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Tata Negara Indonesia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7010400" cy="4277436"/>
          </a:xfrm>
        </p:spPr>
        <p:txBody>
          <a:bodyPr>
            <a:noAutofit/>
          </a:bodyPr>
          <a:lstStyle/>
          <a:p>
            <a:r>
              <a:rPr lang="en-US" sz="1800" dirty="0" err="1" smtClean="0"/>
              <a:t>Undang-Undang</a:t>
            </a:r>
            <a:r>
              <a:rPr lang="en-US" sz="1800" dirty="0" smtClean="0"/>
              <a:t> </a:t>
            </a:r>
            <a:r>
              <a:rPr lang="en-US" sz="1800" dirty="0" err="1"/>
              <a:t>Dasar</a:t>
            </a:r>
            <a:r>
              <a:rPr lang="en-US" sz="1800" dirty="0"/>
              <a:t> 1945</a:t>
            </a:r>
            <a:br>
              <a:rPr lang="en-US" sz="1800" dirty="0"/>
            </a:br>
            <a:r>
              <a:rPr lang="en-US" sz="1800" dirty="0" smtClean="0"/>
              <a:t>UUD </a:t>
            </a:r>
            <a:r>
              <a:rPr lang="en-US" sz="1800" dirty="0"/>
              <a:t>1945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sumber</a:t>
            </a:r>
            <a:r>
              <a:rPr lang="en-US" sz="1800" dirty="0"/>
              <a:t> </a:t>
            </a:r>
            <a:r>
              <a:rPr lang="en-US" sz="1800" dirty="0" err="1"/>
              <a:t>hukum</a:t>
            </a:r>
            <a:r>
              <a:rPr lang="en-US" sz="1800" dirty="0"/>
              <a:t>, yang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hukum</a:t>
            </a:r>
            <a:r>
              <a:rPr lang="en-US" sz="1800" dirty="0"/>
              <a:t> </a:t>
            </a:r>
            <a:r>
              <a:rPr lang="en-US" sz="1800" dirty="0" err="1"/>
              <a:t>dasar</a:t>
            </a:r>
            <a:r>
              <a:rPr lang="en-US" sz="1800" dirty="0"/>
              <a:t> </a:t>
            </a:r>
            <a:r>
              <a:rPr lang="en-US" sz="1800" dirty="0" err="1"/>
              <a:t>tertulis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yang </a:t>
            </a:r>
            <a:r>
              <a:rPr lang="en-US" sz="1800" dirty="0" err="1"/>
              <a:t>mengatur</a:t>
            </a:r>
            <a:r>
              <a:rPr lang="en-US" sz="1800" dirty="0"/>
              <a:t> </a:t>
            </a:r>
            <a:r>
              <a:rPr lang="en-US" sz="1800" dirty="0" err="1"/>
              <a:t>masalah</a:t>
            </a:r>
            <a:r>
              <a:rPr lang="en-US" sz="1800" dirty="0"/>
              <a:t> </a:t>
            </a:r>
            <a:r>
              <a:rPr lang="en-US" sz="1800" dirty="0" err="1"/>
              <a:t>kenegaraan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 smtClean="0"/>
              <a:t>dasar</a:t>
            </a:r>
            <a:r>
              <a:rPr lang="en-US" sz="1800" dirty="0" smtClean="0"/>
              <a:t> </a:t>
            </a:r>
            <a:r>
              <a:rPr lang="en-US" sz="1800" dirty="0" err="1" smtClean="0"/>
              <a:t>ketentuanketentuan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err="1"/>
              <a:t>lainnya</a:t>
            </a:r>
            <a:r>
              <a:rPr lang="en-US" sz="1800" dirty="0" smtClean="0"/>
              <a:t>.</a:t>
            </a:r>
            <a:endParaRPr lang="en-US" sz="1800" dirty="0"/>
          </a:p>
          <a:p>
            <a:r>
              <a:rPr lang="en-US" sz="1800" dirty="0" err="1" smtClean="0"/>
              <a:t>Ketetapan</a:t>
            </a:r>
            <a:r>
              <a:rPr lang="en-US" sz="1800" dirty="0" smtClean="0"/>
              <a:t> </a:t>
            </a:r>
            <a:r>
              <a:rPr lang="en-US" sz="1800" dirty="0"/>
              <a:t>MPR</a:t>
            </a:r>
            <a:br>
              <a:rPr lang="en-US" sz="1800" dirty="0"/>
            </a:b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/>
              <a:t>Pasal</a:t>
            </a:r>
            <a:r>
              <a:rPr lang="en-US" sz="1800" dirty="0"/>
              <a:t> 3 UUD 1945 </a:t>
            </a:r>
            <a:r>
              <a:rPr lang="en-US" sz="1800" dirty="0" err="1"/>
              <a:t>ditentukan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</a:t>
            </a:r>
            <a:r>
              <a:rPr lang="en-US" sz="1800" dirty="0" err="1" smtClean="0"/>
              <a:t>Majelis</a:t>
            </a:r>
            <a:r>
              <a:rPr lang="en-US" sz="1800" dirty="0"/>
              <a:t> </a:t>
            </a:r>
            <a:r>
              <a:rPr lang="en-US" sz="1800" dirty="0" err="1" smtClean="0"/>
              <a:t>Permusyawaratan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Rakyat </a:t>
            </a:r>
            <a:r>
              <a:rPr lang="en-US" sz="1800" dirty="0" err="1"/>
              <a:t>menetapkan</a:t>
            </a:r>
            <a:r>
              <a:rPr lang="en-US" sz="1800" dirty="0"/>
              <a:t> </a:t>
            </a:r>
            <a:r>
              <a:rPr lang="en-US" sz="1800" dirty="0" err="1"/>
              <a:t>Undang-Undang</a:t>
            </a:r>
            <a:r>
              <a:rPr lang="en-US" sz="1800" dirty="0"/>
              <a:t> </a:t>
            </a:r>
            <a:r>
              <a:rPr lang="en-US" sz="1800" dirty="0" err="1"/>
              <a:t>Dasar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Garis-Garis</a:t>
            </a:r>
            <a:r>
              <a:rPr lang="en-US" sz="1800" dirty="0"/>
              <a:t> </a:t>
            </a:r>
            <a:r>
              <a:rPr lang="en-US" sz="1800" dirty="0" err="1"/>
              <a:t>Besar</a:t>
            </a:r>
            <a:r>
              <a:rPr lang="en-US" sz="1800" dirty="0"/>
              <a:t> </a:t>
            </a:r>
            <a:r>
              <a:rPr lang="en-US" sz="1800" dirty="0" err="1"/>
              <a:t>Haluan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Negara.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istilah</a:t>
            </a:r>
            <a:r>
              <a:rPr lang="en-US" sz="1800" dirty="0"/>
              <a:t> </a:t>
            </a:r>
            <a:r>
              <a:rPr lang="en-US" sz="1800" dirty="0" err="1"/>
              <a:t>menetapkan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maka</a:t>
            </a:r>
            <a:r>
              <a:rPr lang="en-US" sz="1800" dirty="0"/>
              <a:t> orang </a:t>
            </a:r>
            <a:r>
              <a:rPr lang="en-US" sz="1800" dirty="0" err="1"/>
              <a:t>berkesimpulan</a:t>
            </a:r>
            <a:r>
              <a:rPr lang="en-US" sz="1800" dirty="0"/>
              <a:t>,</a:t>
            </a:r>
            <a:br>
              <a:rPr lang="en-US" sz="1800" dirty="0"/>
            </a:br>
            <a:r>
              <a:rPr lang="en-US" sz="1800" dirty="0" err="1"/>
              <a:t>bahwa</a:t>
            </a:r>
            <a:r>
              <a:rPr lang="en-US" sz="1800" dirty="0"/>
              <a:t> </a:t>
            </a:r>
            <a:r>
              <a:rPr lang="en-US" sz="1800" dirty="0" err="1"/>
              <a:t>produk</a:t>
            </a:r>
            <a:r>
              <a:rPr lang="en-US" sz="1800" dirty="0"/>
              <a:t> </a:t>
            </a:r>
            <a:r>
              <a:rPr lang="en-US" sz="1800" dirty="0" err="1"/>
              <a:t>hukum</a:t>
            </a:r>
            <a:r>
              <a:rPr lang="en-US" sz="1800" dirty="0"/>
              <a:t> yang </a:t>
            </a:r>
            <a:r>
              <a:rPr lang="en-US" sz="1800" dirty="0" err="1"/>
              <a:t>dibentuk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MPR </a:t>
            </a:r>
            <a:r>
              <a:rPr lang="en-US" sz="1800" dirty="0" err="1"/>
              <a:t>disebut</a:t>
            </a:r>
            <a:r>
              <a:rPr lang="en-US" sz="1800" dirty="0"/>
              <a:t> </a:t>
            </a:r>
            <a:r>
              <a:rPr lang="en-US" sz="1800" dirty="0" err="1"/>
              <a:t>Ketetapan</a:t>
            </a:r>
            <a:r>
              <a:rPr lang="en-US" sz="1800" dirty="0"/>
              <a:t> MPR.</a:t>
            </a:r>
          </a:p>
        </p:txBody>
      </p:sp>
    </p:spTree>
    <p:extLst>
      <p:ext uri="{BB962C8B-B14F-4D97-AF65-F5344CB8AC3E}">
        <p14:creationId xmlns:p14="http://schemas.microsoft.com/office/powerpoint/2010/main" val="363587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7772400" cy="5703627"/>
          </a:xfrm>
        </p:spPr>
        <p:txBody>
          <a:bodyPr>
            <a:noAutofit/>
          </a:bodyPr>
          <a:lstStyle/>
          <a:p>
            <a:r>
              <a:rPr lang="en-US" sz="1800" dirty="0"/>
              <a:t>3. </a:t>
            </a:r>
            <a:r>
              <a:rPr lang="en-US" sz="1800" dirty="0" err="1"/>
              <a:t>Undang-undang</a:t>
            </a:r>
            <a:r>
              <a:rPr lang="en-US" sz="1800" dirty="0"/>
              <a:t>/</a:t>
            </a:r>
            <a:r>
              <a:rPr lang="en-US" sz="1800" dirty="0" err="1"/>
              <a:t>peraturan</a:t>
            </a:r>
            <a:r>
              <a:rPr lang="en-US" sz="1800" dirty="0"/>
              <a:t> </a:t>
            </a:r>
            <a:r>
              <a:rPr lang="en-US" sz="1800" dirty="0" err="1"/>
              <a:t>pemerintah</a:t>
            </a:r>
            <a:r>
              <a:rPr lang="en-US" sz="1800" dirty="0"/>
              <a:t> </a:t>
            </a:r>
            <a:r>
              <a:rPr lang="en-US" sz="1800" dirty="0" err="1"/>
              <a:t>pengganti</a:t>
            </a:r>
            <a:r>
              <a:rPr lang="en-US" sz="1800" dirty="0"/>
              <a:t> </a:t>
            </a:r>
            <a:r>
              <a:rPr lang="en-US" sz="1800" dirty="0" err="1"/>
              <a:t>undang-undang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err="1" smtClean="0"/>
              <a:t>Undang-undang</a:t>
            </a:r>
            <a:r>
              <a:rPr lang="en-US" sz="1800" dirty="0" smtClean="0"/>
              <a:t> </a:t>
            </a:r>
            <a:r>
              <a:rPr lang="en-US" sz="1800" dirty="0" err="1" smtClean="0"/>
              <a:t>mengandung</a:t>
            </a:r>
            <a:r>
              <a:rPr lang="en-US" sz="1800" dirty="0" smtClean="0"/>
              <a:t> </a:t>
            </a:r>
            <a:r>
              <a:rPr lang="en-US" sz="1800" dirty="0" err="1"/>
              <a:t>dua</a:t>
            </a:r>
            <a:r>
              <a:rPr lang="en-US" sz="1800" dirty="0"/>
              <a:t> </a:t>
            </a:r>
            <a:r>
              <a:rPr lang="en-US" sz="1800" dirty="0" err="1"/>
              <a:t>pengertian</a:t>
            </a:r>
            <a:r>
              <a:rPr lang="en-US" sz="1800" dirty="0" smtClean="0"/>
              <a:t>:</a:t>
            </a:r>
          </a:p>
          <a:p>
            <a:pPr marL="0" indent="0">
              <a:buNone/>
            </a:pPr>
            <a:r>
              <a:rPr lang="en-US" sz="1800" dirty="0" err="1" smtClean="0"/>
              <a:t>Undang-undang</a:t>
            </a:r>
            <a:r>
              <a:rPr lang="en-US" sz="1800" dirty="0" smtClean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arti</a:t>
            </a:r>
            <a:r>
              <a:rPr lang="en-US" sz="1800" dirty="0"/>
              <a:t> formal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keputusan</a:t>
            </a:r>
            <a:r>
              <a:rPr lang="en-US" sz="1800" dirty="0"/>
              <a:t> </a:t>
            </a:r>
            <a:r>
              <a:rPr lang="en-US" sz="1800" dirty="0" err="1"/>
              <a:t>tertulis</a:t>
            </a:r>
            <a:r>
              <a:rPr lang="en-US" sz="1800" dirty="0"/>
              <a:t> yang</a:t>
            </a:r>
            <a:br>
              <a:rPr lang="en-US" sz="1800" dirty="0"/>
            </a:br>
            <a:r>
              <a:rPr lang="en-US" sz="1800" dirty="0" err="1"/>
              <a:t>dibentuk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arti</a:t>
            </a:r>
            <a:r>
              <a:rPr lang="en-US" sz="1800" dirty="0"/>
              <a:t> formal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sumber</a:t>
            </a:r>
            <a:r>
              <a:rPr lang="en-US" sz="1800" dirty="0"/>
              <a:t> </a:t>
            </a:r>
            <a:r>
              <a:rPr lang="en-US" sz="1800" dirty="0" err="1"/>
              <a:t>hukum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dilihat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err="1"/>
              <a:t>Pasal</a:t>
            </a:r>
            <a:r>
              <a:rPr lang="en-US" sz="1800" dirty="0"/>
              <a:t> 5 </a:t>
            </a:r>
            <a:r>
              <a:rPr lang="en-US" sz="1800" dirty="0" err="1"/>
              <a:t>ayat</a:t>
            </a:r>
            <a:r>
              <a:rPr lang="en-US" sz="1800" dirty="0"/>
              <a:t> (1)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pasal</a:t>
            </a:r>
            <a:r>
              <a:rPr lang="en-US" sz="1800" dirty="0"/>
              <a:t> 20 </a:t>
            </a:r>
            <a:r>
              <a:rPr lang="en-US" sz="1800" dirty="0" err="1"/>
              <a:t>ayat</a:t>
            </a:r>
            <a:r>
              <a:rPr lang="en-US" sz="1800" dirty="0"/>
              <a:t> (1) UUD 1945.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err="1" smtClean="0"/>
              <a:t>Undang-undang</a:t>
            </a:r>
            <a:r>
              <a:rPr lang="en-US" sz="1800" dirty="0" smtClean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arti</a:t>
            </a:r>
            <a:r>
              <a:rPr lang="en-US" sz="1800" dirty="0"/>
              <a:t> materiel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peraturan</a:t>
            </a:r>
            <a:r>
              <a:rPr lang="en-US" sz="1800" dirty="0"/>
              <a:t> yang </a:t>
            </a:r>
            <a:r>
              <a:rPr lang="en-US" sz="1800" dirty="0" err="1"/>
              <a:t>berlaku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err="1"/>
              <a:t>umum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dibuat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penguasa</a:t>
            </a:r>
            <a:r>
              <a:rPr lang="en-US" sz="1800" dirty="0"/>
              <a:t>, </a:t>
            </a:r>
            <a:r>
              <a:rPr lang="en-US" sz="1800" dirty="0" err="1"/>
              <a:t>baik</a:t>
            </a:r>
            <a:r>
              <a:rPr lang="en-US" sz="1800" dirty="0"/>
              <a:t> </a:t>
            </a:r>
            <a:r>
              <a:rPr lang="en-US" sz="1800" dirty="0" err="1"/>
              <a:t>pemerintah</a:t>
            </a:r>
            <a:r>
              <a:rPr lang="en-US" sz="1800" dirty="0"/>
              <a:t> </a:t>
            </a:r>
            <a:r>
              <a:rPr lang="en-US" sz="1800" dirty="0" err="1"/>
              <a:t>pusat</a:t>
            </a:r>
            <a:r>
              <a:rPr lang="en-US" sz="1800" dirty="0"/>
              <a:t> </a:t>
            </a:r>
            <a:r>
              <a:rPr lang="en-US" sz="1800" dirty="0" err="1"/>
              <a:t>maupun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err="1"/>
              <a:t>pemerintah</a:t>
            </a:r>
            <a:r>
              <a:rPr lang="en-US" sz="1800" dirty="0"/>
              <a:t> </a:t>
            </a:r>
            <a:r>
              <a:rPr lang="en-US" sz="1800" dirty="0" err="1"/>
              <a:t>daerah</a:t>
            </a:r>
            <a:r>
              <a:rPr lang="en-US" sz="1800" dirty="0"/>
              <a:t>.</a:t>
            </a:r>
            <a:br>
              <a:rPr lang="en-US" sz="1800" dirty="0"/>
            </a:br>
            <a:endParaRPr lang="en-US" sz="1800" dirty="0" smtClean="0"/>
          </a:p>
          <a:p>
            <a:r>
              <a:rPr lang="en-US" sz="1800" dirty="0" smtClean="0"/>
              <a:t>4</a:t>
            </a:r>
            <a:r>
              <a:rPr lang="en-US" sz="1800" dirty="0"/>
              <a:t>. </a:t>
            </a:r>
            <a:r>
              <a:rPr lang="en-US" sz="1800" dirty="0" err="1"/>
              <a:t>Peraturan</a:t>
            </a:r>
            <a:r>
              <a:rPr lang="en-US" sz="1800" dirty="0"/>
              <a:t> </a:t>
            </a:r>
            <a:r>
              <a:rPr lang="en-US" sz="1800" dirty="0" err="1"/>
              <a:t>Pemerintah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melaksanakan</a:t>
            </a:r>
            <a:r>
              <a:rPr lang="en-US" sz="1800" dirty="0"/>
              <a:t> </a:t>
            </a:r>
            <a:r>
              <a:rPr lang="en-US" sz="1800" dirty="0" err="1"/>
              <a:t>undang-undang</a:t>
            </a:r>
            <a:r>
              <a:rPr lang="en-US" sz="1800" dirty="0"/>
              <a:t> yang </a:t>
            </a:r>
            <a:r>
              <a:rPr lang="en-US" sz="1800" dirty="0" err="1"/>
              <a:t>dibentuk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Presiden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DPR, </a:t>
            </a:r>
            <a:r>
              <a:rPr lang="en-US" sz="1800" dirty="0" err="1"/>
              <a:t>oleh</a:t>
            </a:r>
            <a:r>
              <a:rPr lang="en-US" sz="1800" dirty="0"/>
              <a:t> UUD 1945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presiden</a:t>
            </a:r>
            <a:r>
              <a:rPr lang="en-US" sz="1800" dirty="0"/>
              <a:t> </a:t>
            </a:r>
            <a:r>
              <a:rPr lang="en-US" sz="1800" dirty="0" err="1"/>
              <a:t>diberikan</a:t>
            </a:r>
            <a:r>
              <a:rPr lang="en-US" sz="1800" dirty="0"/>
              <a:t> </a:t>
            </a:r>
            <a:r>
              <a:rPr lang="en-US" sz="1800" dirty="0" err="1"/>
              <a:t>kewenangan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err="1"/>
              <a:t>menetapkan</a:t>
            </a:r>
            <a:r>
              <a:rPr lang="en-US" sz="1800" dirty="0"/>
              <a:t> </a:t>
            </a:r>
            <a:r>
              <a:rPr lang="en-US" sz="1800" dirty="0" err="1"/>
              <a:t>Peraturan</a:t>
            </a:r>
            <a:r>
              <a:rPr lang="en-US" sz="1800" dirty="0"/>
              <a:t> </a:t>
            </a:r>
            <a:r>
              <a:rPr lang="en-US" sz="1800" dirty="0" err="1"/>
              <a:t>Pemerintah</a:t>
            </a:r>
            <a:r>
              <a:rPr lang="en-US" sz="1800" dirty="0"/>
              <a:t> </a:t>
            </a:r>
            <a:r>
              <a:rPr lang="en-US" sz="1800" dirty="0" err="1"/>
              <a:t>guna</a:t>
            </a:r>
            <a:r>
              <a:rPr lang="en-US" sz="1800" dirty="0"/>
              <a:t> </a:t>
            </a:r>
            <a:r>
              <a:rPr lang="en-US" sz="1800" dirty="0" err="1"/>
              <a:t>melaksanakan</a:t>
            </a:r>
            <a:r>
              <a:rPr lang="en-US" sz="1800" dirty="0"/>
              <a:t> </a:t>
            </a:r>
            <a:r>
              <a:rPr lang="en-US" sz="1800" dirty="0" err="1"/>
              <a:t>undang-undang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err="1"/>
              <a:t>sebagaimana</a:t>
            </a:r>
            <a:r>
              <a:rPr lang="en-US" sz="1800" dirty="0"/>
              <a:t> </a:t>
            </a:r>
            <a:r>
              <a:rPr lang="en-US" sz="1800" dirty="0" err="1"/>
              <a:t>mestinya</a:t>
            </a:r>
            <a:r>
              <a:rPr lang="en-US" sz="1800" dirty="0"/>
              <a:t>.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hal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berarti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mungkin</a:t>
            </a:r>
            <a:r>
              <a:rPr lang="en-US" sz="1800" dirty="0"/>
              <a:t> </a:t>
            </a:r>
            <a:r>
              <a:rPr lang="en-US" sz="1800" dirty="0" err="1"/>
              <a:t>bagi</a:t>
            </a:r>
            <a:r>
              <a:rPr lang="en-US" sz="1800" dirty="0"/>
              <a:t> </a:t>
            </a:r>
            <a:r>
              <a:rPr lang="en-US" sz="1800" dirty="0" err="1"/>
              <a:t>presiden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err="1"/>
              <a:t>menetapkan</a:t>
            </a:r>
            <a:r>
              <a:rPr lang="en-US" sz="1800" dirty="0"/>
              <a:t> </a:t>
            </a:r>
            <a:r>
              <a:rPr lang="en-US" sz="1800" dirty="0" err="1"/>
              <a:t>Peraturan</a:t>
            </a:r>
            <a:r>
              <a:rPr lang="en-US" sz="1800" dirty="0"/>
              <a:t> </a:t>
            </a:r>
            <a:r>
              <a:rPr lang="en-US" sz="1800" dirty="0" err="1"/>
              <a:t>Pemerintah</a:t>
            </a:r>
            <a:r>
              <a:rPr lang="en-US" sz="1800" dirty="0"/>
              <a:t> </a:t>
            </a:r>
            <a:r>
              <a:rPr lang="en-US" sz="1800" dirty="0" err="1"/>
              <a:t>sebelum</a:t>
            </a:r>
            <a:r>
              <a:rPr lang="en-US" sz="1800" dirty="0"/>
              <a:t> </a:t>
            </a:r>
            <a:r>
              <a:rPr lang="en-US" sz="1800" dirty="0" err="1"/>
              <a:t>ada</a:t>
            </a:r>
            <a:r>
              <a:rPr lang="en-US" sz="1800" dirty="0"/>
              <a:t> </a:t>
            </a:r>
            <a:r>
              <a:rPr lang="en-US" sz="1800" dirty="0" err="1"/>
              <a:t>undang-undangnya</a:t>
            </a:r>
            <a:r>
              <a:rPr lang="en-US" sz="1800" dirty="0"/>
              <a:t>,</a:t>
            </a:r>
            <a:br>
              <a:rPr lang="en-US" sz="1800" dirty="0"/>
            </a:br>
            <a:r>
              <a:rPr lang="en-US" sz="1800" dirty="0" err="1"/>
              <a:t>sebaliknya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undang-undang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berlaku</a:t>
            </a:r>
            <a:r>
              <a:rPr lang="en-US" sz="1800" dirty="0"/>
              <a:t> </a:t>
            </a:r>
            <a:r>
              <a:rPr lang="en-US" sz="1800" dirty="0" err="1"/>
              <a:t>efektif</a:t>
            </a:r>
            <a:r>
              <a:rPr lang="en-US" sz="1800" dirty="0"/>
              <a:t> </a:t>
            </a:r>
            <a:r>
              <a:rPr lang="en-US" sz="1800" dirty="0" err="1"/>
              <a:t>tanpa</a:t>
            </a:r>
            <a:r>
              <a:rPr lang="en-US" sz="1800" dirty="0"/>
              <a:t> </a:t>
            </a:r>
            <a:r>
              <a:rPr lang="en-US" sz="1800" dirty="0" err="1"/>
              <a:t>adanya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err="1"/>
              <a:t>Peraturan</a:t>
            </a:r>
            <a:r>
              <a:rPr lang="en-US" sz="1800" dirty="0"/>
              <a:t> </a:t>
            </a:r>
            <a:r>
              <a:rPr lang="en-US" sz="1800" dirty="0" err="1"/>
              <a:t>Pemerintah</a:t>
            </a:r>
            <a:r>
              <a:rPr lang="en-U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095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70104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5.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UUD 1945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.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1959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no. 2262/HK/1959 yang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DPR,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/>
              <a:t>.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,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lain-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tegas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351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010400" cy="5334000"/>
          </a:xfrm>
        </p:spPr>
        <p:txBody>
          <a:bodyPr>
            <a:normAutofit fontScale="92500"/>
          </a:bodyPr>
          <a:lstStyle/>
          <a:p>
            <a:r>
              <a:rPr lang="en-US" dirty="0"/>
              <a:t>7. Convention (</a:t>
            </a:r>
            <a:r>
              <a:rPr lang="en-US" dirty="0" err="1"/>
              <a:t>Konvensi</a:t>
            </a:r>
            <a:r>
              <a:rPr lang="en-US" dirty="0"/>
              <a:t> </a:t>
            </a:r>
            <a:r>
              <a:rPr lang="en-US" dirty="0" err="1"/>
              <a:t>Ketatanegaraan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Konvensi</a:t>
            </a:r>
            <a:r>
              <a:rPr lang="en-US" dirty="0"/>
              <a:t> </a:t>
            </a:r>
            <a:r>
              <a:rPr lang="en-US" dirty="0" err="1"/>
              <a:t>Ketatanegaraan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ketatanegaraan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berulang-ulang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ditaati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ketatanegaraan</a:t>
            </a:r>
            <a:r>
              <a:rPr lang="en-US" dirty="0"/>
              <a:t>. </a:t>
            </a:r>
            <a:r>
              <a:rPr lang="en-US" dirty="0" err="1"/>
              <a:t>Konvensi</a:t>
            </a:r>
            <a:r>
              <a:rPr lang="en-US" dirty="0"/>
              <a:t> </a:t>
            </a:r>
            <a:r>
              <a:rPr lang="en-US" dirty="0" err="1"/>
              <a:t>Ketatanegaraan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dijalankan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749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829510"/>
            <a:ext cx="5723468" cy="1828090"/>
          </a:xfrm>
        </p:spPr>
        <p:txBody>
          <a:bodyPr/>
          <a:lstStyle/>
          <a:p>
            <a:r>
              <a:rPr lang="en-US" dirty="0" smtClean="0"/>
              <a:t>ILMU POLITIK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51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514600"/>
            <a:ext cx="5723468" cy="182809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Negara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74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Negara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19256"/>
            <a:ext cx="7086600" cy="390054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b="1" dirty="0" err="1"/>
              <a:t>Hukum</a:t>
            </a:r>
            <a:r>
              <a:rPr lang="en-US" dirty="0"/>
              <a:t> </a:t>
            </a:r>
            <a:r>
              <a:rPr lang="en-US" b="1" dirty="0" err="1"/>
              <a:t>Administrasi</a:t>
            </a:r>
            <a:r>
              <a:rPr lang="en-US" b="1" dirty="0"/>
              <a:t> Negara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aturan-aturan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alat-alat</a:t>
            </a:r>
            <a:r>
              <a:rPr lang="en-US" dirty="0"/>
              <a:t> </a:t>
            </a:r>
            <a:r>
              <a:rPr lang="en-US" dirty="0" err="1"/>
              <a:t>perlengkapan</a:t>
            </a:r>
            <a:r>
              <a:rPr lang="en-US" dirty="0"/>
              <a:t> Negara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.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keberatan-keberatan</a:t>
            </a:r>
            <a:r>
              <a:rPr lang="en-US" dirty="0"/>
              <a:t>.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Negara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yang </a:t>
            </a:r>
            <a:r>
              <a:rPr lang="en-US" dirty="0" err="1"/>
              <a:t>abstrak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berwujud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bada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.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perbuatan-perbuatan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alat-alat</a:t>
            </a:r>
            <a:r>
              <a:rPr lang="en-US" dirty="0"/>
              <a:t> </a:t>
            </a:r>
            <a:r>
              <a:rPr lang="en-US" dirty="0" err="1"/>
              <a:t>perlengkapan</a:t>
            </a:r>
            <a:r>
              <a:rPr lang="en-US" dirty="0"/>
              <a:t> Negara </a:t>
            </a:r>
            <a:r>
              <a:rPr lang="en-US" dirty="0" err="1"/>
              <a:t>sebagai</a:t>
            </a:r>
            <a:r>
              <a:rPr lang="en-US" dirty="0"/>
              <a:t> organ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heterogen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perbuatan-perbuatan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perbuatan-perbuatan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,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dagang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Negara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rangkaian-rangkaian</a:t>
            </a:r>
            <a:r>
              <a:rPr lang="en-US" dirty="0"/>
              <a:t> </a:t>
            </a:r>
            <a:r>
              <a:rPr lang="en-US" dirty="0" err="1"/>
              <a:t>aturan-aturan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alat-alat</a:t>
            </a:r>
            <a:r>
              <a:rPr lang="en-US" dirty="0"/>
              <a:t> </a:t>
            </a:r>
            <a:r>
              <a:rPr lang="en-US" dirty="0" err="1"/>
              <a:t>perlengkapan</a:t>
            </a:r>
            <a:r>
              <a:rPr lang="en-US" dirty="0"/>
              <a:t> Negara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403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09600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smtClean="0"/>
              <a:t>Negara </a:t>
            </a:r>
            <a:r>
              <a:rPr lang="en-US" dirty="0" err="1" smtClean="0"/>
              <a:t>Menurut</a:t>
            </a:r>
            <a:r>
              <a:rPr lang="en-US" dirty="0" smtClean="0"/>
              <a:t> Para </a:t>
            </a:r>
            <a:r>
              <a:rPr lang="en-US" dirty="0" err="1" smtClean="0"/>
              <a:t>Ahli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391400" cy="4419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800" dirty="0"/>
              <a:t>1</a:t>
            </a:r>
            <a:r>
              <a:rPr lang="en-US" sz="1800" dirty="0" smtClean="0"/>
              <a:t>. </a:t>
            </a:r>
            <a:r>
              <a:rPr lang="en-US" sz="1800" dirty="0" err="1" smtClean="0"/>
              <a:t>Hukum</a:t>
            </a:r>
            <a:r>
              <a:rPr lang="en-US" sz="1800" dirty="0" smtClean="0"/>
              <a:t> </a:t>
            </a:r>
            <a:r>
              <a:rPr lang="en-US" sz="1800" dirty="0" err="1"/>
              <a:t>administrasi</a:t>
            </a:r>
            <a:r>
              <a:rPr lang="en-US" sz="1800" dirty="0"/>
              <a:t> Negara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peraturan</a:t>
            </a:r>
            <a:r>
              <a:rPr lang="en-US" sz="1800" dirty="0"/>
              <a:t> </a:t>
            </a:r>
            <a:r>
              <a:rPr lang="en-US" sz="1800" dirty="0" err="1"/>
              <a:t>hukum</a:t>
            </a:r>
            <a:r>
              <a:rPr lang="en-US" sz="1800" dirty="0"/>
              <a:t> yang </a:t>
            </a:r>
            <a:r>
              <a:rPr lang="en-US" sz="1800" dirty="0" err="1"/>
              <a:t>mengatur</a:t>
            </a:r>
            <a:r>
              <a:rPr lang="en-US" sz="1800" dirty="0"/>
              <a:t> </a:t>
            </a:r>
            <a:r>
              <a:rPr lang="en-US" sz="1800" dirty="0" err="1"/>
              <a:t>administrasi</a:t>
            </a:r>
            <a:r>
              <a:rPr lang="en-US" sz="1800" dirty="0"/>
              <a:t>,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hubungan</a:t>
            </a:r>
            <a:r>
              <a:rPr lang="en-US" sz="1800" dirty="0"/>
              <a:t> </a:t>
            </a:r>
            <a:r>
              <a:rPr lang="en-US" sz="1800" dirty="0" err="1"/>
              <a:t>antara</a:t>
            </a:r>
            <a:r>
              <a:rPr lang="en-US" sz="1800" dirty="0"/>
              <a:t> </a:t>
            </a:r>
            <a:r>
              <a:rPr lang="en-US" sz="1800" dirty="0" err="1"/>
              <a:t>warga</a:t>
            </a:r>
            <a:r>
              <a:rPr lang="en-US" sz="1800" dirty="0"/>
              <a:t> Negara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pemerintahnya</a:t>
            </a:r>
            <a:r>
              <a:rPr lang="en-US" sz="1800" dirty="0"/>
              <a:t> yang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/>
              <a:t>sebab</a:t>
            </a:r>
            <a:r>
              <a:rPr lang="en-US" sz="1800" dirty="0"/>
              <a:t> </a:t>
            </a:r>
            <a:r>
              <a:rPr lang="en-US" sz="1800" dirty="0" err="1"/>
              <a:t>hingga</a:t>
            </a:r>
            <a:r>
              <a:rPr lang="en-US" sz="1800" dirty="0"/>
              <a:t> Negara </a:t>
            </a:r>
            <a:r>
              <a:rPr lang="en-US" sz="1800" dirty="0" err="1"/>
              <a:t>itu</a:t>
            </a:r>
            <a:r>
              <a:rPr lang="en-US" sz="1800" dirty="0"/>
              <a:t> </a:t>
            </a:r>
            <a:r>
              <a:rPr lang="en-US" sz="1800" dirty="0" err="1"/>
              <a:t>berfungsi</a:t>
            </a:r>
            <a:r>
              <a:rPr lang="en-US" sz="1800" dirty="0"/>
              <a:t>. (R. </a:t>
            </a:r>
            <a:r>
              <a:rPr lang="en-US" sz="1800" dirty="0" err="1"/>
              <a:t>Abdoel</a:t>
            </a:r>
            <a:r>
              <a:rPr lang="en-US" sz="1800" dirty="0"/>
              <a:t> </a:t>
            </a:r>
            <a:r>
              <a:rPr lang="en-US" sz="1800" dirty="0" err="1"/>
              <a:t>Djamali</a:t>
            </a:r>
            <a:r>
              <a:rPr lang="en-US" sz="1800" dirty="0"/>
              <a:t>)</a:t>
            </a:r>
          </a:p>
          <a:p>
            <a:pPr marL="0" indent="0" algn="just">
              <a:buNone/>
            </a:pPr>
            <a:r>
              <a:rPr lang="en-US" sz="1800" dirty="0" smtClean="0"/>
              <a:t>2. </a:t>
            </a:r>
            <a:r>
              <a:rPr lang="en-US" sz="1800" dirty="0" err="1" smtClean="0"/>
              <a:t>Hukum</a:t>
            </a:r>
            <a:r>
              <a:rPr lang="en-US" sz="1800" dirty="0" smtClean="0"/>
              <a:t> </a:t>
            </a:r>
            <a:r>
              <a:rPr lang="en-US" sz="1800" dirty="0" err="1"/>
              <a:t>Administrasi</a:t>
            </a:r>
            <a:r>
              <a:rPr lang="en-US" sz="1800" dirty="0"/>
              <a:t> Negara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keseluruhan</a:t>
            </a:r>
            <a:r>
              <a:rPr lang="en-US" sz="1800" dirty="0"/>
              <a:t> </a:t>
            </a:r>
            <a:r>
              <a:rPr lang="en-US" sz="1800" dirty="0" err="1"/>
              <a:t>aturan</a:t>
            </a:r>
            <a:r>
              <a:rPr lang="en-US" sz="1800" dirty="0"/>
              <a:t> </a:t>
            </a:r>
            <a:r>
              <a:rPr lang="en-US" sz="1800" dirty="0" err="1"/>
              <a:t>hukum</a:t>
            </a:r>
            <a:r>
              <a:rPr lang="en-US" sz="1800" dirty="0"/>
              <a:t> yang </a:t>
            </a:r>
            <a:r>
              <a:rPr lang="en-US" sz="1800" dirty="0" err="1"/>
              <a:t>mengatur</a:t>
            </a:r>
            <a:r>
              <a:rPr lang="en-US" sz="1800" dirty="0"/>
              <a:t> </a:t>
            </a:r>
            <a:r>
              <a:rPr lang="en-US" sz="1800" dirty="0" err="1"/>
              <a:t>bagaimana</a:t>
            </a:r>
            <a:r>
              <a:rPr lang="en-US" sz="1800" dirty="0"/>
              <a:t> Negara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penguasa</a:t>
            </a:r>
            <a:r>
              <a:rPr lang="en-US" sz="1800" dirty="0"/>
              <a:t> </a:t>
            </a:r>
            <a:r>
              <a:rPr lang="en-US" sz="1800" dirty="0" err="1"/>
              <a:t>menjalankan</a:t>
            </a:r>
            <a:r>
              <a:rPr lang="en-US" sz="1800" dirty="0"/>
              <a:t> </a:t>
            </a:r>
            <a:r>
              <a:rPr lang="en-US" sz="1800" dirty="0" err="1"/>
              <a:t>usaha-usaha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memenuhi</a:t>
            </a:r>
            <a:r>
              <a:rPr lang="en-US" sz="1800" dirty="0"/>
              <a:t> </a:t>
            </a:r>
            <a:r>
              <a:rPr lang="en-US" sz="1800" dirty="0" err="1"/>
              <a:t>tugasnya</a:t>
            </a:r>
            <a:r>
              <a:rPr lang="en-US" sz="1800" dirty="0"/>
              <a:t>. (</a:t>
            </a:r>
            <a:r>
              <a:rPr lang="en-US" sz="1800" dirty="0" err="1"/>
              <a:t>Kusumadi</a:t>
            </a:r>
            <a:r>
              <a:rPr lang="en-US" sz="1800" dirty="0"/>
              <a:t> </a:t>
            </a:r>
            <a:r>
              <a:rPr lang="en-US" sz="1800" dirty="0" err="1"/>
              <a:t>Poedjosewojo</a:t>
            </a:r>
            <a:r>
              <a:rPr lang="en-US" sz="1800" dirty="0"/>
              <a:t>)</a:t>
            </a:r>
          </a:p>
          <a:p>
            <a:pPr marL="0" indent="0" algn="just">
              <a:buNone/>
            </a:pPr>
            <a:r>
              <a:rPr lang="en-US" sz="1800" dirty="0" smtClean="0"/>
              <a:t>3. </a:t>
            </a:r>
            <a:r>
              <a:rPr lang="en-US" sz="1800" dirty="0" err="1" smtClean="0"/>
              <a:t>Hukum</a:t>
            </a:r>
            <a:r>
              <a:rPr lang="en-US" sz="1800" dirty="0" smtClean="0"/>
              <a:t> </a:t>
            </a:r>
            <a:r>
              <a:rPr lang="en-US" sz="1800" dirty="0" err="1"/>
              <a:t>Administrasi</a:t>
            </a:r>
            <a:r>
              <a:rPr lang="en-US" sz="1800" dirty="0"/>
              <a:t> Negara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hukum</a:t>
            </a:r>
            <a:r>
              <a:rPr lang="en-US" sz="1800" dirty="0"/>
              <a:t> yang </a:t>
            </a:r>
            <a:r>
              <a:rPr lang="en-US" sz="1800" dirty="0" err="1"/>
              <a:t>menguji</a:t>
            </a:r>
            <a:r>
              <a:rPr lang="en-US" sz="1800" dirty="0"/>
              <a:t> </a:t>
            </a:r>
            <a:r>
              <a:rPr lang="en-US" sz="1800" dirty="0" err="1"/>
              <a:t>hubungan</a:t>
            </a:r>
            <a:r>
              <a:rPr lang="en-US" sz="1800" dirty="0"/>
              <a:t> </a:t>
            </a:r>
            <a:r>
              <a:rPr lang="en-US" sz="1800" dirty="0" err="1"/>
              <a:t>hukum</a:t>
            </a:r>
            <a:r>
              <a:rPr lang="en-US" sz="1800" dirty="0"/>
              <a:t> </a:t>
            </a:r>
            <a:r>
              <a:rPr lang="en-US" sz="1800" dirty="0" err="1"/>
              <a:t>istimewa</a:t>
            </a:r>
            <a:r>
              <a:rPr lang="en-US" sz="1800" dirty="0"/>
              <a:t> yang </a:t>
            </a:r>
            <a:r>
              <a:rPr lang="en-US" sz="1800" dirty="0" err="1"/>
              <a:t>diadakan</a:t>
            </a:r>
            <a:r>
              <a:rPr lang="en-US" sz="1800" dirty="0"/>
              <a:t>,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kemungkinan</a:t>
            </a:r>
            <a:r>
              <a:rPr lang="en-US" sz="1800" dirty="0"/>
              <a:t> </a:t>
            </a:r>
            <a:r>
              <a:rPr lang="en-US" sz="1800" dirty="0" err="1"/>
              <a:t>para</a:t>
            </a:r>
            <a:r>
              <a:rPr lang="en-US" sz="1800" dirty="0"/>
              <a:t> </a:t>
            </a:r>
            <a:r>
              <a:rPr lang="en-US" sz="1800" dirty="0" err="1"/>
              <a:t>pejabat</a:t>
            </a:r>
            <a:r>
              <a:rPr lang="en-US" sz="1800" dirty="0"/>
              <a:t> </a:t>
            </a:r>
            <a:r>
              <a:rPr lang="en-US" sz="1800" dirty="0" err="1"/>
              <a:t>melakukan</a:t>
            </a:r>
            <a:r>
              <a:rPr lang="en-US" sz="1800" dirty="0"/>
              <a:t> </a:t>
            </a:r>
            <a:r>
              <a:rPr lang="en-US" sz="1800" dirty="0" err="1"/>
              <a:t>tugas</a:t>
            </a:r>
            <a:r>
              <a:rPr lang="en-US" sz="1800" dirty="0"/>
              <a:t> </a:t>
            </a:r>
            <a:r>
              <a:rPr lang="en-US" sz="1800" dirty="0" err="1"/>
              <a:t>mereka</a:t>
            </a:r>
            <a:r>
              <a:rPr lang="en-US" sz="1800" dirty="0"/>
              <a:t> yang </a:t>
            </a:r>
            <a:r>
              <a:rPr lang="en-US" sz="1800" dirty="0" err="1"/>
              <a:t>khusus</a:t>
            </a:r>
            <a:r>
              <a:rPr lang="en-US" sz="1800" dirty="0"/>
              <a:t>. (E. Utrecht)</a:t>
            </a:r>
          </a:p>
          <a:p>
            <a:pPr marL="0" indent="0" algn="just">
              <a:buNone/>
            </a:pPr>
            <a:r>
              <a:rPr lang="en-US" sz="1800" dirty="0" smtClean="0"/>
              <a:t>4. </a:t>
            </a:r>
            <a:r>
              <a:rPr lang="en-US" sz="1800" dirty="0" err="1" smtClean="0"/>
              <a:t>Hukum</a:t>
            </a:r>
            <a:r>
              <a:rPr lang="en-US" sz="1800" dirty="0" smtClean="0"/>
              <a:t> </a:t>
            </a:r>
            <a:r>
              <a:rPr lang="en-US" sz="1800" dirty="0" err="1"/>
              <a:t>Administrasi</a:t>
            </a:r>
            <a:r>
              <a:rPr lang="en-US" sz="1800" dirty="0"/>
              <a:t> Negara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keseluruhan</a:t>
            </a:r>
            <a:r>
              <a:rPr lang="en-US" sz="1800" dirty="0"/>
              <a:t> </a:t>
            </a:r>
            <a:r>
              <a:rPr lang="en-US" sz="1800" dirty="0" err="1"/>
              <a:t>aturan</a:t>
            </a:r>
            <a:r>
              <a:rPr lang="en-US" sz="1800" dirty="0"/>
              <a:t> yang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diperhatikan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para</a:t>
            </a:r>
            <a:r>
              <a:rPr lang="en-US" sz="1800" dirty="0"/>
              <a:t> </a:t>
            </a:r>
            <a:r>
              <a:rPr lang="en-US" sz="1800" dirty="0" err="1"/>
              <a:t>penguasa</a:t>
            </a:r>
            <a:r>
              <a:rPr lang="en-US" sz="1800" dirty="0"/>
              <a:t> yang </a:t>
            </a:r>
            <a:r>
              <a:rPr lang="en-US" sz="1800" dirty="0" err="1"/>
              <a:t>diserahi</a:t>
            </a:r>
            <a:r>
              <a:rPr lang="en-US" sz="1800" dirty="0"/>
              <a:t> </a:t>
            </a:r>
            <a:r>
              <a:rPr lang="en-US" sz="1800" dirty="0" err="1"/>
              <a:t>tugas</a:t>
            </a:r>
            <a:r>
              <a:rPr lang="en-US" sz="1800" dirty="0"/>
              <a:t> </a:t>
            </a:r>
            <a:r>
              <a:rPr lang="en-US" sz="1800" dirty="0" err="1"/>
              <a:t>pemerintahan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menjalankan</a:t>
            </a:r>
            <a:r>
              <a:rPr lang="en-US" sz="1800" dirty="0"/>
              <a:t> </a:t>
            </a:r>
            <a:r>
              <a:rPr lang="en-US" sz="1800" dirty="0" err="1"/>
              <a:t>tugasnya</a:t>
            </a:r>
            <a:r>
              <a:rPr lang="en-US" sz="1800" dirty="0"/>
              <a:t>. (Van Apeldoorn)</a:t>
            </a:r>
          </a:p>
          <a:p>
            <a:pPr marL="0" indent="0" algn="just">
              <a:buNone/>
            </a:pPr>
            <a:r>
              <a:rPr lang="en-US" sz="1800" dirty="0" smtClean="0"/>
              <a:t>5. </a:t>
            </a:r>
            <a:r>
              <a:rPr lang="en-US" sz="1800" dirty="0" err="1" smtClean="0"/>
              <a:t>Hukum</a:t>
            </a:r>
            <a:r>
              <a:rPr lang="en-US" sz="1800" dirty="0" smtClean="0"/>
              <a:t> </a:t>
            </a:r>
            <a:r>
              <a:rPr lang="en-US" sz="1800" dirty="0" err="1"/>
              <a:t>administrasi</a:t>
            </a:r>
            <a:r>
              <a:rPr lang="en-US" sz="1800" dirty="0"/>
              <a:t> Negara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hukum</a:t>
            </a:r>
            <a:r>
              <a:rPr lang="en-US" sz="1800" dirty="0"/>
              <a:t> yang </a:t>
            </a:r>
            <a:r>
              <a:rPr lang="en-US" sz="1800" dirty="0" err="1"/>
              <a:t>mengatur</a:t>
            </a:r>
            <a:r>
              <a:rPr lang="en-US" sz="1800" dirty="0"/>
              <a:t> </a:t>
            </a:r>
            <a:r>
              <a:rPr lang="en-US" sz="1800" dirty="0" err="1"/>
              <a:t>hubungan-hubungan</a:t>
            </a:r>
            <a:r>
              <a:rPr lang="en-US" sz="1800" dirty="0"/>
              <a:t> </a:t>
            </a:r>
            <a:r>
              <a:rPr lang="en-US" sz="1800" dirty="0" err="1"/>
              <a:t>hukum</a:t>
            </a:r>
            <a:r>
              <a:rPr lang="en-US" sz="1800" dirty="0"/>
              <a:t> </a:t>
            </a:r>
            <a:r>
              <a:rPr lang="en-US" sz="1800" dirty="0" err="1"/>
              <a:t>antara</a:t>
            </a:r>
            <a:r>
              <a:rPr lang="en-US" sz="1800" dirty="0"/>
              <a:t> </a:t>
            </a:r>
            <a:r>
              <a:rPr lang="en-US" sz="1800" dirty="0" err="1"/>
              <a:t>jabatan-jabatan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Negara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para</a:t>
            </a:r>
            <a:r>
              <a:rPr lang="en-US" sz="1800" dirty="0"/>
              <a:t> </a:t>
            </a:r>
            <a:r>
              <a:rPr lang="en-US" sz="1800" dirty="0" err="1"/>
              <a:t>warga</a:t>
            </a:r>
            <a:r>
              <a:rPr lang="en-US" sz="1800" dirty="0"/>
              <a:t> </a:t>
            </a:r>
            <a:r>
              <a:rPr lang="en-US" sz="1800" dirty="0" err="1"/>
              <a:t>masyarakat</a:t>
            </a:r>
            <a:r>
              <a:rPr lang="en-US" sz="1800" dirty="0"/>
              <a:t>. (</a:t>
            </a:r>
            <a:r>
              <a:rPr lang="en-US" sz="1800" dirty="0" err="1"/>
              <a:t>Djokosutono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2807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266140"/>
            <a:ext cx="7696200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en-US" sz="2600" dirty="0" err="1"/>
              <a:t>Secara</a:t>
            </a:r>
            <a:r>
              <a:rPr lang="en-US" sz="2600" dirty="0"/>
              <a:t> </a:t>
            </a:r>
            <a:r>
              <a:rPr lang="en-US" sz="2600" dirty="0" err="1"/>
              <a:t>etimologis</a:t>
            </a:r>
            <a:r>
              <a:rPr lang="en-US" sz="2600" dirty="0"/>
              <a:t>, </a:t>
            </a:r>
            <a:r>
              <a:rPr lang="en-US" sz="2600" dirty="0" err="1"/>
              <a:t>politik</a:t>
            </a:r>
            <a:r>
              <a:rPr lang="en-US" sz="2600" dirty="0"/>
              <a:t> </a:t>
            </a:r>
            <a:r>
              <a:rPr lang="en-US" sz="2600" dirty="0" err="1"/>
              <a:t>berasal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katapolis</a:t>
            </a:r>
            <a:r>
              <a:rPr lang="en-US" sz="2600" dirty="0"/>
              <a:t> (</a:t>
            </a:r>
            <a:r>
              <a:rPr lang="en-US" sz="2600" dirty="0" err="1"/>
              <a:t>bahasa</a:t>
            </a:r>
            <a:r>
              <a:rPr lang="en-US" sz="2600" dirty="0"/>
              <a:t> </a:t>
            </a:r>
            <a:r>
              <a:rPr lang="en-US" sz="2600" dirty="0" err="1"/>
              <a:t>Yunani</a:t>
            </a:r>
            <a:r>
              <a:rPr lang="en-US" sz="2600" dirty="0"/>
              <a:t>) yang </a:t>
            </a:r>
            <a:r>
              <a:rPr lang="en-US" sz="2600" dirty="0" err="1"/>
              <a:t>artinya</a:t>
            </a:r>
            <a:r>
              <a:rPr lang="en-US" sz="2600" dirty="0"/>
              <a:t> Negara </a:t>
            </a:r>
            <a:r>
              <a:rPr lang="en-US" sz="2600" dirty="0" err="1"/>
              <a:t>kota</a:t>
            </a:r>
            <a:r>
              <a:rPr lang="en-US" sz="2600" dirty="0"/>
              <a:t>. </a:t>
            </a:r>
            <a:r>
              <a:rPr lang="en-US" sz="2600" dirty="0" err="1"/>
              <a:t>Kemudian</a:t>
            </a:r>
            <a:r>
              <a:rPr lang="en-US" sz="2600" dirty="0"/>
              <a:t> </a:t>
            </a:r>
            <a:r>
              <a:rPr lang="en-US" sz="2600" dirty="0" err="1"/>
              <a:t>diturunkan</a:t>
            </a:r>
            <a:r>
              <a:rPr lang="en-US" sz="2600" dirty="0"/>
              <a:t> kata lain </a:t>
            </a:r>
            <a:r>
              <a:rPr lang="en-US" sz="2600" dirty="0" err="1"/>
              <a:t>seperti</a:t>
            </a:r>
            <a:r>
              <a:rPr lang="en-US" sz="2600" dirty="0"/>
              <a:t> polities (</a:t>
            </a:r>
            <a:r>
              <a:rPr lang="en-US" sz="2600" dirty="0" err="1"/>
              <a:t>warga</a:t>
            </a:r>
            <a:r>
              <a:rPr lang="en-US" sz="2600" dirty="0"/>
              <a:t> </a:t>
            </a:r>
            <a:r>
              <a:rPr lang="en-US" sz="2600" dirty="0" err="1"/>
              <a:t>negara</a:t>
            </a:r>
            <a:r>
              <a:rPr lang="en-US" sz="2600" dirty="0"/>
              <a:t>), </a:t>
            </a:r>
            <a:r>
              <a:rPr lang="en-US" sz="2600" dirty="0" err="1"/>
              <a:t>politikos</a:t>
            </a:r>
            <a:r>
              <a:rPr lang="en-US" sz="2600" dirty="0"/>
              <a:t> (</a:t>
            </a:r>
            <a:r>
              <a:rPr lang="en-US" sz="2600" dirty="0" err="1"/>
              <a:t>kewarganegaraan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civics)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politike</a:t>
            </a:r>
            <a:r>
              <a:rPr lang="en-US" sz="2600" dirty="0"/>
              <a:t> </a:t>
            </a:r>
            <a:r>
              <a:rPr lang="en-US" sz="2600" dirty="0" err="1"/>
              <a:t>tehne</a:t>
            </a:r>
            <a:r>
              <a:rPr lang="en-US" sz="2600" dirty="0"/>
              <a:t> (</a:t>
            </a:r>
            <a:r>
              <a:rPr lang="en-US" sz="2600" dirty="0" err="1"/>
              <a:t>kemahiran</a:t>
            </a:r>
            <a:r>
              <a:rPr lang="en-US" sz="2600" dirty="0"/>
              <a:t> </a:t>
            </a:r>
            <a:r>
              <a:rPr lang="en-US" sz="2600" dirty="0" err="1"/>
              <a:t>politik</a:t>
            </a:r>
            <a:r>
              <a:rPr lang="en-US" sz="2600" dirty="0"/>
              <a:t>)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politike</a:t>
            </a:r>
            <a:r>
              <a:rPr lang="en-US" sz="2600" dirty="0"/>
              <a:t> episteme (</a:t>
            </a:r>
            <a:r>
              <a:rPr lang="en-US" sz="2600" dirty="0" err="1"/>
              <a:t>ilmu</a:t>
            </a:r>
            <a:r>
              <a:rPr lang="en-US" sz="2600" dirty="0"/>
              <a:t> </a:t>
            </a:r>
            <a:r>
              <a:rPr lang="en-US" sz="2600" dirty="0" err="1"/>
              <a:t>politik</a:t>
            </a:r>
            <a:r>
              <a:rPr lang="en-US" sz="2600" dirty="0" smtClean="0"/>
              <a:t>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600" dirty="0" err="1" smtClean="0"/>
              <a:t>Menurut</a:t>
            </a:r>
            <a:r>
              <a:rPr lang="en-US" sz="2600" dirty="0" smtClean="0"/>
              <a:t> </a:t>
            </a:r>
            <a:r>
              <a:rPr lang="en-US" sz="2600" dirty="0" err="1"/>
              <a:t>Deliar</a:t>
            </a:r>
            <a:r>
              <a:rPr lang="en-US" sz="2600" dirty="0"/>
              <a:t> </a:t>
            </a:r>
            <a:r>
              <a:rPr lang="en-US" sz="2600" dirty="0" err="1"/>
              <a:t>Noer</a:t>
            </a:r>
            <a:r>
              <a:rPr lang="en-US" sz="2600" dirty="0"/>
              <a:t> </a:t>
            </a:r>
            <a:r>
              <a:rPr lang="en-US" sz="2600" dirty="0" err="1" smtClean="0"/>
              <a:t>politik</a:t>
            </a:r>
            <a:r>
              <a:rPr lang="en-US" sz="2600" dirty="0" smtClean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segala</a:t>
            </a:r>
            <a:r>
              <a:rPr lang="en-US" sz="2600" dirty="0"/>
              <a:t> </a:t>
            </a:r>
            <a:r>
              <a:rPr lang="en-US" sz="2600" dirty="0" err="1"/>
              <a:t>aktivitas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sikap</a:t>
            </a:r>
            <a:r>
              <a:rPr lang="en-US" sz="2600" dirty="0"/>
              <a:t> yang </a:t>
            </a:r>
            <a:r>
              <a:rPr lang="en-US" sz="2600" dirty="0" err="1"/>
              <a:t>berhubungan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kekuasaan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yang </a:t>
            </a:r>
            <a:r>
              <a:rPr lang="en-US" sz="2600" dirty="0" err="1"/>
              <a:t>bermaksud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mempengaruhi</a:t>
            </a:r>
            <a:r>
              <a:rPr lang="en-US" sz="2600" dirty="0"/>
              <a:t>,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jalan</a:t>
            </a:r>
            <a:r>
              <a:rPr lang="en-US" sz="2600" dirty="0"/>
              <a:t> </a:t>
            </a:r>
            <a:r>
              <a:rPr lang="en-US" sz="2600" dirty="0" err="1"/>
              <a:t>mengubah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mempertahankan</a:t>
            </a:r>
            <a:r>
              <a:rPr lang="en-US" sz="2600" dirty="0"/>
              <a:t>, </a:t>
            </a:r>
            <a:r>
              <a:rPr lang="en-US" sz="2600" dirty="0" err="1"/>
              <a:t>suatu</a:t>
            </a:r>
            <a:r>
              <a:rPr lang="en-US" sz="2600" dirty="0"/>
              <a:t> </a:t>
            </a:r>
            <a:r>
              <a:rPr lang="en-US" sz="2600" dirty="0" err="1"/>
              <a:t>macam</a:t>
            </a:r>
            <a:r>
              <a:rPr lang="en-US" sz="2600" dirty="0"/>
              <a:t> </a:t>
            </a:r>
            <a:r>
              <a:rPr lang="en-US" sz="2600" dirty="0" err="1"/>
              <a:t>bentuk</a:t>
            </a:r>
            <a:r>
              <a:rPr lang="en-US" sz="2600" dirty="0"/>
              <a:t> </a:t>
            </a:r>
            <a:r>
              <a:rPr lang="en-US" sz="2600" dirty="0" err="1"/>
              <a:t>susunan</a:t>
            </a:r>
            <a:r>
              <a:rPr lang="en-US" sz="2600" dirty="0"/>
              <a:t> </a:t>
            </a:r>
            <a:r>
              <a:rPr lang="en-US" sz="2600" dirty="0" err="1"/>
              <a:t>masyarakat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234034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057400" y="838200"/>
            <a:ext cx="5029200" cy="838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APA ITU ILMU POLITIK?</a:t>
            </a:r>
            <a:endParaRPr lang="en-US" sz="2500" b="1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38200" y="1981200"/>
            <a:ext cx="7543800" cy="4038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err="1">
                <a:solidFill>
                  <a:schemeClr val="tx1"/>
                </a:solidFill>
              </a:rPr>
              <a:t>Secara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Umum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Pengertian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Ilmu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Politik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adalah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cabang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ilmu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sosial</a:t>
            </a:r>
            <a:r>
              <a:rPr lang="en-US" sz="2600" dirty="0">
                <a:solidFill>
                  <a:schemeClr val="tx1"/>
                </a:solidFill>
              </a:rPr>
              <a:t> yang </a:t>
            </a:r>
            <a:r>
              <a:rPr lang="en-US" sz="2600" dirty="0" err="1">
                <a:solidFill>
                  <a:schemeClr val="tx1"/>
                </a:solidFill>
              </a:rPr>
              <a:t>membahas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mengenai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teori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praktik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politik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serta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gambaran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analisis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mengenai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sistem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politik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perilaku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politik</a:t>
            </a:r>
            <a:r>
              <a:rPr lang="en-US" sz="2600" dirty="0">
                <a:solidFill>
                  <a:schemeClr val="tx1"/>
                </a:solidFill>
              </a:rPr>
              <a:t>. </a:t>
            </a:r>
            <a:r>
              <a:rPr lang="en-US" sz="2600" dirty="0" err="1">
                <a:solidFill>
                  <a:schemeClr val="tx1"/>
                </a:solidFill>
              </a:rPr>
              <a:t>Ilmu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politik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mempelajari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mengenai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alokasi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dan</a:t>
            </a:r>
            <a:r>
              <a:rPr lang="en-US" sz="2600" dirty="0">
                <a:solidFill>
                  <a:schemeClr val="tx1"/>
                </a:solidFill>
              </a:rPr>
              <a:t> transfer </a:t>
            </a:r>
            <a:r>
              <a:rPr lang="en-US" sz="2600" dirty="0" err="1">
                <a:solidFill>
                  <a:schemeClr val="tx1"/>
                </a:solidFill>
              </a:rPr>
              <a:t>kekuasaan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dalam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pembuatan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keputusan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dirty="0" err="1">
                <a:solidFill>
                  <a:schemeClr val="tx1"/>
                </a:solidFill>
              </a:rPr>
              <a:t>peran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sistem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pemerintahan</a:t>
            </a:r>
            <a:r>
              <a:rPr lang="en-US" sz="2600" dirty="0">
                <a:solidFill>
                  <a:schemeClr val="tx1"/>
                </a:solidFill>
              </a:rPr>
              <a:t> yang </a:t>
            </a:r>
            <a:r>
              <a:rPr lang="en-US" sz="2600" dirty="0" err="1">
                <a:solidFill>
                  <a:schemeClr val="tx1"/>
                </a:solidFill>
              </a:rPr>
              <a:t>termasuk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dalam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pemerintah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organisasi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internasional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dirty="0" err="1">
                <a:solidFill>
                  <a:schemeClr val="tx1"/>
                </a:solidFill>
              </a:rPr>
              <a:t>perilaku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politik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kebijakan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publik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7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838200"/>
            <a:ext cx="7848600" cy="5334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</a:rPr>
              <a:t>Menurut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Bluntschli</a:t>
            </a:r>
            <a:r>
              <a:rPr lang="en-US" sz="2400" dirty="0">
                <a:solidFill>
                  <a:schemeClr val="tx1"/>
                </a:solidFill>
              </a:rPr>
              <a:t>, Garner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Frank </a:t>
            </a:r>
            <a:r>
              <a:rPr lang="en-US" sz="2400" dirty="0" err="1">
                <a:solidFill>
                  <a:schemeClr val="tx1"/>
                </a:solidFill>
              </a:rPr>
              <a:t>Goodnow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menyatakan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bahwa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ilmu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politik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adalah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ilmu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mempelajari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lingkungan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kenegaraan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tx1"/>
                </a:solidFill>
              </a:rPr>
              <a:t>Seely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Stephen Leacock, </a:t>
            </a:r>
            <a:r>
              <a:rPr lang="en-US" sz="2400" dirty="0" err="1">
                <a:solidFill>
                  <a:schemeClr val="tx1"/>
                </a:solidFill>
              </a:rPr>
              <a:t>mengatakan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bahwa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ilmu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politik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merupakan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ilmu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serasi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menanggani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pemerintahan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tx1"/>
                </a:solidFill>
              </a:rPr>
              <a:t>Pemikir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Prancis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juga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mengeluarkan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pendapatnya</a:t>
            </a:r>
            <a:r>
              <a:rPr lang="en-US" sz="2400" dirty="0">
                <a:solidFill>
                  <a:schemeClr val="tx1"/>
                </a:solidFill>
              </a:rPr>
              <a:t>, Paul Janet </a:t>
            </a:r>
            <a:r>
              <a:rPr lang="en-US" sz="2400" dirty="0" err="1">
                <a:solidFill>
                  <a:schemeClr val="tx1"/>
                </a:solidFill>
              </a:rPr>
              <a:t>menyikapi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ilmu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politik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sebagai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ilmu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mengatur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perkembangan</a:t>
            </a:r>
            <a:r>
              <a:rPr lang="en-US" sz="2400" dirty="0">
                <a:solidFill>
                  <a:schemeClr val="tx1"/>
                </a:solidFill>
              </a:rPr>
              <a:t> Negara </a:t>
            </a:r>
            <a:r>
              <a:rPr lang="en-US" sz="2400" dirty="0" err="1">
                <a:solidFill>
                  <a:schemeClr val="tx1"/>
                </a:solidFill>
              </a:rPr>
              <a:t>begitu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juga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prinsip</a:t>
            </a:r>
            <a:r>
              <a:rPr lang="en-US" sz="2400" dirty="0">
                <a:solidFill>
                  <a:schemeClr val="tx1"/>
                </a:solidFill>
              </a:rPr>
              <a:t>- </a:t>
            </a:r>
            <a:r>
              <a:rPr lang="en-US" sz="2400" dirty="0" err="1">
                <a:solidFill>
                  <a:schemeClr val="tx1"/>
                </a:solidFill>
              </a:rPr>
              <a:t>prinsip</a:t>
            </a:r>
            <a:r>
              <a:rPr lang="en-US" sz="2400" dirty="0">
                <a:solidFill>
                  <a:schemeClr val="tx1"/>
                </a:solidFill>
              </a:rPr>
              <a:t>  </a:t>
            </a:r>
            <a:r>
              <a:rPr lang="en-US" sz="2400" dirty="0" err="1">
                <a:solidFill>
                  <a:schemeClr val="tx1"/>
                </a:solidFill>
              </a:rPr>
              <a:t>pemerintahan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Pendapat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didukung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juga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oleh</a:t>
            </a:r>
            <a:r>
              <a:rPr lang="en-US" sz="2400" dirty="0">
                <a:solidFill>
                  <a:schemeClr val="tx1"/>
                </a:solidFill>
              </a:rPr>
              <a:t> R.N. Gilchrist.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tx1"/>
                </a:solidFill>
              </a:rPr>
              <a:t>Lasswell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berpendapat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ilmu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politik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adalah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ilmu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mempelajari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pengaruh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kekuasaan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46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0" y="914400"/>
            <a:ext cx="6400800" cy="838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APA SAJA BIDANG-BIDANG DARI ILMU POLITIK?</a:t>
            </a:r>
            <a:endParaRPr lang="en-US" sz="2500" b="1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09600" y="1981200"/>
            <a:ext cx="7924800" cy="4267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 Contemporary Political Science, </a:t>
            </a:r>
            <a:r>
              <a:rPr lang="en-US" sz="2800" dirty="0" err="1">
                <a:solidFill>
                  <a:schemeClr val="tx1"/>
                </a:solidFill>
              </a:rPr>
              <a:t>terbitnya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Unesco</a:t>
            </a:r>
            <a:r>
              <a:rPr lang="en-US" sz="2800" dirty="0">
                <a:solidFill>
                  <a:schemeClr val="tx1"/>
                </a:solidFill>
              </a:rPr>
              <a:t> 1950, </a:t>
            </a:r>
            <a:r>
              <a:rPr lang="en-US" sz="2800" dirty="0" err="1">
                <a:solidFill>
                  <a:schemeClr val="tx1"/>
                </a:solidFill>
              </a:rPr>
              <a:t>Ilmu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Politik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dibagi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empat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bidang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</a:p>
          <a:p>
            <a:pPr marL="514350" indent="-514350" algn="just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Politik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 algn="just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Lembaga-lembaga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politik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Partai-partai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teori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golongan-golongan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(groups)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pendapat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umum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Hubungan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internasional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06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0" y="609600"/>
            <a:ext cx="6400800" cy="838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APA SAJA SIFAT DARI ILMU POLITIK?</a:t>
            </a:r>
            <a:endParaRPr lang="en-US" sz="2500" b="1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3400" y="1600200"/>
            <a:ext cx="8229600" cy="4648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err="1">
                <a:solidFill>
                  <a:schemeClr val="tx1"/>
                </a:solidFill>
              </a:rPr>
              <a:t>I</a:t>
            </a:r>
            <a:r>
              <a:rPr lang="en-US" sz="2800" dirty="0" err="1" smtClean="0">
                <a:solidFill>
                  <a:schemeClr val="tx1"/>
                </a:solidFill>
              </a:rPr>
              <a:t>lmu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politik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menyelidiki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menguraikan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hidup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negara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itu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sikap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tindak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tanduknya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kehidupan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warganya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serta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pergaulan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antar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negara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kata lain, </a:t>
            </a:r>
            <a:r>
              <a:rPr lang="en-US" sz="2800" dirty="0" err="1">
                <a:solidFill>
                  <a:schemeClr val="tx1"/>
                </a:solidFill>
              </a:rPr>
              <a:t>ilmu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politik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bersifat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membahas</a:t>
            </a:r>
            <a:r>
              <a:rPr lang="en-US" sz="2800" dirty="0">
                <a:solidFill>
                  <a:schemeClr val="tx1"/>
                </a:solidFill>
              </a:rPr>
              <a:t> proses-proses yang </a:t>
            </a:r>
            <a:r>
              <a:rPr lang="en-US" sz="2800" dirty="0" err="1">
                <a:solidFill>
                  <a:schemeClr val="tx1"/>
                </a:solidFill>
              </a:rPr>
              <a:t>berlangsung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suatu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negara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seperti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kekuasaan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susunan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masyarakat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en-US" sz="2800" dirty="0" err="1">
                <a:solidFill>
                  <a:schemeClr val="tx1"/>
                </a:solidFill>
              </a:rPr>
              <a:t>Sedangkan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ilmu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negara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membahas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tentang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teori-teori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terbentuknya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negara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struktur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negara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atau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bentuk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pemerintahan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negara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tersebut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4279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47800" y="304800"/>
            <a:ext cx="6400800" cy="838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APA TUJUAN &amp; FUNGSI DARI ILMU POLITIK?</a:t>
            </a:r>
            <a:endParaRPr lang="en-US" sz="2500" b="1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1295400"/>
            <a:ext cx="8229600" cy="5105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300" dirty="0" err="1">
                <a:solidFill>
                  <a:schemeClr val="tx1"/>
                </a:solidFill>
              </a:rPr>
              <a:t>Tujuan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politik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adalah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kekuasan</a:t>
            </a:r>
            <a:r>
              <a:rPr lang="en-US" sz="2300" dirty="0">
                <a:solidFill>
                  <a:schemeClr val="tx1"/>
                </a:solidFill>
              </a:rPr>
              <a:t>, yang </a:t>
            </a:r>
            <a:r>
              <a:rPr lang="en-US" sz="2300" dirty="0" err="1">
                <a:solidFill>
                  <a:schemeClr val="tx1"/>
                </a:solidFill>
              </a:rPr>
              <a:t>diperoleh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melalui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tindakan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politik</a:t>
            </a:r>
            <a:r>
              <a:rPr lang="en-US" sz="2300" dirty="0">
                <a:solidFill>
                  <a:schemeClr val="tx1"/>
                </a:solidFill>
              </a:rPr>
              <a:t>. </a:t>
            </a:r>
            <a:r>
              <a:rPr lang="en-US" sz="2300" dirty="0" err="1">
                <a:solidFill>
                  <a:schemeClr val="tx1"/>
                </a:solidFill>
              </a:rPr>
              <a:t>Untuk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mencapai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tujuan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tersebut</a:t>
            </a:r>
            <a:r>
              <a:rPr lang="en-US" sz="2300" dirty="0">
                <a:solidFill>
                  <a:schemeClr val="tx1"/>
                </a:solidFill>
              </a:rPr>
              <a:t>, </a:t>
            </a:r>
            <a:r>
              <a:rPr lang="en-US" sz="2300" dirty="0" err="1">
                <a:solidFill>
                  <a:schemeClr val="tx1"/>
                </a:solidFill>
              </a:rPr>
              <a:t>ilmu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politik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memberikan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beberapa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perspektif</a:t>
            </a:r>
            <a:r>
              <a:rPr lang="en-US" sz="2300" dirty="0">
                <a:solidFill>
                  <a:schemeClr val="tx1"/>
                </a:solidFill>
              </a:rPr>
              <a:t>, </a:t>
            </a:r>
            <a:r>
              <a:rPr lang="en-US" sz="2300" dirty="0" err="1">
                <a:solidFill>
                  <a:schemeClr val="tx1"/>
                </a:solidFill>
              </a:rPr>
              <a:t>yaitu</a:t>
            </a:r>
            <a:r>
              <a:rPr lang="en-US" sz="2300" dirty="0">
                <a:solidFill>
                  <a:schemeClr val="tx1"/>
                </a:solidFill>
              </a:rPr>
              <a:t> :</a:t>
            </a:r>
          </a:p>
          <a:p>
            <a:pPr algn="just"/>
            <a:r>
              <a:rPr lang="en-US" sz="2300" dirty="0" smtClean="0">
                <a:solidFill>
                  <a:schemeClr val="tx1"/>
                </a:solidFill>
              </a:rPr>
              <a:t>1. </a:t>
            </a:r>
            <a:r>
              <a:rPr lang="en-US" sz="2300" dirty="0" err="1" smtClean="0">
                <a:solidFill>
                  <a:schemeClr val="tx1"/>
                </a:solidFill>
              </a:rPr>
              <a:t>Perspektif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Intelektual</a:t>
            </a:r>
            <a:r>
              <a:rPr lang="en-US" sz="2300" dirty="0" smtClean="0">
                <a:solidFill>
                  <a:schemeClr val="tx1"/>
                </a:solidFill>
              </a:rPr>
              <a:t>, </a:t>
            </a:r>
            <a:r>
              <a:rPr lang="en-US" sz="2300" dirty="0" err="1">
                <a:solidFill>
                  <a:schemeClr val="tx1"/>
                </a:solidFill>
              </a:rPr>
              <a:t>fungsi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tujuan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ilmu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politik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dari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perspektif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intelektual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adalah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memberikan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pembelajaran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kepada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setiap</a:t>
            </a:r>
            <a:r>
              <a:rPr lang="en-US" sz="2300" dirty="0">
                <a:solidFill>
                  <a:schemeClr val="tx1"/>
                </a:solidFill>
              </a:rPr>
              <a:t> orang </a:t>
            </a:r>
            <a:r>
              <a:rPr lang="en-US" sz="2300" dirty="0" err="1">
                <a:solidFill>
                  <a:schemeClr val="tx1"/>
                </a:solidFill>
              </a:rPr>
              <a:t>tentang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asas</a:t>
            </a:r>
            <a:r>
              <a:rPr lang="en-US" sz="2300" dirty="0">
                <a:solidFill>
                  <a:schemeClr val="tx1"/>
                </a:solidFill>
              </a:rPr>
              <a:t>, </a:t>
            </a:r>
            <a:r>
              <a:rPr lang="en-US" sz="2300" dirty="0" err="1">
                <a:solidFill>
                  <a:schemeClr val="tx1"/>
                </a:solidFill>
              </a:rPr>
              <a:t>seni</a:t>
            </a:r>
            <a:r>
              <a:rPr lang="en-US" sz="2300" dirty="0">
                <a:solidFill>
                  <a:schemeClr val="tx1"/>
                </a:solidFill>
              </a:rPr>
              <a:t>, </a:t>
            </a:r>
            <a:r>
              <a:rPr lang="en-US" sz="2300" dirty="0" err="1">
                <a:solidFill>
                  <a:schemeClr val="tx1"/>
                </a:solidFill>
              </a:rPr>
              <a:t>dan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nilai-nilai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penting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dan</a:t>
            </a:r>
            <a:r>
              <a:rPr lang="en-US" sz="2300" dirty="0">
                <a:solidFill>
                  <a:schemeClr val="tx1"/>
                </a:solidFill>
              </a:rPr>
              <a:t> yang </a:t>
            </a:r>
            <a:r>
              <a:rPr lang="en-US" sz="2300" dirty="0" err="1">
                <a:solidFill>
                  <a:schemeClr val="tx1"/>
                </a:solidFill>
              </a:rPr>
              <a:t>baik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dalam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politik</a:t>
            </a:r>
            <a:r>
              <a:rPr lang="en-US" sz="2300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en-US" sz="2300" dirty="0" smtClean="0">
                <a:solidFill>
                  <a:schemeClr val="tx1"/>
                </a:solidFill>
              </a:rPr>
              <a:t>2. </a:t>
            </a:r>
            <a:r>
              <a:rPr lang="en-US" sz="2300" dirty="0" err="1" smtClean="0">
                <a:solidFill>
                  <a:schemeClr val="tx1"/>
                </a:solidFill>
              </a:rPr>
              <a:t>Perspektif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Politik</a:t>
            </a:r>
            <a:r>
              <a:rPr lang="en-US" sz="2300" dirty="0" smtClean="0">
                <a:solidFill>
                  <a:schemeClr val="tx1"/>
                </a:solidFill>
              </a:rPr>
              <a:t>, </a:t>
            </a:r>
            <a:r>
              <a:rPr lang="en-US" sz="2300" dirty="0" err="1">
                <a:solidFill>
                  <a:schemeClr val="tx1"/>
                </a:solidFill>
              </a:rPr>
              <a:t>fungsi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tujuan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ilmu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politik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dalam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perspektif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politik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adalah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bagaimana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mendapatkan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mempertahankan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kekuasaan</a:t>
            </a:r>
            <a:r>
              <a:rPr lang="en-US" sz="23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300" dirty="0" smtClean="0">
                <a:solidFill>
                  <a:schemeClr val="tx1"/>
                </a:solidFill>
              </a:rPr>
              <a:t>3. </a:t>
            </a:r>
            <a:r>
              <a:rPr lang="en-US" sz="2300" dirty="0" err="1" smtClean="0">
                <a:solidFill>
                  <a:schemeClr val="tx1"/>
                </a:solidFill>
              </a:rPr>
              <a:t>Perspektif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Ilmu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Politik</a:t>
            </a:r>
            <a:r>
              <a:rPr lang="en-US" sz="2300" dirty="0" smtClean="0">
                <a:solidFill>
                  <a:schemeClr val="tx1"/>
                </a:solidFill>
              </a:rPr>
              <a:t>, </a:t>
            </a:r>
            <a:r>
              <a:rPr lang="en-US" sz="2300" dirty="0" err="1">
                <a:solidFill>
                  <a:schemeClr val="tx1"/>
                </a:solidFill>
              </a:rPr>
              <a:t>ilmu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politik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mempunyai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fungsi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tujuan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menilai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dari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sisi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intelektual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dengan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pertimbangan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kriterian</a:t>
            </a:r>
            <a:r>
              <a:rPr lang="en-US" sz="2300" dirty="0">
                <a:solidFill>
                  <a:schemeClr val="tx1"/>
                </a:solidFill>
              </a:rPr>
              <a:t> yang </a:t>
            </a:r>
            <a:r>
              <a:rPr lang="en-US" sz="2300" dirty="0" err="1">
                <a:solidFill>
                  <a:schemeClr val="tx1"/>
                </a:solidFill>
              </a:rPr>
              <a:t>kritis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dan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sistematis</a:t>
            </a:r>
            <a:r>
              <a:rPr lang="en-US" sz="23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2723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47800" y="990600"/>
            <a:ext cx="6400800" cy="838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APA SAJA TEORI DALAM ILMU POLITIK?</a:t>
            </a:r>
            <a:endParaRPr lang="en-US" sz="2500" b="1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00200" y="2286000"/>
            <a:ext cx="6019800" cy="3657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Arial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</a:rPr>
              <a:t>Teori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Politik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Zaman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Klasik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457200" lvl="0" indent="-457200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Teori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Politik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Socrates</a:t>
            </a:r>
          </a:p>
          <a:p>
            <a:pPr marL="457200" lvl="0" indent="-457200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Teori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Politik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Plato</a:t>
            </a:r>
          </a:p>
          <a:p>
            <a:pPr marL="457200" lvl="0" indent="-457200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Teori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Politik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Aristoteles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</a:rPr>
              <a:t>Teori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Politik</a:t>
            </a:r>
            <a:r>
              <a:rPr lang="en-US" sz="2800" dirty="0" smtClean="0">
                <a:solidFill>
                  <a:schemeClr val="tx1"/>
                </a:solidFill>
              </a:rPr>
              <a:t> Modern</a:t>
            </a:r>
            <a:endParaRPr lang="en-US" sz="2800" dirty="0">
              <a:solidFill>
                <a:schemeClr val="tx1"/>
              </a:solidFill>
            </a:endParaRPr>
          </a:p>
          <a:p>
            <a:pPr marL="457200" lvl="0" indent="-457200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Teori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Kekuasaan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Negara</a:t>
            </a:r>
          </a:p>
          <a:p>
            <a:pPr marL="457200" lvl="0" indent="-457200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Teori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Kekuasaan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Hukum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83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</TotalTime>
  <Words>911</Words>
  <Application>Microsoft Office PowerPoint</Application>
  <PresentationFormat>On-screen Show (4:3)</PresentationFormat>
  <Paragraphs>66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Aspect</vt:lpstr>
      <vt:lpstr>HUBUNGAN ILMU NEGARA DENGAN 1. ILMU POLITIK 2. HTN 3. HAN</vt:lpstr>
      <vt:lpstr>ILMU POLITIK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HUKUM TATA NEGARA</vt:lpstr>
      <vt:lpstr>Pengertian Hukum Tata Negara</vt:lpstr>
      <vt:lpstr>Hukum Tata Negara  Menurut Para Ahli</vt:lpstr>
      <vt:lpstr>PowerPoint Presentation</vt:lpstr>
      <vt:lpstr>Hubungan Hukum Tata Negara dengan Ilmu Negara </vt:lpstr>
      <vt:lpstr>Sumber-sumber Hukum Tata Negara Indonesia </vt:lpstr>
      <vt:lpstr>PowerPoint Presentation</vt:lpstr>
      <vt:lpstr>PowerPoint Presentation</vt:lpstr>
      <vt:lpstr>PowerPoint Presentation</vt:lpstr>
      <vt:lpstr>Hukum Administrasi Negara</vt:lpstr>
      <vt:lpstr>Definisi Hukum Administrasi Negara</vt:lpstr>
      <vt:lpstr>Definisi Hukum Administrasi Negara Menurut Para Ahli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HUBUNGAN ILMU NEGARA DENGAN 1. ILMU POLITIK 2. HTN 3. HAN</dc:title>
  <dc:creator>ASUS</dc:creator>
  <cp:lastModifiedBy>ASUS</cp:lastModifiedBy>
  <cp:revision>1</cp:revision>
  <dcterms:created xsi:type="dcterms:W3CDTF">2020-01-22T04:45:40Z</dcterms:created>
  <dcterms:modified xsi:type="dcterms:W3CDTF">2020-01-22T04:48:16Z</dcterms:modified>
</cp:coreProperties>
</file>