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  <p:sldId id="270" r:id="rId15"/>
    <p:sldId id="271" r:id="rId16"/>
    <p:sldId id="269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020D-4071-4FC2-BD60-CD1ECD5FF1F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7F2B821-0178-4377-BE8F-1319398FC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020D-4071-4FC2-BD60-CD1ECD5FF1F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B821-0178-4377-BE8F-1319398FC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020D-4071-4FC2-BD60-CD1ECD5FF1F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B821-0178-4377-BE8F-1319398FC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020D-4071-4FC2-BD60-CD1ECD5FF1F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7F2B821-0178-4377-BE8F-1319398FC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020D-4071-4FC2-BD60-CD1ECD5FF1F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B821-0178-4377-BE8F-1319398FC6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020D-4071-4FC2-BD60-CD1ECD5FF1F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B821-0178-4377-BE8F-1319398FC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020D-4071-4FC2-BD60-CD1ECD5FF1F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7F2B821-0178-4377-BE8F-1319398FC65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020D-4071-4FC2-BD60-CD1ECD5FF1F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B821-0178-4377-BE8F-1319398FC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020D-4071-4FC2-BD60-CD1ECD5FF1F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B821-0178-4377-BE8F-1319398FC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020D-4071-4FC2-BD60-CD1ECD5FF1F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B821-0178-4377-BE8F-1319398FC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020D-4071-4FC2-BD60-CD1ECD5FF1F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B821-0178-4377-BE8F-1319398FC65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9F6020D-4071-4FC2-BD60-CD1ECD5FF1F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7F2B821-0178-4377-BE8F-1319398FC65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BANTUAN HUKUM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LEMBAGA BANTUAN HUKUM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242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/>
              <a:t>Rapat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Nasional</a:t>
            </a:r>
            <a:r>
              <a:rPr lang="en-US" sz="2400" dirty="0"/>
              <a:t> (</a:t>
            </a:r>
            <a:r>
              <a:rPr lang="en-US" sz="2400" dirty="0" err="1"/>
              <a:t>Rakernas</a:t>
            </a:r>
            <a:r>
              <a:rPr lang="en-US" sz="2400" dirty="0"/>
              <a:t>) YLBHI 2007 </a:t>
            </a:r>
            <a:r>
              <a:rPr lang="en-US" sz="2400" dirty="0" err="1"/>
              <a:t>menetapkan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 </a:t>
            </a:r>
            <a:r>
              <a:rPr lang="en-US" sz="2400" dirty="0" err="1"/>
              <a:t>pelanggaraan</a:t>
            </a:r>
            <a:r>
              <a:rPr lang="en-US" sz="2400" dirty="0"/>
              <a:t> HAM yang </a:t>
            </a:r>
            <a:r>
              <a:rPr lang="en-US" sz="2400" dirty="0" err="1"/>
              <a:t>mendapatkan</a:t>
            </a:r>
            <a:r>
              <a:rPr lang="en-US" sz="2400" dirty="0"/>
              <a:t> </a:t>
            </a:r>
            <a:r>
              <a:rPr lang="en-US" sz="2400" dirty="0" err="1"/>
              <a:t>prioritas</a:t>
            </a:r>
            <a:r>
              <a:rPr lang="en-US" sz="2400" dirty="0"/>
              <a:t> </a:t>
            </a:r>
            <a:r>
              <a:rPr lang="en-US" sz="2400" dirty="0" err="1"/>
              <a:t>penanganan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: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peradilan</a:t>
            </a:r>
            <a:r>
              <a:rPr lang="en-US" dirty="0"/>
              <a:t> yang </a:t>
            </a:r>
            <a:r>
              <a:rPr lang="en-US" dirty="0" err="1"/>
              <a:t>jujur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memihak</a:t>
            </a:r>
            <a:r>
              <a:rPr lang="en-US" dirty="0"/>
              <a:t> (fair trial);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Mafia </a:t>
            </a:r>
            <a:r>
              <a:rPr lang="en-US" dirty="0" err="1"/>
              <a:t>peradilan</a:t>
            </a:r>
            <a:r>
              <a:rPr lang="en-US" dirty="0"/>
              <a:t> (judicial corruption);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/>
              <a:t>mati</a:t>
            </a:r>
            <a:r>
              <a:rPr lang="en-US" dirty="0"/>
              <a:t>;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(</a:t>
            </a:r>
            <a:r>
              <a:rPr lang="en-US" dirty="0" err="1"/>
              <a:t>reforma</a:t>
            </a:r>
            <a:r>
              <a:rPr lang="en-US" dirty="0"/>
              <a:t> agrarian);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/>
              <a:t>ekonomi</a:t>
            </a:r>
            <a:r>
              <a:rPr lang="en-US" dirty="0"/>
              <a:t>,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budaya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226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err="1"/>
              <a:t>Prosedur</a:t>
            </a:r>
            <a:r>
              <a:rPr lang="en-US" b="1" dirty="0"/>
              <a:t> </a:t>
            </a:r>
            <a:r>
              <a:rPr lang="en-US" b="1" dirty="0" err="1"/>
              <a:t>Penerimaan</a:t>
            </a:r>
            <a:r>
              <a:rPr lang="en-US" b="1" dirty="0"/>
              <a:t> </a:t>
            </a:r>
            <a:r>
              <a:rPr lang="en-US" b="1" dirty="0" err="1"/>
              <a:t>Kasus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mendaftarkan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mengisi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Data </a:t>
            </a:r>
            <a:r>
              <a:rPr lang="en-US" dirty="0" err="1"/>
              <a:t>Klien</a:t>
            </a:r>
            <a:r>
              <a:rPr lang="en-US" dirty="0"/>
              <a:t>, di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.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data </a:t>
            </a:r>
            <a:r>
              <a:rPr lang="en-US" dirty="0" err="1"/>
              <a:t>awal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diisi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jujur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pertimbangan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memberikanbantuan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berkonsultasi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yang </a:t>
            </a:r>
            <a:r>
              <a:rPr lang="en-US" dirty="0" err="1"/>
              <a:t>dialami</a:t>
            </a:r>
            <a:r>
              <a:rPr lang="en-US" dirty="0"/>
              <a:t> </a:t>
            </a:r>
            <a:r>
              <a:rPr lang="en-US" dirty="0" err="1"/>
              <a:t>ke-pada</a:t>
            </a:r>
            <a:r>
              <a:rPr lang="en-US" dirty="0"/>
              <a:t> </a:t>
            </a:r>
            <a:r>
              <a:rPr lang="en-US" dirty="0" err="1"/>
              <a:t>advokat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/</a:t>
            </a:r>
            <a:r>
              <a:rPr lang="en-US" dirty="0" err="1"/>
              <a:t>asisten</a:t>
            </a:r>
            <a:r>
              <a:rPr lang="en-US" dirty="0"/>
              <a:t> </a:t>
            </a:r>
            <a:r>
              <a:rPr lang="en-US" dirty="0" err="1"/>
              <a:t>advokat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Advokat</a:t>
            </a:r>
            <a:r>
              <a:rPr lang="en-US" dirty="0" smtClean="0"/>
              <a:t> </a:t>
            </a:r>
            <a:r>
              <a:rPr lang="en-US" dirty="0" err="1"/>
              <a:t>publik</a:t>
            </a:r>
            <a:r>
              <a:rPr lang="en-US" dirty="0"/>
              <a:t>/</a:t>
            </a:r>
            <a:r>
              <a:rPr lang="en-US" dirty="0" err="1"/>
              <a:t>asisten</a:t>
            </a:r>
            <a:r>
              <a:rPr lang="en-US" dirty="0"/>
              <a:t> </a:t>
            </a:r>
            <a:r>
              <a:rPr lang="en-US" dirty="0" err="1"/>
              <a:t>advokat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koordinasi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diterima-tidaknya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;</a:t>
            </a:r>
          </a:p>
          <a:p>
            <a:pPr marL="514350" indent="-514350" algn="just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458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153400" cy="5516563"/>
          </a:xfrm>
        </p:spPr>
        <p:txBody>
          <a:bodyPr>
            <a:normAutofit fontScale="70000" lnSpcReduction="20000"/>
          </a:bodyPr>
          <a:lstStyle/>
          <a:p>
            <a:pPr marL="514350" indent="-514350" algn="just">
              <a:buFont typeface="+mj-lt"/>
              <a:buAutoNum type="arabicPeriod" startAt="4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individual </a:t>
            </a:r>
            <a:r>
              <a:rPr lang="en-US" dirty="0" err="1"/>
              <a:t>dan</a:t>
            </a:r>
            <a:r>
              <a:rPr lang="en-US" dirty="0"/>
              <a:t> LBH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SDM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alokasi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,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konsultasi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direkomendasikan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: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dirty="0" err="1" smtClean="0"/>
              <a:t>Ditangani</a:t>
            </a:r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LBH-YLBHI,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system </a:t>
            </a:r>
            <a:r>
              <a:rPr lang="en-US" dirty="0" err="1"/>
              <a:t>hukum</a:t>
            </a:r>
            <a:r>
              <a:rPr lang="en-US" dirty="0"/>
              <a:t>;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mitra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berkonsultasi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advokat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/</a:t>
            </a:r>
            <a:r>
              <a:rPr lang="en-US" dirty="0" err="1"/>
              <a:t>asisten</a:t>
            </a:r>
            <a:r>
              <a:rPr lang="en-US" dirty="0"/>
              <a:t> </a:t>
            </a:r>
            <a:r>
              <a:rPr lang="en-US" dirty="0" err="1"/>
              <a:t>advokat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;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dirty="0" err="1" smtClean="0"/>
              <a:t>Dirujuk</a:t>
            </a:r>
            <a:r>
              <a:rPr lang="en-US" dirty="0" smtClean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LSM yang </a:t>
            </a:r>
            <a:r>
              <a:rPr lang="en-US" dirty="0" err="1"/>
              <a:t>menangani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menuntut</a:t>
            </a:r>
            <a:r>
              <a:rPr lang="en-US" dirty="0"/>
              <a:t> </a:t>
            </a:r>
            <a:r>
              <a:rPr lang="en-US" dirty="0" err="1"/>
              <a:t>keahlian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,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kekerasan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dirujuk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LSM </a:t>
            </a:r>
            <a:r>
              <a:rPr lang="en-US" dirty="0" err="1"/>
              <a:t>perempuan</a:t>
            </a:r>
            <a:r>
              <a:rPr lang="en-US" dirty="0"/>
              <a:t>,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advokasi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,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;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dirty="0" err="1" smtClean="0"/>
              <a:t>Dirujuk</a:t>
            </a:r>
            <a:r>
              <a:rPr lang="en-US" dirty="0" smtClean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kantor</a:t>
            </a:r>
            <a:r>
              <a:rPr lang="en-US" dirty="0"/>
              <a:t> </a:t>
            </a:r>
            <a:r>
              <a:rPr lang="en-US" dirty="0" err="1"/>
              <a:t>advokat</a:t>
            </a:r>
            <a:r>
              <a:rPr lang="en-US" dirty="0"/>
              <a:t> alumni LBH-YLBHI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/</a:t>
            </a:r>
            <a:r>
              <a:rPr lang="en-US" dirty="0" err="1"/>
              <a:t>mitra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formal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002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305800" cy="5745163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Font typeface="+mj-lt"/>
              <a:buAutoNum type="arabicPeriod" startAt="5"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/>
              <a:t>konsultasi</a:t>
            </a:r>
            <a:r>
              <a:rPr lang="en-US" dirty="0"/>
              <a:t>,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yang </a:t>
            </a:r>
            <a:r>
              <a:rPr lang="en-US" dirty="0" err="1"/>
              <a:t>besamya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LBH Kantor </a:t>
            </a:r>
            <a:r>
              <a:rPr lang="en-US" dirty="0" err="1"/>
              <a:t>masing</a:t>
            </a:r>
            <a:r>
              <a:rPr lang="en-US" dirty="0"/>
              <a:t> </a:t>
            </a:r>
            <a:r>
              <a:rPr lang="en-US" dirty="0" err="1"/>
              <a:t>masing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. 20.000-Rp. 50.000;</a:t>
            </a:r>
          </a:p>
          <a:p>
            <a:pPr marL="514350" indent="-514350" algn="just">
              <a:buFont typeface="+mj-lt"/>
              <a:buAutoNum type="arabicPeriod" startAt="5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massal</a:t>
            </a:r>
            <a:r>
              <a:rPr lang="en-US" dirty="0"/>
              <a:t>, </a:t>
            </a:r>
            <a:r>
              <a:rPr lang="en-US" dirty="0" err="1"/>
              <a:t>struktural</a:t>
            </a:r>
            <a:r>
              <a:rPr lang="en-US" dirty="0"/>
              <a:t>, </a:t>
            </a:r>
            <a:r>
              <a:rPr lang="en-US" dirty="0" err="1"/>
              <a:t>berdampak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,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/>
              <a:t>, </a:t>
            </a:r>
            <a:r>
              <a:rPr lang="en-US" dirty="0" err="1"/>
              <a:t>advokat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/</a:t>
            </a:r>
            <a:r>
              <a:rPr lang="en-US" dirty="0" err="1"/>
              <a:t>asisten</a:t>
            </a:r>
            <a:r>
              <a:rPr lang="en-US" dirty="0"/>
              <a:t> </a:t>
            </a:r>
            <a:r>
              <a:rPr lang="en-US" dirty="0" err="1"/>
              <a:t>advokat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berkoordinasi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dibahas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rapat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diterima-tidaknya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ditangani</a:t>
            </a:r>
            <a:r>
              <a:rPr lang="en-US" dirty="0" smtClean="0"/>
              <a:t>;</a:t>
            </a:r>
          </a:p>
          <a:p>
            <a:pPr marL="514350" indent="-514350" algn="just">
              <a:buFont typeface="+mj-lt"/>
              <a:buAutoNum type="arabicPeriod" startAt="5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, </a:t>
            </a:r>
            <a:r>
              <a:rPr lang="en-US" dirty="0" err="1"/>
              <a:t>advokat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/</a:t>
            </a:r>
            <a:r>
              <a:rPr lang="en-US" dirty="0" err="1"/>
              <a:t>asisten</a:t>
            </a:r>
            <a:r>
              <a:rPr lang="en-US" dirty="0"/>
              <a:t> </a:t>
            </a:r>
            <a:r>
              <a:rPr lang="en-US" dirty="0" err="1"/>
              <a:t>advokat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yang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menangani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advokasi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Standard Operational Procedure (SOP) LBH Kantor </a:t>
            </a:r>
            <a:r>
              <a:rPr lang="en-US" dirty="0" err="1"/>
              <a:t>masing-masing</a:t>
            </a:r>
            <a:r>
              <a:rPr lang="en-US" dirty="0"/>
              <a:t>;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6441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Kode</a:t>
            </a:r>
            <a:r>
              <a:rPr lang="en-US" b="1" dirty="0"/>
              <a:t> </a:t>
            </a:r>
            <a:r>
              <a:rPr lang="en-US" b="1" dirty="0" err="1"/>
              <a:t>Etik</a:t>
            </a:r>
            <a:r>
              <a:rPr lang="en-US" b="1" dirty="0"/>
              <a:t> </a:t>
            </a:r>
            <a:r>
              <a:rPr lang="en-US" b="1" dirty="0" err="1"/>
              <a:t>Pengabdi</a:t>
            </a:r>
            <a:r>
              <a:rPr lang="en-US" b="1" dirty="0"/>
              <a:t> </a:t>
            </a:r>
            <a:r>
              <a:rPr lang="en-US" b="1" dirty="0" err="1"/>
              <a:t>Bantuan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Pengabdi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(PBH) YLBHI-LBH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Perjuangan</a:t>
            </a:r>
            <a:r>
              <a:rPr lang="en-US" dirty="0"/>
              <a:t> YLBHI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Pengabdi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Indonesia. </a:t>
            </a:r>
            <a:r>
              <a:rPr lang="en-US" dirty="0" err="1"/>
              <a:t>Prinsip-prinsip</a:t>
            </a:r>
            <a:r>
              <a:rPr lang="en-US" dirty="0"/>
              <a:t> </a:t>
            </a:r>
            <a:r>
              <a:rPr lang="en-US" dirty="0" err="1"/>
              <a:t>perjuangan</a:t>
            </a:r>
            <a:r>
              <a:rPr lang="en-US" dirty="0"/>
              <a:t> YLBHI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PBH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,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supaya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, </a:t>
            </a:r>
            <a:r>
              <a:rPr lang="en-US" dirty="0" err="1"/>
              <a:t>pandangan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gerak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di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PBH.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837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Prinsip-prinsip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golongan</a:t>
            </a:r>
            <a:r>
              <a:rPr lang="en-US" dirty="0"/>
              <a:t> yang </a:t>
            </a:r>
            <a:r>
              <a:rPr lang="en-US" dirty="0" err="1"/>
              <a:t>lemah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perwujudan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semangat</a:t>
            </a:r>
            <a:r>
              <a:rPr lang="en-US" dirty="0"/>
              <a:t> </a:t>
            </a:r>
            <a:r>
              <a:rPr lang="en-US" dirty="0" err="1"/>
              <a:t>mengabdi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pamrih</a:t>
            </a:r>
            <a:r>
              <a:rPr lang="en-US" dirty="0"/>
              <a:t> yang </a:t>
            </a:r>
            <a:r>
              <a:rPr lang="en-US" dirty="0" err="1"/>
              <a:t>tertanam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Indonesia.</a:t>
            </a:r>
          </a:p>
          <a:p>
            <a:pPr lvl="0" algn="just"/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berjuang</a:t>
            </a:r>
            <a:r>
              <a:rPr lang="en-US" dirty="0"/>
              <a:t> </a:t>
            </a:r>
            <a:r>
              <a:rPr lang="en-US" dirty="0" err="1"/>
              <a:t>menegakkan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membiarkan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yang </a:t>
            </a:r>
            <a:r>
              <a:rPr lang="en-US" dirty="0" err="1"/>
              <a:t>melawan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; </a:t>
            </a:r>
            <a:r>
              <a:rPr lang="en-US" dirty="0" err="1"/>
              <a:t>bersikap</a:t>
            </a:r>
            <a:r>
              <a:rPr lang="en-US" dirty="0"/>
              <a:t> </a:t>
            </a:r>
            <a:r>
              <a:rPr lang="en-US" dirty="0" err="1"/>
              <a:t>membiarkan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berkompromi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komitmen</a:t>
            </a:r>
            <a:r>
              <a:rPr lang="en-US" dirty="0"/>
              <a:t> </a:t>
            </a:r>
            <a:r>
              <a:rPr lang="en-US" dirty="0" err="1"/>
              <a:t>perjuangan</a:t>
            </a:r>
            <a:r>
              <a:rPr lang="en-US" dirty="0"/>
              <a:t>;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732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305800" cy="5668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Para PBH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menjual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, </a:t>
            </a:r>
            <a:r>
              <a:rPr lang="en-US" dirty="0" err="1"/>
              <a:t>pendirian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perjuangannyam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. </a:t>
            </a:r>
            <a:r>
              <a:rPr lang="en-US" dirty="0" err="1"/>
              <a:t>Kendatipun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disadari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PBH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kepuasan</a:t>
            </a:r>
            <a:r>
              <a:rPr lang="en-US" dirty="0"/>
              <a:t> </a:t>
            </a:r>
            <a:r>
              <a:rPr lang="en-US" dirty="0" err="1"/>
              <a:t>batin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dinilai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;</a:t>
            </a:r>
          </a:p>
          <a:p>
            <a:pPr algn="just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memperjuangkan</a:t>
            </a:r>
            <a:r>
              <a:rPr lang="en-US" dirty="0"/>
              <a:t> </a:t>
            </a:r>
            <a:r>
              <a:rPr lang="en-US" dirty="0" err="1"/>
              <a:t>tercapainya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misi</a:t>
            </a:r>
            <a:r>
              <a:rPr lang="en-US" dirty="0"/>
              <a:t> YLBHI, </a:t>
            </a:r>
            <a:r>
              <a:rPr lang="en-US" dirty="0" err="1"/>
              <a:t>para</a:t>
            </a:r>
            <a:r>
              <a:rPr lang="en-US" dirty="0"/>
              <a:t> PBH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dibenarkan</a:t>
            </a:r>
            <a:r>
              <a:rPr lang="en-US" dirty="0"/>
              <a:t> yang </a:t>
            </a:r>
            <a:r>
              <a:rPr lang="en-US" dirty="0" err="1"/>
              <a:t>berkompromi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tunduk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ketidakadilan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prasyarat</a:t>
            </a:r>
            <a:r>
              <a:rPr lang="en-US" dirty="0"/>
              <a:t> </a:t>
            </a:r>
            <a:r>
              <a:rPr lang="en-US" dirty="0" err="1"/>
              <a:t>terciptanya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kemasyarakatan</a:t>
            </a:r>
            <a:r>
              <a:rPr lang="en-US" dirty="0"/>
              <a:t> yang </a:t>
            </a:r>
            <a:r>
              <a:rPr lang="en-US" dirty="0" err="1"/>
              <a:t>selaras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kemanusiaan</a:t>
            </a:r>
            <a:r>
              <a:rPr lang="en-US" dirty="0"/>
              <a:t>;</a:t>
            </a:r>
          </a:p>
          <a:p>
            <a:pPr algn="just"/>
            <a:r>
              <a:rPr lang="en-US" dirty="0" err="1"/>
              <a:t>Perjuangan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PBH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menyangkut</a:t>
            </a:r>
            <a:r>
              <a:rPr lang="en-US" dirty="0"/>
              <a:t> proses, </a:t>
            </a:r>
            <a:r>
              <a:rPr lang="en-US" dirty="0" err="1"/>
              <a:t>baik</a:t>
            </a:r>
            <a:r>
              <a:rPr lang="en-US" dirty="0"/>
              <a:t> proses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rekayasa</a:t>
            </a:r>
            <a:r>
              <a:rPr lang="en-US" dirty="0"/>
              <a:t>, </a:t>
            </a:r>
            <a:r>
              <a:rPr lang="en-US" dirty="0" err="1"/>
              <a:t>keterampilan</a:t>
            </a:r>
            <a:r>
              <a:rPr lang="en-US" dirty="0"/>
              <a:t>, </a:t>
            </a:r>
            <a:r>
              <a:rPr lang="en-US" dirty="0" err="1"/>
              <a:t>keberanian</a:t>
            </a:r>
            <a:r>
              <a:rPr lang="en-US" dirty="0"/>
              <a:t>, </a:t>
            </a:r>
            <a:r>
              <a:rPr lang="en-US" dirty="0" err="1"/>
              <a:t>kejujuran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integritas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PBH,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perjuangan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keadilan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yang </a:t>
            </a:r>
            <a:r>
              <a:rPr lang="en-US" dirty="0" err="1"/>
              <a:t>hakiki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7501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305800" cy="5897563"/>
          </a:xfrm>
        </p:spPr>
        <p:txBody>
          <a:bodyPr/>
          <a:lstStyle/>
          <a:p>
            <a:pPr lvl="0" algn="just"/>
            <a:r>
              <a:rPr lang="en-US" dirty="0" err="1"/>
              <a:t>Perjuangan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PBH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mendahulukan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kolektif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pendukung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emansipasi</a:t>
            </a:r>
            <a:r>
              <a:rPr lang="en-US" dirty="0"/>
              <a:t> </a:t>
            </a:r>
            <a:r>
              <a:rPr lang="en-US" dirty="0" err="1"/>
              <a:t>golongani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miskin</a:t>
            </a:r>
            <a:r>
              <a:rPr lang="en-US" dirty="0"/>
              <a:t>. PBH </a:t>
            </a:r>
            <a:r>
              <a:rPr lang="en-US" dirty="0" err="1"/>
              <a:t>tidadak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kehendak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kepemimpinam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rakyat</a:t>
            </a:r>
            <a:r>
              <a:rPr lang="en-US" dirty="0"/>
              <a:t> </a:t>
            </a:r>
            <a:r>
              <a:rPr lang="en-US" dirty="0" err="1"/>
              <a:t>miskin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perjuangan</a:t>
            </a:r>
            <a:r>
              <a:rPr lang="en-US" dirty="0"/>
              <a:t> </a:t>
            </a:r>
            <a:r>
              <a:rPr lang="en-US" dirty="0" err="1"/>
              <a:t>mendaya</a:t>
            </a:r>
            <a:r>
              <a:rPr lang="en-US" dirty="0"/>
              <a:t> </a:t>
            </a:r>
            <a:r>
              <a:rPr lang="en-US" dirty="0" err="1"/>
              <a:t>keadilan</a:t>
            </a:r>
            <a:r>
              <a:rPr lang="en-US" dirty="0"/>
              <a:t>.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dijabarkan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PBH Indonesia,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moril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professional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tugus</a:t>
            </a:r>
            <a:r>
              <a:rPr lang="en-US" dirty="0"/>
              <a:t> PBH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0971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err="1"/>
              <a:t>Pasal</a:t>
            </a:r>
            <a:r>
              <a:rPr lang="en-US" sz="2400" b="1" dirty="0"/>
              <a:t> 4 </a:t>
            </a:r>
            <a:r>
              <a:rPr lang="en-US" sz="2400" b="1" dirty="0" err="1"/>
              <a:t>Kode</a:t>
            </a:r>
            <a:r>
              <a:rPr lang="en-US" sz="2400" b="1" dirty="0"/>
              <a:t> </a:t>
            </a:r>
            <a:r>
              <a:rPr lang="en-US" sz="2400" b="1" dirty="0" err="1"/>
              <a:t>Etik</a:t>
            </a:r>
            <a:r>
              <a:rPr lang="en-US" sz="2400" b="1" dirty="0"/>
              <a:t> </a:t>
            </a:r>
            <a:r>
              <a:rPr lang="en-US" sz="2400" b="1" dirty="0" err="1"/>
              <a:t>Pengabdi</a:t>
            </a:r>
            <a:r>
              <a:rPr lang="en-US" sz="2400" b="1" dirty="0"/>
              <a:t> </a:t>
            </a:r>
            <a:r>
              <a:rPr lang="en-US" sz="2400" b="1" dirty="0" err="1"/>
              <a:t>Bantoan</a:t>
            </a:r>
            <a:r>
              <a:rPr lang="en-US" sz="2400" b="1" dirty="0"/>
              <a:t> </a:t>
            </a:r>
            <a:r>
              <a:rPr lang="en-US" sz="2400" b="1" dirty="0" err="1"/>
              <a:t>Hokom</a:t>
            </a:r>
            <a:r>
              <a:rPr lang="en-US" sz="2400" b="1" dirty="0"/>
              <a:t> YL </a:t>
            </a:r>
            <a:r>
              <a:rPr lang="en-US" sz="2400" b="1" dirty="0" err="1"/>
              <a:t>Hubungan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klien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PBH </a:t>
            </a:r>
            <a:r>
              <a:rPr lang="en-US" dirty="0"/>
              <a:t>Indonesia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menangand</a:t>
            </a:r>
            <a:r>
              <a:rPr lang="en-US" dirty="0"/>
              <a:t> </a:t>
            </a:r>
            <a:r>
              <a:rPr lang="en-US" dirty="0" err="1"/>
              <a:t>perkars</a:t>
            </a:r>
            <a:r>
              <a:rPr lang="en-US" dirty="0"/>
              <a:t> </a:t>
            </a:r>
            <a:r>
              <a:rPr lang="en-US" dirty="0" err="1" smtClean="0"/>
              <a:t>mendahulukan</a:t>
            </a:r>
            <a:r>
              <a:rPr lang="en-US" dirty="0" smtClean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darigada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,</a:t>
            </a:r>
          </a:p>
          <a:p>
            <a:pPr algn="just"/>
            <a:r>
              <a:rPr lang="en-US" dirty="0" smtClean="0"/>
              <a:t>PBH </a:t>
            </a:r>
            <a:r>
              <a:rPr lang="en-US" dirty="0"/>
              <a:t>Indonesia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menanganá</a:t>
            </a:r>
            <a:r>
              <a:rPr lang="en-US" dirty="0"/>
              <a:t> </a:t>
            </a:r>
            <a:r>
              <a:rPr lang="en-US" dirty="0" err="1"/>
              <a:t>perkara-gerkara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berupaya</a:t>
            </a:r>
            <a:r>
              <a:rPr lang="en-US" dirty="0"/>
              <a:t> </a:t>
            </a:r>
            <a:r>
              <a:rPr lang="en-US" dirty="0" err="1"/>
              <a:t>sedayat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secata</a:t>
            </a:r>
            <a:r>
              <a:rPr lang="en-US" dirty="0"/>
              <a:t> </a:t>
            </a:r>
            <a:r>
              <a:rPr lang="en-US" dirty="0" err="1"/>
              <a:t>damal</a:t>
            </a:r>
            <a:endParaRPr lang="en-US" dirty="0"/>
          </a:p>
          <a:p>
            <a:pPr algn="just"/>
            <a:r>
              <a:rPr lang="en-US" dirty="0" smtClean="0"/>
              <a:t>PBH </a:t>
            </a:r>
            <a:r>
              <a:rPr lang="en-US" dirty="0"/>
              <a:t>Indonesia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menangami</a:t>
            </a:r>
            <a:r>
              <a:rPr lang="en-US" dirty="0"/>
              <a:t> </a:t>
            </a:r>
            <a:r>
              <a:rPr lang="en-US" dirty="0" err="1"/>
              <a:t>perkara-perkars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mengemukakan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yang </a:t>
            </a:r>
            <a:r>
              <a:rPr lang="en-US" dirty="0" err="1"/>
              <a:t>seadil</a:t>
            </a:r>
            <a:r>
              <a:rPr lang="en-US" dirty="0"/>
              <a:t> </a:t>
            </a:r>
            <a:r>
              <a:rPr lang="en-US" dirty="0" err="1"/>
              <a:t>adilnya</a:t>
            </a:r>
            <a:r>
              <a:rPr lang="en-US" dirty="0"/>
              <a:t>,</a:t>
            </a:r>
          </a:p>
          <a:p>
            <a:pPr algn="just"/>
            <a:r>
              <a:rPr lang="en-US" dirty="0" smtClean="0"/>
              <a:t>PBH </a:t>
            </a:r>
            <a:r>
              <a:rPr lang="en-US" dirty="0"/>
              <a:t>Indonesia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menyesatkan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ditangani</a:t>
            </a:r>
            <a:r>
              <a:rPr lang="en-US" dirty="0"/>
              <a:t>,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087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PBH </a:t>
            </a:r>
            <a:r>
              <a:rPr lang="en-US" dirty="0"/>
              <a:t>Indonesia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yang </a:t>
            </a:r>
            <a:r>
              <a:rPr lang="en-US" dirty="0" err="1"/>
              <a:t>ditanganinya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menang</a:t>
            </a:r>
            <a:endParaRPr lang="en-US" dirty="0"/>
          </a:p>
          <a:p>
            <a:pPr algn="just"/>
            <a:r>
              <a:rPr lang="en-US" dirty="0" smtClean="0"/>
              <a:t>PBH </a:t>
            </a:r>
            <a:r>
              <a:rPr lang="en-US" dirty="0"/>
              <a:t>Indonesia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sepenuhnya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mempercayakan</a:t>
            </a:r>
            <a:r>
              <a:rPr lang="en-US" dirty="0"/>
              <a:t> </a:t>
            </a:r>
            <a:r>
              <a:rPr lang="en-US" dirty="0" err="1"/>
              <a:t>kepentingannya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advokat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PBH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memuaskan</a:t>
            </a:r>
            <a:r>
              <a:rPr lang="en-US" dirty="0"/>
              <a:t>;</a:t>
            </a:r>
          </a:p>
          <a:p>
            <a:pPr algn="just"/>
            <a:r>
              <a:rPr lang="en-US" dirty="0" smtClean="0"/>
              <a:t>PBH </a:t>
            </a:r>
            <a:r>
              <a:rPr lang="en-US" dirty="0"/>
              <a:t>Indonesia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penasihat</a:t>
            </a:r>
            <a:r>
              <a:rPr lang="en-US" dirty="0"/>
              <a:t>/</a:t>
            </a:r>
            <a:r>
              <a:rPr lang="en-US" dirty="0" err="1"/>
              <a:t>pengacaranya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;</a:t>
            </a:r>
          </a:p>
          <a:p>
            <a:pPr algn="just"/>
            <a:r>
              <a:rPr lang="en-US" dirty="0" smtClean="0"/>
              <a:t>PBH </a:t>
            </a:r>
            <a:r>
              <a:rPr lang="en-US" dirty="0"/>
              <a:t>Indonesia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menolak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orang-orang yang </a:t>
            </a:r>
            <a:r>
              <a:rPr lang="en-US" dirty="0" err="1"/>
              <a:t>dipandang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,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-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asasi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yang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;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629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ORGANISASI BANTUAN HUKUM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ORGANISASI BANTUAN HUKUM MERUPAKAN TEMPAT PEMBELE PUBLIK </a:t>
            </a:r>
            <a:r>
              <a:rPr lang="en-US" dirty="0" smtClean="0"/>
              <a:t>MENERIMA </a:t>
            </a:r>
            <a:r>
              <a:rPr lang="en-US" dirty="0" smtClean="0"/>
              <a:t>PENGADUAN MASYARAKAT.</a:t>
            </a:r>
          </a:p>
          <a:p>
            <a:r>
              <a:rPr lang="en-US" dirty="0" smtClean="0"/>
              <a:t>PEMBELA PUBLIK YAITU PERORANGAN</a:t>
            </a:r>
            <a:r>
              <a:rPr lang="en-US" smtClean="0"/>
              <a:t>, </a:t>
            </a:r>
            <a:r>
              <a:rPr lang="en-US" smtClean="0"/>
              <a:t>BAIK </a:t>
            </a:r>
            <a:r>
              <a:rPr lang="en-US" dirty="0" smtClean="0"/>
              <a:t>SARJANA HUKUM MAUPUN ADVOKAT.</a:t>
            </a:r>
          </a:p>
        </p:txBody>
      </p:sp>
    </p:spTree>
    <p:extLst>
      <p:ext uri="{BB962C8B-B14F-4D97-AF65-F5344CB8AC3E}">
        <p14:creationId xmlns:p14="http://schemas.microsoft.com/office/powerpoint/2010/main" val="9384142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305800" cy="5592763"/>
          </a:xfrm>
        </p:spPr>
        <p:txBody>
          <a:bodyPr/>
          <a:lstStyle/>
          <a:p>
            <a:pPr algn="just"/>
            <a:r>
              <a:rPr lang="en-US" dirty="0" smtClean="0"/>
              <a:t>PBH </a:t>
            </a:r>
            <a:r>
              <a:rPr lang="en-US" dirty="0"/>
              <a:t>Indonesia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memegang</a:t>
            </a:r>
            <a:r>
              <a:rPr lang="en-US" dirty="0"/>
              <a:t> </a:t>
            </a:r>
            <a:r>
              <a:rPr lang="en-US" dirty="0" err="1"/>
              <a:t>rahasia</a:t>
            </a:r>
            <a:r>
              <a:rPr lang="en-US" dirty="0"/>
              <a:t> </a:t>
            </a:r>
            <a:r>
              <a:rPr lang="en-US" dirty="0" err="1"/>
              <a:t>jabatannya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diberitahukan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kepercayaannya</a:t>
            </a:r>
            <a:r>
              <a:rPr lang="en-US" dirty="0"/>
              <a:t>;</a:t>
            </a:r>
          </a:p>
          <a:p>
            <a:pPr algn="just"/>
            <a:r>
              <a:rPr lang="en-US" dirty="0" smtClean="0"/>
              <a:t>PBH </a:t>
            </a:r>
            <a:r>
              <a:rPr lang="en-US" dirty="0"/>
              <a:t>Indonesia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menangani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diperkenankan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honorarium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, </a:t>
            </a:r>
            <a:r>
              <a:rPr lang="en-US" dirty="0" err="1"/>
              <a:t>demikian</a:t>
            </a:r>
            <a:r>
              <a:rPr lang="en-US" dirty="0"/>
              <a:t> pula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diperkenankan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sumbangan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hadiah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kapasitasnya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5916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YLBHI-LBH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PBH Indonesia,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mengadukannya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direktur</a:t>
            </a:r>
            <a:r>
              <a:rPr lang="en-US" dirty="0"/>
              <a:t> LBH Kantor </a:t>
            </a:r>
            <a:r>
              <a:rPr lang="en-US" dirty="0" err="1"/>
              <a:t>c.q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Pengurus</a:t>
            </a:r>
            <a:r>
              <a:rPr lang="en-US" dirty="0"/>
              <a:t> YLBHI. </a:t>
            </a:r>
            <a:endParaRPr lang="en-US" dirty="0" smtClean="0"/>
          </a:p>
          <a:p>
            <a:pPr algn="just"/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/>
              <a:t>direktur</a:t>
            </a:r>
            <a:r>
              <a:rPr lang="en-US" dirty="0"/>
              <a:t> LBH Kantor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menjatuhkan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PBH yang </a:t>
            </a:r>
            <a:r>
              <a:rPr lang="en-US" dirty="0" err="1"/>
              <a:t>bersangkutan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PBH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membela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.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direktur</a:t>
            </a:r>
            <a:r>
              <a:rPr lang="en-US" dirty="0"/>
              <a:t> LBH Kantor, </a:t>
            </a:r>
            <a:r>
              <a:rPr lang="en-US" dirty="0" err="1"/>
              <a:t>pengaduan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Fengurus</a:t>
            </a:r>
            <a:r>
              <a:rPr lang="en-US" dirty="0"/>
              <a:t> YLBHI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Pengurus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menjatuhkan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direktur</a:t>
            </a:r>
            <a:r>
              <a:rPr lang="en-US" dirty="0"/>
              <a:t> LBH Kantor,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intemal</a:t>
            </a:r>
            <a:r>
              <a:rPr lang="en-US" dirty="0"/>
              <a:t> di YLBHI.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3036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382000" cy="5897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TERIMA KASIH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797861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305800" cy="5668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 </a:t>
            </a:r>
            <a:r>
              <a:rPr lang="en-US" dirty="0" err="1"/>
              <a:t>Selain</a:t>
            </a:r>
            <a:r>
              <a:rPr lang="en-US" dirty="0"/>
              <a:t> LBH-LBH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YLBHI, </a:t>
            </a:r>
            <a:r>
              <a:rPr lang="en-US" dirty="0" err="1"/>
              <a:t>kini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hadir</a:t>
            </a:r>
            <a:r>
              <a:rPr lang="en-US" dirty="0"/>
              <a:t> </a:t>
            </a:r>
            <a:r>
              <a:rPr lang="en-US" dirty="0" err="1"/>
              <a:t>lembaga-lembaga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lain yang </a:t>
            </a:r>
            <a:r>
              <a:rPr lang="en-US" dirty="0" err="1"/>
              <a:t>didirikan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elemen-elemen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keagamaan</a:t>
            </a:r>
            <a:r>
              <a:rPr lang="en-US" dirty="0"/>
              <a:t>, </a:t>
            </a:r>
            <a:r>
              <a:rPr lang="en-US" dirty="0" err="1"/>
              <a:t>fakultas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partai</a:t>
            </a:r>
            <a:r>
              <a:rPr lang="en-US" dirty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LBH </a:t>
            </a:r>
            <a:r>
              <a:rPr lang="en-US" dirty="0"/>
              <a:t>yang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swadaya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(LSM) </a:t>
            </a:r>
            <a:r>
              <a:rPr lang="en-US" dirty="0" err="1"/>
              <a:t>antara</a:t>
            </a:r>
            <a:r>
              <a:rPr lang="en-US" dirty="0"/>
              <a:t> lain LBH </a:t>
            </a:r>
            <a:r>
              <a:rPr lang="en-US" dirty="0" err="1"/>
              <a:t>Kesehatan</a:t>
            </a:r>
            <a:r>
              <a:rPr lang="en-US" dirty="0"/>
              <a:t>, LBH </a:t>
            </a:r>
            <a:r>
              <a:rPr lang="en-US" dirty="0" err="1"/>
              <a:t>Asosiasi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Indonesia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Keadilan</a:t>
            </a:r>
            <a:r>
              <a:rPr lang="en-US" dirty="0"/>
              <a:t> (APIK), </a:t>
            </a:r>
            <a:r>
              <a:rPr lang="en-US" dirty="0" err="1"/>
              <a:t>dan</a:t>
            </a:r>
            <a:r>
              <a:rPr lang="en-US" dirty="0"/>
              <a:t> LBH Pers. </a:t>
            </a:r>
            <a:endParaRPr lang="en-US" dirty="0" smtClean="0"/>
          </a:p>
          <a:p>
            <a:pPr algn="just"/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/>
              <a:t>namanya</a:t>
            </a:r>
            <a:r>
              <a:rPr lang="en-US" dirty="0"/>
              <a:t>, LBH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mengkhususkan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kasus-kasus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penerima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hukum.Contoh</a:t>
            </a:r>
            <a:r>
              <a:rPr lang="en-US" dirty="0"/>
              <a:t>, LBH APIK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, LBH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mem</a:t>
            </a:r>
            <a:r>
              <a:rPr lang="en-US" dirty="0"/>
              <a:t> </a:t>
            </a:r>
            <a:r>
              <a:rPr lang="en-US" dirty="0" err="1"/>
              <a:t>berikan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. </a:t>
            </a:r>
            <a:r>
              <a:rPr lang="en-US" dirty="0" err="1"/>
              <a:t>Terdapat</a:t>
            </a:r>
            <a:r>
              <a:rPr lang="en-US" dirty="0"/>
              <a:t> pula LSM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menamakan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LBH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visi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misi</a:t>
            </a:r>
            <a:r>
              <a:rPr lang="en-US" dirty="0"/>
              <a:t> yang </a:t>
            </a:r>
            <a:r>
              <a:rPr lang="en-US" dirty="0" err="1"/>
              <a:t>seruna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Perhimpunan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Indonesia (PBHI).</a:t>
            </a:r>
          </a:p>
        </p:txBody>
      </p:sp>
    </p:spTree>
    <p:extLst>
      <p:ext uri="{BB962C8B-B14F-4D97-AF65-F5344CB8AC3E}">
        <p14:creationId xmlns:p14="http://schemas.microsoft.com/office/powerpoint/2010/main" val="688543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Bantuan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b="1" dirty="0"/>
              <a:t> di LBH-YLBHI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/>
              <a:t>LBH </a:t>
            </a:r>
            <a:r>
              <a:rPr lang="en-US" dirty="0" err="1"/>
              <a:t>didirikan</a:t>
            </a:r>
            <a:r>
              <a:rPr lang="en-US" dirty="0"/>
              <a:t> 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gagasan</a:t>
            </a:r>
            <a:r>
              <a:rPr lang="en-US" dirty="0"/>
              <a:t> DR. </a:t>
            </a:r>
            <a:r>
              <a:rPr lang="en-US" dirty="0" err="1"/>
              <a:t>Iur</a:t>
            </a:r>
            <a:r>
              <a:rPr lang="en-US" dirty="0"/>
              <a:t>. Adnan </a:t>
            </a:r>
            <a:r>
              <a:rPr lang="en-US" dirty="0" err="1"/>
              <a:t>Buyung</a:t>
            </a:r>
            <a:r>
              <a:rPr lang="en-US" dirty="0"/>
              <a:t> </a:t>
            </a:r>
            <a:r>
              <a:rPr lang="en-US" dirty="0" err="1"/>
              <a:t>Nasution</a:t>
            </a:r>
            <a:r>
              <a:rPr lang="en-US" dirty="0"/>
              <a:t>, SH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kongres</a:t>
            </a:r>
            <a:r>
              <a:rPr lang="en-US" dirty="0"/>
              <a:t> </a:t>
            </a:r>
            <a:r>
              <a:rPr lang="en-US" dirty="0" err="1"/>
              <a:t>Persatuan</a:t>
            </a:r>
            <a:r>
              <a:rPr lang="en-US" dirty="0"/>
              <a:t> </a:t>
            </a:r>
            <a:r>
              <a:rPr lang="en-US" dirty="0" err="1"/>
              <a:t>Advokat</a:t>
            </a:r>
            <a:r>
              <a:rPr lang="en-US" dirty="0"/>
              <a:t> Indonesia (</a:t>
            </a:r>
            <a:r>
              <a:rPr lang="en-US" dirty="0" err="1"/>
              <a:t>Peradin</a:t>
            </a:r>
            <a:r>
              <a:rPr lang="en-US" dirty="0"/>
              <a:t>) </a:t>
            </a:r>
            <a:r>
              <a:rPr lang="en-US" dirty="0" err="1"/>
              <a:t>ke</a:t>
            </a:r>
            <a:r>
              <a:rPr lang="en-US" dirty="0"/>
              <a:t> III </a:t>
            </a:r>
            <a:r>
              <a:rPr lang="en-US" dirty="0" err="1"/>
              <a:t>tahun</a:t>
            </a:r>
            <a:r>
              <a:rPr lang="en-US" dirty="0"/>
              <a:t> 1969. </a:t>
            </a:r>
            <a:endParaRPr lang="en-US" dirty="0" smtClean="0"/>
          </a:p>
          <a:p>
            <a:pPr algn="just"/>
            <a:r>
              <a:rPr lang="en-US" dirty="0" err="1"/>
              <a:t>Gagasan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persetujuan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Dewan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Peradin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001/</a:t>
            </a:r>
            <a:r>
              <a:rPr lang="en-US" dirty="0" err="1"/>
              <a:t>Kep</a:t>
            </a:r>
            <a:r>
              <a:rPr lang="en-US" dirty="0"/>
              <a:t>/10/1970 </a:t>
            </a:r>
            <a:r>
              <a:rPr lang="en-US" dirty="0" err="1"/>
              <a:t>tanggal</a:t>
            </a:r>
            <a:r>
              <a:rPr lang="en-US" dirty="0"/>
              <a:t> 26 </a:t>
            </a:r>
            <a:r>
              <a:rPr lang="en-US" dirty="0" err="1"/>
              <a:t>Oktober</a:t>
            </a:r>
            <a:r>
              <a:rPr lang="en-US" dirty="0"/>
              <a:t> 1970 yang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pendirian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/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Pembela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28 </a:t>
            </a:r>
            <a:r>
              <a:rPr lang="en-US" dirty="0" err="1"/>
              <a:t>Oktober</a:t>
            </a:r>
            <a:r>
              <a:rPr lang="en-US" dirty="0"/>
              <a:t> 1970. </a:t>
            </a:r>
            <a:r>
              <a:rPr lang="en-US" dirty="0" err="1"/>
              <a:t>Pendirian</a:t>
            </a:r>
            <a:r>
              <a:rPr lang="en-US" dirty="0"/>
              <a:t> LBH Jakarta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diikuti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pendirian</a:t>
            </a:r>
            <a:r>
              <a:rPr lang="en-US" dirty="0"/>
              <a:t> LBH di </a:t>
            </a:r>
            <a:r>
              <a:rPr lang="en-US" dirty="0" err="1"/>
              <a:t>kota-kota</a:t>
            </a:r>
            <a:r>
              <a:rPr lang="en-US" dirty="0"/>
              <a:t> lain: Banda Aceh, Medan, Palembang, Padang, Bandar Lampung, Bandung, Semarang, Surabaya, Yogyakarta, Bali, Makassar, Manado, </a:t>
            </a:r>
            <a:r>
              <a:rPr lang="en-US" dirty="0" err="1"/>
              <a:t>dan</a:t>
            </a:r>
            <a:r>
              <a:rPr lang="en-US" dirty="0"/>
              <a:t> Papua.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mengkoordinasikan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kerja-kerja</a:t>
            </a:r>
            <a:r>
              <a:rPr lang="en-US" dirty="0"/>
              <a:t> LBH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Yayasan</a:t>
            </a:r>
            <a:r>
              <a:rPr lang="en-US" dirty="0"/>
              <a:t> LBH Indonesia (YLBHI).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berdiri</a:t>
            </a:r>
            <a:r>
              <a:rPr lang="en-US" dirty="0"/>
              <a:t> 14 LBH di 14 </a:t>
            </a:r>
            <a:r>
              <a:rPr lang="en-US" dirty="0" err="1"/>
              <a:t>Propinsi</a:t>
            </a:r>
            <a:r>
              <a:rPr lang="en-US" dirty="0"/>
              <a:t>, </a:t>
            </a:r>
            <a:r>
              <a:rPr lang="en-US" dirty="0" err="1"/>
              <a:t>tujuh</a:t>
            </a:r>
            <a:r>
              <a:rPr lang="en-US" dirty="0"/>
              <a:t> </a:t>
            </a:r>
            <a:r>
              <a:rPr lang="en-US" dirty="0" err="1"/>
              <a:t>Pos</a:t>
            </a:r>
            <a:r>
              <a:rPr lang="en-US" dirty="0"/>
              <a:t> LBH di </a:t>
            </a:r>
            <a:r>
              <a:rPr lang="en-US" dirty="0" err="1"/>
              <a:t>tujuh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/ </a:t>
            </a:r>
            <a:r>
              <a:rPr lang="en-US" dirty="0" err="1"/>
              <a:t>Kabupaten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project base di </a:t>
            </a:r>
            <a:r>
              <a:rPr lang="en-US" dirty="0" err="1"/>
              <a:t>Pekanbaru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580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Tujuan</a:t>
            </a:r>
            <a:r>
              <a:rPr lang="en-US" b="1" dirty="0"/>
              <a:t> YLBHI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 algn="just">
              <a:buFont typeface="+mj-lt"/>
              <a:buAutoNum type="arabicParenR"/>
            </a:pPr>
            <a:r>
              <a:rPr lang="en-US" dirty="0" err="1" smtClean="0"/>
              <a:t>Terwujudnya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terbina</a:t>
            </a:r>
            <a:r>
              <a:rPr lang="en-US" dirty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/>
              <a:t>tatanan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adil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beradab</a:t>
            </a:r>
            <a:r>
              <a:rPr lang="en-US" dirty="0"/>
              <a:t>/</a:t>
            </a:r>
            <a:r>
              <a:rPr lang="en-US" dirty="0" err="1"/>
              <a:t>berperikemanusiaan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demokratis</a:t>
            </a:r>
            <a:r>
              <a:rPr lang="en-US" dirty="0"/>
              <a:t> (</a:t>
            </a:r>
            <a:r>
              <a:rPr lang="en-US" dirty="0" err="1"/>
              <a:t>ajust</a:t>
            </a:r>
            <a:r>
              <a:rPr lang="en-US" dirty="0"/>
              <a:t>, humane, and democratic </a:t>
            </a:r>
            <a:r>
              <a:rPr lang="en-US" dirty="0" err="1"/>
              <a:t>sociolegal</a:t>
            </a:r>
            <a:r>
              <a:rPr lang="en-US" dirty="0"/>
              <a:t> system);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n-US" dirty="0" err="1" smtClean="0"/>
              <a:t>Terwujudnya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yang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tata-cara</a:t>
            </a:r>
            <a:r>
              <a:rPr lang="en-US" dirty="0"/>
              <a:t> (</a:t>
            </a:r>
            <a:r>
              <a:rPr lang="en-US" dirty="0" err="1"/>
              <a:t>prosedur-prosedur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lembaga-lembaga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menikmati</a:t>
            </a:r>
            <a:r>
              <a:rPr lang="en-US" dirty="0"/>
              <a:t> </a:t>
            </a:r>
            <a:r>
              <a:rPr lang="en-US" dirty="0" err="1"/>
              <a:t>keadilan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(a fair and transparent institutionalized legal-</a:t>
            </a:r>
            <a:r>
              <a:rPr lang="en-US" dirty="0" err="1"/>
              <a:t>administra</a:t>
            </a:r>
            <a:r>
              <a:rPr lang="en-US" dirty="0"/>
              <a:t>-</a:t>
            </a:r>
            <a:r>
              <a:rPr lang="en-US" dirty="0" err="1"/>
              <a:t>tive</a:t>
            </a:r>
            <a:r>
              <a:rPr lang="en-US" dirty="0"/>
              <a:t> system);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n-US" dirty="0" err="1" smtClean="0"/>
              <a:t>Terwujudnya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, </a:t>
            </a:r>
            <a:r>
              <a:rPr lang="en-US" dirty="0" err="1"/>
              <a:t>politik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yang </a:t>
            </a:r>
            <a:r>
              <a:rPr lang="en-US" dirty="0" err="1"/>
              <a:t>membuka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turut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yang </a:t>
            </a:r>
            <a:r>
              <a:rPr lang="en-US" dirty="0" err="1"/>
              <a:t>berkenaan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menghormati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menjunjung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HAM (an open </a:t>
            </a:r>
            <a:r>
              <a:rPr lang="en-US" dirty="0" err="1"/>
              <a:t>politica</a:t>
            </a:r>
            <a:r>
              <a:rPr lang="en-US" dirty="0"/>
              <a:t> economic system with a culture that fully respects human rights).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799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Kriteria</a:t>
            </a:r>
            <a:r>
              <a:rPr lang="en-US" b="1" dirty="0"/>
              <a:t> </a:t>
            </a:r>
            <a:r>
              <a:rPr lang="en-US" b="1" dirty="0" err="1"/>
              <a:t>Kasus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LBH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orang </a:t>
            </a:r>
            <a:r>
              <a:rPr lang="en-US" dirty="0" err="1"/>
              <a:t>miskin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buta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.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kantor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/</a:t>
            </a:r>
            <a:r>
              <a:rPr lang="en-US" dirty="0" err="1"/>
              <a:t>advokat</a:t>
            </a:r>
            <a:r>
              <a:rPr lang="en-US" dirty="0"/>
              <a:t>,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visi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misi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ditangani</a:t>
            </a:r>
            <a:r>
              <a:rPr lang="en-US" dirty="0"/>
              <a:t> </a:t>
            </a:r>
            <a:r>
              <a:rPr lang="en-US" dirty="0" err="1"/>
              <a:t>olehLBH</a:t>
            </a:r>
            <a:r>
              <a:rPr lang="en-US" dirty="0"/>
              <a:t>-YLBHI.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212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1) </a:t>
            </a:r>
            <a:r>
              <a:rPr lang="en-US" b="1" dirty="0" err="1"/>
              <a:t>Kriteria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Mampu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ditunjukkan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 </a:t>
            </a:r>
            <a:r>
              <a:rPr lang="en-US" dirty="0" err="1"/>
              <a:t>benar-benar</a:t>
            </a:r>
            <a:r>
              <a:rPr lang="en-US" dirty="0"/>
              <a:t> </a:t>
            </a:r>
            <a:r>
              <a:rPr lang="en-US" dirty="0" err="1"/>
              <a:t>berhak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dilayani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pula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</a:t>
            </a:r>
            <a:r>
              <a:rPr lang="en-US" dirty="0" err="1"/>
              <a:t>advokat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pendapatannya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menilainya</a:t>
            </a:r>
            <a:r>
              <a:rPr lang="en-US" dirty="0"/>
              <a:t>,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pendaftaran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yang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 smtClean="0"/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; </a:t>
            </a: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/>
              <a:t>harta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; </a:t>
            </a: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/>
              <a:t>keluarga</a:t>
            </a:r>
            <a:r>
              <a:rPr lang="en-US" dirty="0"/>
              <a:t> yang </a:t>
            </a:r>
            <a:r>
              <a:rPr lang="en-US" dirty="0" err="1"/>
              <a:t>ditanggung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7265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153400" cy="57451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advokat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transportasi</a:t>
            </a:r>
            <a:r>
              <a:rPr lang="en-US" dirty="0"/>
              <a:t>, </a:t>
            </a:r>
            <a:r>
              <a:rPr lang="en-US" dirty="0" err="1"/>
              <a:t>secara</a:t>
            </a:r>
            <a:r>
              <a:rPr lang="en-US" dirty="0"/>
              <a:t> formal yang </a:t>
            </a:r>
            <a:r>
              <a:rPr lang="en-US" dirty="0" err="1"/>
              <a:t>bersangkutan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. </a:t>
            </a:r>
            <a:r>
              <a:rPr lang="en-US" dirty="0" err="1"/>
              <a:t>Kendati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,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di YLBHI-LBH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mempertimbangkan</a:t>
            </a:r>
            <a:r>
              <a:rPr lang="en-US" dirty="0"/>
              <a:t> </a:t>
            </a:r>
            <a:r>
              <a:rPr lang="en-US" dirty="0" err="1"/>
              <a:t>ketersediaan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(</a:t>
            </a:r>
            <a:r>
              <a:rPr lang="en-US" dirty="0" err="1"/>
              <a:t>operasional</a:t>
            </a:r>
            <a:r>
              <a:rPr lang="en-US" dirty="0"/>
              <a:t>). </a:t>
            </a:r>
            <a:endParaRPr lang="en-US" dirty="0" smtClean="0"/>
          </a:p>
          <a:p>
            <a:pPr algn="just"/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tunjangan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sendirinya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dilayani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,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yang </a:t>
            </a:r>
            <a:r>
              <a:rPr lang="en-US" dirty="0" err="1"/>
              <a:t>menanggung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transportasi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pencari</a:t>
            </a:r>
            <a:r>
              <a:rPr lang="en-US" dirty="0"/>
              <a:t> </a:t>
            </a:r>
            <a:r>
              <a:rPr lang="en-US" dirty="0" err="1"/>
              <a:t>keadilan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tunjangan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dibantu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dipantau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kasusnya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mandiri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041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2) </a:t>
            </a:r>
            <a:r>
              <a:rPr lang="en-US" b="1" dirty="0" err="1"/>
              <a:t>Kriteria</a:t>
            </a:r>
            <a:r>
              <a:rPr lang="en-US" b="1" dirty="0"/>
              <a:t> </a:t>
            </a:r>
            <a:r>
              <a:rPr lang="en-US" b="1" dirty="0" err="1"/>
              <a:t>Buta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buta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digabungkan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,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dialternatifkan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formal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(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),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material </a:t>
            </a:r>
            <a:r>
              <a:rPr lang="en-US" dirty="0" err="1"/>
              <a:t>layak</a:t>
            </a:r>
            <a:r>
              <a:rPr lang="en-US" dirty="0"/>
              <a:t> </a:t>
            </a:r>
            <a:r>
              <a:rPr lang="en-US" dirty="0" err="1"/>
              <a:t>dibela</a:t>
            </a:r>
            <a:r>
              <a:rPr lang="en-US" dirty="0"/>
              <a:t>, yang </a:t>
            </a:r>
            <a:r>
              <a:rPr lang="en-US" dirty="0" err="1"/>
              <a:t>bersangkutan</a:t>
            </a:r>
            <a:r>
              <a:rPr lang="en-US" dirty="0"/>
              <a:t> </a:t>
            </a:r>
            <a:r>
              <a:rPr lang="en-US" dirty="0" err="1"/>
              <a:t>berhak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diformulasikan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ketidakadilan</a:t>
            </a:r>
            <a:r>
              <a:rPr lang="en-US" dirty="0"/>
              <a:t> </a:t>
            </a:r>
            <a:r>
              <a:rPr lang="en-US" dirty="0" err="1"/>
              <a:t>lompok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dikandung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buta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(law ignorant)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diidentifikasikan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kasus-kasus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hajat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orang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pula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-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struktural.Untuk</a:t>
            </a:r>
            <a:r>
              <a:rPr lang="en-US" dirty="0"/>
              <a:t> </a:t>
            </a:r>
            <a:r>
              <a:rPr lang="en-US" dirty="0" err="1"/>
              <a:t>menilainya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err="1"/>
              <a:t>warganegara</a:t>
            </a:r>
            <a:r>
              <a:rPr lang="en-US" dirty="0"/>
              <a:t> yang </a:t>
            </a:r>
            <a:r>
              <a:rPr lang="en-US" dirty="0" err="1"/>
              <a:t>dilanggar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ranah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sipil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,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187296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87</TotalTime>
  <Words>1650</Words>
  <Application>Microsoft Office PowerPoint</Application>
  <PresentationFormat>On-screen Show (4:3)</PresentationFormat>
  <Paragraphs>71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Trek</vt:lpstr>
      <vt:lpstr>BANTUAN HUKUM</vt:lpstr>
      <vt:lpstr>ORGANISASI BANTUAN HUKUM</vt:lpstr>
      <vt:lpstr>PowerPoint Presentation</vt:lpstr>
      <vt:lpstr>Bantuan Hukum di LBH-YLBHI</vt:lpstr>
      <vt:lpstr>Tujuan YLBHI </vt:lpstr>
      <vt:lpstr>Kriteria Kasus </vt:lpstr>
      <vt:lpstr>1) Kriteria Tidak Mampu </vt:lpstr>
      <vt:lpstr>PowerPoint Presentation</vt:lpstr>
      <vt:lpstr>2) Kriteria Buta Hukum </vt:lpstr>
      <vt:lpstr>Rapat Kerja Nasional (Rakernas) YLBHI 2007 menetapkan jenis pelanggaraan HAM yang mendapatkan prioritas penanganan, yaitu: </vt:lpstr>
      <vt:lpstr>  Prosedur Penerimaan Kasus </vt:lpstr>
      <vt:lpstr>PowerPoint Presentation</vt:lpstr>
      <vt:lpstr>PowerPoint Presentation</vt:lpstr>
      <vt:lpstr>Kode Etik Pengabdi Bantuan Hukum </vt:lpstr>
      <vt:lpstr>Prinsip-prinsip tersebut adalah: </vt:lpstr>
      <vt:lpstr>PowerPoint Presentation</vt:lpstr>
      <vt:lpstr>PowerPoint Presentation</vt:lpstr>
      <vt:lpstr>Pasal 4 Kode Etik Pengabdi Bantoan Hokom YL Hubungan dengan klien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BANTUAN HUKUM</dc:title>
  <dc:creator>ASUS</dc:creator>
  <cp:lastModifiedBy>ASUS</cp:lastModifiedBy>
  <cp:revision>6</cp:revision>
  <dcterms:created xsi:type="dcterms:W3CDTF">2020-05-13T01:15:33Z</dcterms:created>
  <dcterms:modified xsi:type="dcterms:W3CDTF">2020-05-13T03:51:48Z</dcterms:modified>
</cp:coreProperties>
</file>