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8" r:id="rId18"/>
    <p:sldId id="270" r:id="rId19"/>
    <p:sldId id="271" r:id="rId20"/>
    <p:sldId id="272" r:id="rId21"/>
    <p:sldId id="273" r:id="rId22"/>
    <p:sldId id="274" r:id="rId23"/>
    <p:sldId id="279" r:id="rId24"/>
    <p:sldId id="284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75" r:id="rId33"/>
    <p:sldId id="289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2BFF35-2A34-4F17-8916-1BC6601E8C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51CA28-BA00-4244-A0B5-D899890505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BANTUAN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HUKUM ACARA MAHKAMAH 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6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Dari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5 orang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mrnduduki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Hakim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9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hakim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9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mensyaratkan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5 orang hakim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interval (</a:t>
            </a:r>
            <a:r>
              <a:rPr lang="en-US" dirty="0" err="1" smtClean="0"/>
              <a:t>Pasal</a:t>
            </a:r>
            <a:r>
              <a:rPr lang="en-US" dirty="0" smtClean="0"/>
              <a:t> 13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2.     Hakim Ad Hoc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perkembangannya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terlibat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komposisi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bersangkutan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meminta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dipilih</a:t>
            </a:r>
            <a:r>
              <a:rPr lang="en-US" dirty="0" smtClean="0">
                <a:effectLst/>
              </a:rPr>
              <a:t> hakim </a:t>
            </a:r>
            <a:r>
              <a:rPr lang="en-US" i="1" dirty="0" smtClean="0">
                <a:effectLst/>
              </a:rPr>
              <a:t>ad-hoc</a:t>
            </a:r>
            <a:r>
              <a:rPr lang="en-US" dirty="0" smtClean="0">
                <a:effectLst/>
              </a:rPr>
              <a:t>. Hakim </a:t>
            </a:r>
            <a:r>
              <a:rPr lang="en-US" i="1" dirty="0" smtClean="0">
                <a:effectLst/>
              </a:rPr>
              <a:t>ad-hoc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15 orang hakim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memeriksa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menyangkut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kepentingan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negaranya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31 </a:t>
            </a: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meskipun</a:t>
            </a:r>
            <a:r>
              <a:rPr lang="en-US" dirty="0" smtClean="0">
                <a:effectLst/>
              </a:rPr>
              <a:t> Rules of Court (</a:t>
            </a:r>
            <a:r>
              <a:rPr lang="en-US" dirty="0" err="1" smtClean="0">
                <a:effectLst/>
              </a:rPr>
              <a:t>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acara</a:t>
            </a:r>
            <a:r>
              <a:rPr lang="en-US" dirty="0" smtClean="0">
                <a:effectLst/>
              </a:rPr>
              <a:t> ICJ) </a:t>
            </a:r>
            <a:r>
              <a:rPr lang="en-US" dirty="0" err="1" smtClean="0">
                <a:effectLst/>
              </a:rPr>
              <a:t>menyatakan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presiden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seharusnya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menonaktifkan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fungsinya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presiden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inidigantikan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ketua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Apabila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Negara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hakim yang </a:t>
            </a:r>
            <a:r>
              <a:rPr lang="en-US" dirty="0" err="1" smtClean="0">
                <a:effectLst/>
              </a:rPr>
              <a:t>berkebangsaan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meminta</a:t>
            </a:r>
            <a:r>
              <a:rPr lang="en-US" dirty="0" smtClean="0">
                <a:effectLst/>
              </a:rPr>
              <a:t> agar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hakim ad hoc </a:t>
            </a:r>
            <a:r>
              <a:rPr lang="en-US" dirty="0" err="1" smtClean="0">
                <a:effectLst/>
              </a:rPr>
              <a:t>dipilih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31 </a:t>
            </a:r>
            <a:r>
              <a:rPr lang="en-US" dirty="0" err="1" smtClean="0">
                <a:effectLst/>
              </a:rPr>
              <a:t>ayat</a:t>
            </a:r>
            <a:r>
              <a:rPr lang="en-US" dirty="0" smtClean="0">
                <a:effectLst/>
              </a:rPr>
              <a:t>(3) ).</a:t>
            </a:r>
          </a:p>
          <a:p>
            <a:pPr algn="just"/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Hakim ad hoc </a:t>
            </a:r>
            <a:r>
              <a:rPr lang="en-US" dirty="0" err="1" smtClean="0">
                <a:effectLst/>
              </a:rPr>
              <a:t>diharuskan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mengucapkan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sumpah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seperti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hakim yang </a:t>
            </a:r>
            <a:r>
              <a:rPr lang="en-US" dirty="0" err="1" smtClean="0">
                <a:effectLst/>
              </a:rPr>
              <a:t>dipilih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hendak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meminta</a:t>
            </a:r>
            <a:r>
              <a:rPr lang="en-US" dirty="0" smtClean="0">
                <a:effectLst/>
              </a:rPr>
              <a:t> hakim ad hoc. </a:t>
            </a:r>
            <a:r>
              <a:rPr lang="en-US" dirty="0" err="1" smtClean="0">
                <a:effectLst/>
              </a:rPr>
              <a:t>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mengumumkannya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secepat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mungkin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niat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kedudukan</a:t>
            </a:r>
            <a:r>
              <a:rPr lang="en-US" dirty="0" smtClean="0">
                <a:effectLst/>
              </a:rPr>
              <a:t> Hakim ad hoc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kedudukan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biasa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persyaratan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kuorum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mengambil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sebanyak</a:t>
            </a:r>
            <a:r>
              <a:rPr lang="en-US" dirty="0" smtClean="0">
                <a:effectLst/>
              </a:rPr>
              <a:t> 9 (Sembilan), </a:t>
            </a:r>
            <a:r>
              <a:rPr lang="en-US" dirty="0" err="1" smtClean="0">
                <a:effectLst/>
              </a:rPr>
              <a:t>tidaklah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termasuk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Hakim ad hoc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3.     Chamber</a:t>
            </a:r>
            <a:endParaRPr lang="en-US" dirty="0" smtClean="0">
              <a:effectLst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menyelesaikan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memeriksa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seluruh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anggotanya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cukup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tertentu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dipilih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rahasia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disebut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Chamber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Putasan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Chamber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tetap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dianggap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i="1" dirty="0" err="1" smtClean="0">
                <a:effectLst/>
              </a:rPr>
              <a:t>Chamber</a:t>
            </a:r>
            <a:r>
              <a:rPr lang="en-US" dirty="0" err="1" smtClean="0">
                <a:effectLst/>
              </a:rPr>
              <a:t>yang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tersedia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: </a:t>
            </a:r>
          </a:p>
          <a:p>
            <a:r>
              <a:rPr lang="en-US" i="1" dirty="0" smtClean="0"/>
              <a:t>The Chamber of Summary Procedure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Chamber yang </a:t>
            </a:r>
            <a:r>
              <a:rPr lang="en-US" dirty="0" err="1" smtClean="0"/>
              <a:t>terdiri</a:t>
            </a:r>
            <a:r>
              <a:rPr lang="en-US" dirty="0" smtClean="0"/>
              <a:t> 5 orang hakim </a:t>
            </a:r>
            <a:r>
              <a:rPr lang="en-US" dirty="0" err="1" smtClean="0"/>
              <a:t>termasuk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Chamber</a:t>
            </a:r>
            <a:r>
              <a:rPr lang="en-US" dirty="0" smtClean="0"/>
              <a:t> (</a:t>
            </a:r>
            <a:r>
              <a:rPr lang="en-US" dirty="0" err="1" smtClean="0"/>
              <a:t>lainnya</a:t>
            </a:r>
            <a:r>
              <a:rPr lang="en-US" dirty="0" smtClean="0"/>
              <a:t>) yang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3 hakim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perburuhan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algn="just"/>
            <a:r>
              <a:rPr lang="en-US" i="1" dirty="0" smtClean="0"/>
              <a:t>Chamber</a:t>
            </a:r>
            <a:r>
              <a:rPr lang="en-US" dirty="0" smtClean="0"/>
              <a:t> (</a:t>
            </a:r>
            <a:r>
              <a:rPr lang="en-US" dirty="0" err="1" smtClean="0"/>
              <a:t>lainnya</a:t>
            </a:r>
            <a:r>
              <a:rPr lang="en-US" dirty="0" smtClean="0"/>
              <a:t>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dangan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nama-nama</a:t>
            </a:r>
            <a:r>
              <a:rPr lang="en-US" dirty="0" smtClean="0"/>
              <a:t> hakim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i="1" dirty="0" smtClean="0"/>
              <a:t>Chamber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Rules concerning Chamber of Court</a:t>
            </a:r>
            <a:r>
              <a:rPr lang="en-US" dirty="0" smtClean="0"/>
              <a:t>. </a:t>
            </a:r>
            <a:r>
              <a:rPr lang="en-US" dirty="0" err="1" smtClean="0"/>
              <a:t>Pembentukannya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tahun</a:t>
            </a:r>
            <a:r>
              <a:rPr lang="en-US" dirty="0" smtClean="0"/>
              <a:t> 1982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i="1" dirty="0" smtClean="0"/>
              <a:t>Delimitation of the Maritime Boundary in the Gulf of Maine </a:t>
            </a:r>
            <a:r>
              <a:rPr lang="en-US" dirty="0" smtClean="0"/>
              <a:t>(</a:t>
            </a:r>
            <a:r>
              <a:rPr lang="en-US" i="1" dirty="0" smtClean="0"/>
              <a:t>Gulf Maine case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4.     The Registry</a:t>
            </a:r>
            <a:endParaRPr lang="en-US" dirty="0"/>
          </a:p>
          <a:p>
            <a:pPr algn="just"/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organ </a:t>
            </a:r>
            <a:r>
              <a:rPr lang="en-US" dirty="0" err="1" smtClean="0">
                <a:effectLst/>
              </a:rPr>
              <a:t>administratif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bertanggung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jawab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mahkamah.Tugas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utamanya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bidang</a:t>
            </a:r>
            <a:r>
              <a:rPr lang="en-US" dirty="0" smtClean="0">
                <a:effectLst/>
              </a:rPr>
              <a:t> administrative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negara-nrgara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sekretariat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Kegiatannya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mengurusi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administratif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keuangan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penyelenggaraan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konferensi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penerangan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organisasi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r>
              <a:rPr lang="en-US" dirty="0" err="1" smtClean="0">
                <a:effectLst/>
              </a:rPr>
              <a:t>Pejabat-pejabat</a:t>
            </a:r>
            <a:r>
              <a:rPr lang="en-US" dirty="0" smtClean="0">
                <a:effectLst/>
              </a:rPr>
              <a:t> the Registry </a:t>
            </a:r>
            <a:r>
              <a:rPr lang="en-US" dirty="0" err="1" smtClean="0">
                <a:effectLst/>
              </a:rPr>
              <a:t>disumpah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imunitas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kekebalan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seperti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diplomatik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Registry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Registrar :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asisten</a:t>
            </a:r>
            <a:r>
              <a:rPr lang="en-US" dirty="0" smtClean="0"/>
              <a:t> (</a:t>
            </a:r>
            <a:r>
              <a:rPr lang="en-US" dirty="0" err="1" smtClean="0"/>
              <a:t>pembantu</a:t>
            </a:r>
            <a:r>
              <a:rPr lang="en-US" dirty="0" smtClean="0"/>
              <a:t>) </a:t>
            </a:r>
            <a:r>
              <a:rPr lang="en-US" dirty="0" err="1" smtClean="0"/>
              <a:t>Sekjend</a:t>
            </a:r>
            <a:r>
              <a:rPr lang="en-US" dirty="0" smtClean="0"/>
              <a:t> PBB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Depury</a:t>
            </a:r>
            <a:r>
              <a:rPr lang="en-US" dirty="0" smtClean="0"/>
              <a:t> Registrar.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ICJ </a:t>
            </a:r>
            <a:r>
              <a:rPr lang="en-US" dirty="0" err="1" smtClean="0"/>
              <a:t>dengan</a:t>
            </a:r>
            <a:r>
              <a:rPr lang="en-US" dirty="0" smtClean="0"/>
              <a:t> Negara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urusan-urusan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pula </a:t>
            </a:r>
            <a:r>
              <a:rPr lang="en-US" dirty="0" err="1" smtClean="0"/>
              <a:t>menandatangani</a:t>
            </a:r>
            <a:r>
              <a:rPr lang="en-US" dirty="0" smtClean="0"/>
              <a:t> siding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40 orang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kesekretariatan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, </a:t>
            </a:r>
            <a:r>
              <a:rPr lang="en-US" dirty="0" err="1" smtClean="0"/>
              <a:t>pengetikan</a:t>
            </a:r>
            <a:r>
              <a:rPr lang="en-US" dirty="0" smtClean="0"/>
              <a:t>, </a:t>
            </a:r>
            <a:r>
              <a:rPr lang="en-US" dirty="0" err="1" smtClean="0"/>
              <a:t>pustakawan</a:t>
            </a:r>
            <a:r>
              <a:rPr lang="en-US" dirty="0" smtClean="0"/>
              <a:t>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dipekerjakan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penerjemahan</a:t>
            </a:r>
            <a:r>
              <a:rPr lang="en-US" dirty="0" smtClean="0"/>
              <a:t>,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jurisdiksi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MI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jurisdiksi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effectLst/>
              </a:rPr>
              <a:t>Yurisdiksi</a:t>
            </a:r>
            <a:r>
              <a:rPr lang="en-US" b="1" u="sng" dirty="0" smtClean="0">
                <a:effectLst/>
              </a:rPr>
              <a:t> </a:t>
            </a:r>
            <a:r>
              <a:rPr lang="en-US" b="1" u="sng" dirty="0" err="1" smtClean="0">
                <a:effectLst/>
              </a:rPr>
              <a:t>Mahkamah</a:t>
            </a:r>
            <a:r>
              <a:rPr lang="en-US" b="1" u="sng" dirty="0" smtClean="0">
                <a:effectLst/>
              </a:rPr>
              <a:t> </a:t>
            </a:r>
            <a:r>
              <a:rPr lang="en-US" b="1" u="sng" dirty="0" err="1" smtClean="0">
                <a:effectLst/>
              </a:rPr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6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dikemukakan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dasarnya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kewenangan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pengadilan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internasiobal</a:t>
            </a:r>
            <a:r>
              <a:rPr lang="en-US" dirty="0" smtClean="0">
                <a:effectLst/>
              </a:rPr>
              <a:t>, yang </a:t>
            </a:r>
            <a:r>
              <a:rPr lang="en-US" dirty="0" err="1" smtClean="0">
                <a:effectLst/>
              </a:rPr>
              <a:t>memberi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kekuasaan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pengadilan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memeriksa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menerapkan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mengambil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atasnya</a:t>
            </a:r>
            <a:r>
              <a:rPr lang="en-US" dirty="0" smtClean="0">
                <a:effectLst/>
              </a:rPr>
              <a:t>. Ada </a:t>
            </a:r>
            <a:r>
              <a:rPr lang="en-US" dirty="0" err="1" smtClean="0">
                <a:effectLst/>
              </a:rPr>
              <a:t>empat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kriteria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pengadilan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internasional,yakni</a:t>
            </a:r>
            <a:r>
              <a:rPr lang="en-US" dirty="0" smtClean="0">
                <a:effectLst/>
              </a:rPr>
              <a:t> :</a:t>
            </a:r>
          </a:p>
          <a:p>
            <a:pPr algn="just"/>
            <a:r>
              <a:rPr lang="en-US" dirty="0" err="1" smtClean="0">
                <a:effectLst/>
              </a:rPr>
              <a:t>wilayah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waktu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materi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perkara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person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dicakup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pengadilan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bersangkutan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effectLst/>
              </a:rPr>
              <a:t>Sedangkan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:</a:t>
            </a:r>
          </a:p>
          <a:p>
            <a:pPr marL="0" indent="0" algn="just">
              <a:buNone/>
            </a:pPr>
            <a:r>
              <a:rPr lang="en-US" b="1" dirty="0" smtClean="0">
                <a:effectLst/>
              </a:rPr>
              <a:t>1.     </a:t>
            </a:r>
            <a:r>
              <a:rPr lang="en-US" u="sng" dirty="0" err="1" smtClean="0">
                <a:effectLst/>
              </a:rPr>
              <a:t>Yurisdiksi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Teritorial</a:t>
            </a:r>
            <a:r>
              <a:rPr lang="en-US" u="sng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umum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 Roma 1998 </a:t>
            </a:r>
            <a:r>
              <a:rPr lang="en-US" dirty="0" err="1" smtClean="0">
                <a:effectLst/>
              </a:rPr>
              <a:t>menegaskan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menjalankan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kewenangannya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wilayah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 Roma 1998.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menjalankan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kewenangannya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wilayah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selama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perjanjian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sepanjang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menyangkut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pelakunya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warga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 Roma 1998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sepakatan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sepakatan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dibantah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 </a:t>
            </a:r>
          </a:p>
          <a:p>
            <a:pPr algn="just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invasi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3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2.     </a:t>
            </a:r>
            <a:r>
              <a:rPr lang="en-US" b="1" u="sng" dirty="0" err="1" smtClean="0">
                <a:effectLst/>
              </a:rPr>
              <a:t>Yurisdiksi</a:t>
            </a:r>
            <a:r>
              <a:rPr lang="en-US" b="1" u="sng" dirty="0" smtClean="0">
                <a:effectLst/>
              </a:rPr>
              <a:t> </a:t>
            </a:r>
            <a:r>
              <a:rPr lang="en-US" b="1" u="sng" dirty="0" err="1" smtClean="0">
                <a:effectLst/>
              </a:rPr>
              <a:t>Ratione</a:t>
            </a:r>
            <a:r>
              <a:rPr lang="en-US" b="1" u="sng" dirty="0" smtClean="0">
                <a:effectLst/>
              </a:rPr>
              <a:t> </a:t>
            </a:r>
            <a:r>
              <a:rPr lang="en-US" b="1" u="sng" dirty="0" err="1" smtClean="0">
                <a:effectLst/>
              </a:rPr>
              <a:t>Temporis</a:t>
            </a:r>
            <a:r>
              <a:rPr lang="en-US" b="1" u="sng" dirty="0" smtClean="0">
                <a:effectLst/>
              </a:rPr>
              <a:t> (</a:t>
            </a:r>
            <a:r>
              <a:rPr lang="en-US" b="1" u="sng" dirty="0" err="1" smtClean="0">
                <a:effectLst/>
              </a:rPr>
              <a:t>waktu</a:t>
            </a:r>
            <a:r>
              <a:rPr lang="en-US" b="1" u="sng" dirty="0" smtClean="0">
                <a:effectLst/>
              </a:rPr>
              <a:t>)</a:t>
            </a:r>
            <a:endParaRPr lang="en-US" b="1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Selain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dibatasi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teritorial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organ </a:t>
            </a:r>
            <a:r>
              <a:rPr lang="en-US" dirty="0" err="1" smtClean="0">
                <a:effectLst/>
              </a:rPr>
              <a:t>yudisial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dibatasi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.  Salah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prinsip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dianggap</a:t>
            </a:r>
            <a:r>
              <a:rPr lang="en-US" dirty="0" smtClean="0">
                <a:effectLst/>
              </a:rPr>
              <a:t> fundamental 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legalitas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berdasarkan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prinsip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seserang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dianggap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kesalahan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dijatuhi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mengatur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kata lain, </a:t>
            </a:r>
            <a:r>
              <a:rPr lang="en-US" dirty="0" err="1" smtClean="0">
                <a:effectLst/>
              </a:rPr>
              <a:t>seseorang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dituntut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dasar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belum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dinyatakan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 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pelanggaran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3.     </a:t>
            </a:r>
            <a:r>
              <a:rPr lang="en-US" u="sng" dirty="0" err="1" smtClean="0">
                <a:effectLst/>
              </a:rPr>
              <a:t>Yurisdiksi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Ratione</a:t>
            </a:r>
            <a:r>
              <a:rPr lang="en-US" u="sng" dirty="0" smtClean="0">
                <a:effectLst/>
              </a:rPr>
              <a:t> Personae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Ukuran</a:t>
            </a:r>
            <a:r>
              <a:rPr lang="en-US" dirty="0" smtClean="0">
                <a:effectLst/>
              </a:rPr>
              <a:t> lain yang </a:t>
            </a:r>
            <a:r>
              <a:rPr lang="en-US" dirty="0" err="1" smtClean="0">
                <a:effectLst/>
              </a:rPr>
              <a:t>menentukan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kualitas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organ </a:t>
            </a:r>
            <a:r>
              <a:rPr lang="en-US" dirty="0" err="1" smtClean="0">
                <a:effectLst/>
              </a:rPr>
              <a:t>yudisial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kriteria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siapa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dimintai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pertanggungjawaban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muka</a:t>
            </a:r>
            <a:r>
              <a:rPr lang="en-US" dirty="0" smtClean="0">
                <a:effectLst/>
              </a:rPr>
              <a:t> organ </a:t>
            </a:r>
            <a:r>
              <a:rPr lang="en-US" dirty="0" err="1" smtClean="0">
                <a:effectLst/>
              </a:rPr>
              <a:t>yudisial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bersangkutan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Mengenai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 Roma 1998 </a:t>
            </a:r>
            <a:r>
              <a:rPr lang="en-US" dirty="0" err="1" smtClean="0">
                <a:effectLst/>
              </a:rPr>
              <a:t>menegaskan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orang (natural person).</a:t>
            </a: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demikian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berwenang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memeriksa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mengadili</a:t>
            </a:r>
            <a:r>
              <a:rPr lang="en-US" dirty="0" smtClean="0">
                <a:effectLst/>
              </a:rPr>
              <a:t> legal person, </a:t>
            </a:r>
            <a:r>
              <a:rPr lang="en-US" dirty="0" err="1" smtClean="0">
                <a:effectLst/>
              </a:rPr>
              <a:t>termasuk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organisasi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Penegasan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  </a:t>
            </a:r>
            <a:r>
              <a:rPr lang="en-US" dirty="0" err="1" smtClean="0">
                <a:effectLst/>
              </a:rPr>
              <a:t>dilengkapi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ketentuan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menyatakan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orang yang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pelanggaran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material </a:t>
            </a:r>
            <a:r>
              <a:rPr lang="en-US" dirty="0" err="1" smtClean="0">
                <a:effectLst/>
              </a:rPr>
              <a:t>masuk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pertanggungjawaban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individual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4.     </a:t>
            </a:r>
            <a:r>
              <a:rPr lang="en-US" b="1" u="sng" dirty="0" err="1" smtClean="0">
                <a:effectLst/>
              </a:rPr>
              <a:t>Yurisdiksi</a:t>
            </a:r>
            <a:r>
              <a:rPr lang="en-US" b="1" u="sng" dirty="0" smtClean="0">
                <a:effectLst/>
              </a:rPr>
              <a:t> </a:t>
            </a:r>
            <a:r>
              <a:rPr lang="en-US" b="1" u="sng" dirty="0" err="1" smtClean="0">
                <a:effectLst/>
              </a:rPr>
              <a:t>Ratione</a:t>
            </a:r>
            <a:r>
              <a:rPr lang="en-US" b="1" u="sng" dirty="0" smtClean="0">
                <a:effectLst/>
              </a:rPr>
              <a:t> </a:t>
            </a:r>
            <a:r>
              <a:rPr lang="en-US" b="1" u="sng" dirty="0" err="1" smtClean="0">
                <a:effectLst/>
              </a:rPr>
              <a:t>Materiae</a:t>
            </a:r>
            <a:endParaRPr lang="en-US" b="1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Hal </a:t>
            </a:r>
            <a:r>
              <a:rPr lang="en-US" dirty="0" err="1" smtClean="0">
                <a:effectLst/>
              </a:rPr>
              <a:t>terakhir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kinerja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materi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jenis-jenis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kejahatan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dicakup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yurisdiksi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Kejahatan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diatur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Artikel</a:t>
            </a:r>
            <a:r>
              <a:rPr lang="en-US" dirty="0" smtClean="0">
                <a:effectLst/>
              </a:rPr>
              <a:t> 5-8 </a:t>
            </a: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 Roma 1998. </a:t>
            </a:r>
            <a:r>
              <a:rPr lang="en-US" dirty="0" err="1" smtClean="0">
                <a:effectLst/>
              </a:rPr>
              <a:t>Empat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kategori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kejahatan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berikut</a:t>
            </a:r>
            <a:r>
              <a:rPr lang="en-US" dirty="0" smtClean="0">
                <a:effectLst/>
              </a:rPr>
              <a:t> :</a:t>
            </a:r>
          </a:p>
          <a:p>
            <a:pPr algn="just"/>
            <a:r>
              <a:rPr lang="en-US" dirty="0" err="1" smtClean="0">
                <a:effectLst/>
              </a:rPr>
              <a:t>Genosida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Kejahatan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kemanusiaan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Kejahatan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perang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Agresi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effectLst/>
              </a:rPr>
              <a:t>Pengertian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kejahatan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 Roma 1998 :</a:t>
            </a:r>
          </a:p>
          <a:p>
            <a:r>
              <a:rPr lang="en-US" dirty="0" err="1" smtClean="0">
                <a:effectLst/>
              </a:rPr>
              <a:t>Pelanggaran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Konvensi-konvensi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Jenewa</a:t>
            </a:r>
            <a:r>
              <a:rPr lang="en-US" dirty="0" smtClean="0">
                <a:effectLst/>
              </a:rPr>
              <a:t> 1949</a:t>
            </a:r>
          </a:p>
          <a:p>
            <a:r>
              <a:rPr lang="en-US" dirty="0" err="1" smtClean="0">
                <a:effectLst/>
              </a:rPr>
              <a:t>Pelanggaran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serius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kebiasaan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berlaku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situasi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bersenjata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75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beracara</a:t>
            </a:r>
            <a:r>
              <a:rPr lang="en-US" dirty="0" smtClean="0"/>
              <a:t> di MI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bagiannya</a:t>
            </a:r>
            <a:r>
              <a:rPr lang="en-US" dirty="0" smtClean="0"/>
              <a:t>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digarisbawahi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beracara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i="1" dirty="0" smtClean="0"/>
              <a:t>contentious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Penyerahan</a:t>
            </a:r>
            <a:r>
              <a:rPr lang="en-US" b="1" dirty="0" smtClean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(Notification of Special Agreement)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(Application)</a:t>
            </a:r>
          </a:p>
          <a:p>
            <a:pPr marL="0" indent="0" algn="just">
              <a:buNone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proses </a:t>
            </a:r>
            <a:r>
              <a:rPr lang="en-US" dirty="0" err="1" smtClean="0"/>
              <a:t>beracara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(bilateral)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jurisdiksi</a:t>
            </a:r>
            <a:r>
              <a:rPr lang="en-US" dirty="0" smtClean="0"/>
              <a:t> MI.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 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Respondent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MI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i="1" dirty="0" smtClean="0"/>
              <a:t>stroke oblique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miring </a:t>
            </a:r>
            <a:r>
              <a:rPr lang="en-US" dirty="0" err="1" smtClean="0"/>
              <a:t>pembeda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Indonesia/Malaysia.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Hukum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Proses </a:t>
            </a:r>
            <a:r>
              <a:rPr lang="en-US" sz="3600" b="1" dirty="0" err="1" smtClean="0"/>
              <a:t>Beracara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Mahkamah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Internasional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serta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Putusan</a:t>
            </a:r>
            <a:r>
              <a:rPr lang="en-US" sz="3600" b="1" dirty="0" smtClean="0"/>
              <a:t> MI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0877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Pembelaan</a:t>
            </a:r>
            <a:r>
              <a:rPr lang="en-US" b="1" dirty="0" smtClean="0"/>
              <a:t> </a:t>
            </a:r>
            <a:r>
              <a:rPr lang="en-US" b="1" dirty="0" err="1" smtClean="0"/>
              <a:t>Tertulis</a:t>
            </a:r>
            <a:r>
              <a:rPr lang="en-US" b="1" dirty="0" smtClean="0"/>
              <a:t> (</a:t>
            </a:r>
            <a:r>
              <a:rPr lang="en-US" b="1" i="1" dirty="0" smtClean="0"/>
              <a:t>Written Pleadings</a:t>
            </a:r>
            <a:r>
              <a:rPr lang="en-US" b="1" dirty="0" smtClean="0"/>
              <a:t>)</a:t>
            </a:r>
          </a:p>
          <a:p>
            <a:pPr algn="just"/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tahap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urutan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pembelaannya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ditentukan</a:t>
            </a:r>
            <a:r>
              <a:rPr lang="en-US" dirty="0" smtClean="0">
                <a:effectLst/>
              </a:rPr>
              <a:t> lain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perjanjian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aplikasi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Memorial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Tanggapan</a:t>
            </a:r>
            <a:r>
              <a:rPr lang="en-US" dirty="0" smtClean="0">
                <a:effectLst/>
              </a:rPr>
              <a:t> Memorial (Counter Memorial).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ternyata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   </a:t>
            </a:r>
            <a:r>
              <a:rPr lang="en-US" dirty="0" err="1" smtClean="0">
                <a:effectLst/>
              </a:rPr>
              <a:t>meminta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kesempatan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pertimbangan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menyetujuinya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kesempatan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Jawaban</a:t>
            </a:r>
            <a:r>
              <a:rPr lang="en-US" dirty="0" smtClean="0">
                <a:effectLst/>
              </a:rPr>
              <a:t> (Reply).</a:t>
            </a:r>
          </a:p>
          <a:p>
            <a:pPr algn="just"/>
            <a:r>
              <a:rPr lang="en-US" dirty="0" err="1" smtClean="0">
                <a:effectLst/>
              </a:rPr>
              <a:t>Batasan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menyusun</a:t>
            </a:r>
            <a:r>
              <a:rPr lang="en-US" dirty="0" smtClean="0">
                <a:effectLst/>
              </a:rPr>
              <a:t> memorial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tanggapan</a:t>
            </a:r>
            <a:r>
              <a:rPr lang="en-US" dirty="0" smtClean="0">
                <a:effectLst/>
              </a:rPr>
              <a:t> memorial </a:t>
            </a:r>
            <a:r>
              <a:rPr lang="en-US" dirty="0" err="1" smtClean="0">
                <a:effectLst/>
              </a:rPr>
              <a:t>ditentukan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MI,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mengaturnya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Ketentuan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serupa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berlaku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pemilihan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resmi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nantinya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dipakai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5313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memorial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submissions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memorial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berisikan</a:t>
            </a:r>
            <a:r>
              <a:rPr lang="en-US" dirty="0" smtClean="0"/>
              <a:t> 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 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memorial,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memorial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petitum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.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menyertai</a:t>
            </a:r>
            <a:r>
              <a:rPr lang="en-US" dirty="0" smtClean="0"/>
              <a:t> memorial,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71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3. </a:t>
            </a:r>
            <a:r>
              <a:rPr lang="en-US" b="1" dirty="0" err="1" smtClean="0">
                <a:effectLst/>
              </a:rPr>
              <a:t>Presentasi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Pembelaan</a:t>
            </a:r>
            <a:r>
              <a:rPr lang="en-US" b="1" dirty="0" smtClean="0">
                <a:effectLst/>
              </a:rPr>
              <a:t> </a:t>
            </a:r>
            <a:r>
              <a:rPr lang="en-US" b="1" i="1" dirty="0" smtClean="0">
                <a:effectLst/>
              </a:rPr>
              <a:t>(Oral Pleadings)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Setelah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pembelaan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tertulis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bentuk</a:t>
            </a:r>
            <a:r>
              <a:rPr lang="en-US" dirty="0" smtClean="0">
                <a:effectLst/>
              </a:rPr>
              <a:t> memorial </a:t>
            </a:r>
            <a:r>
              <a:rPr lang="en-US" dirty="0" err="1" smtClean="0">
                <a:effectLst/>
              </a:rPr>
              <a:t>diserahkan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dimulailah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presentasi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pembelaan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oral pleadings</a:t>
            </a:r>
            <a:r>
              <a:rPr lang="en-US" dirty="0" smtClean="0">
                <a:effectLst/>
              </a:rPr>
              <a:t>. MI </a:t>
            </a:r>
            <a:r>
              <a:rPr lang="en-US" dirty="0" err="1" smtClean="0">
                <a:effectLst/>
              </a:rPr>
              <a:t>menentukan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tanggal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hearing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diajukan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pertimbangan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Tahap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bersifat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terbuka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umum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open for public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menentukan</a:t>
            </a:r>
            <a:r>
              <a:rPr lang="en-US" dirty="0" smtClean="0">
                <a:effectLst/>
              </a:rPr>
              <a:t> lain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disetujui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MI.</a:t>
            </a:r>
          </a:p>
          <a:p>
            <a:pPr algn="just"/>
            <a:r>
              <a:rPr lang="en-US" dirty="0" smtClean="0">
                <a:effectLst/>
              </a:rPr>
              <a:t>Para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kali </a:t>
            </a:r>
            <a:r>
              <a:rPr lang="en-US" dirty="0" err="1" smtClean="0">
                <a:effectLst/>
              </a:rPr>
              <a:t>kesempatan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  </a:t>
            </a:r>
            <a:r>
              <a:rPr lang="en-US" dirty="0" err="1" smtClean="0">
                <a:effectLst/>
              </a:rPr>
              <a:t>presentasi</a:t>
            </a:r>
            <a:r>
              <a:rPr lang="en-US" dirty="0" smtClean="0">
                <a:effectLst/>
              </a:rPr>
              <a:t>  </a:t>
            </a:r>
            <a:r>
              <a:rPr lang="en-US" dirty="0" err="1" smtClean="0">
                <a:effectLst/>
              </a:rPr>
              <a:t>pembelaan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depan</a:t>
            </a:r>
            <a:r>
              <a:rPr lang="en-US" dirty="0" smtClean="0">
                <a:effectLst/>
              </a:rPr>
              <a:t> MI.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menginginkan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pengunaan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resmi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MI,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memberitahukan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dahulu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register </a:t>
            </a:r>
            <a:r>
              <a:rPr lang="en-US" dirty="0" err="1" smtClean="0">
                <a:effectLst/>
              </a:rPr>
              <a:t>guna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dipersiapkan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terjemahan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simultan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sejak</a:t>
            </a:r>
            <a:r>
              <a:rPr lang="en-US" dirty="0" smtClean="0">
                <a:effectLst/>
              </a:rPr>
              <a:t> 1965.</a:t>
            </a:r>
          </a:p>
          <a:p>
            <a:pPr algn="just"/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proses </a:t>
            </a:r>
            <a:r>
              <a:rPr lang="en-US" i="1" dirty="0" smtClean="0">
                <a:effectLst/>
              </a:rPr>
              <a:t>hearing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biasanya</a:t>
            </a:r>
            <a:r>
              <a:rPr lang="en-US" dirty="0" smtClean="0">
                <a:effectLst/>
              </a:rPr>
              <a:t> 2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3 </a:t>
            </a:r>
            <a:r>
              <a:rPr lang="en-US" dirty="0" err="1" smtClean="0">
                <a:effectLst/>
              </a:rPr>
              <a:t>minggu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beranggapan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lama,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hearing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diperpanjang</a:t>
            </a:r>
            <a:r>
              <a:rPr lang="en-US" dirty="0" smtClean="0">
                <a:effectLst/>
              </a:rPr>
              <a:t>. Akan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menurut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1978, </a:t>
            </a:r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60, proses hearing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dibawah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pengawasan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hearing </a:t>
            </a:r>
            <a:r>
              <a:rPr lang="en-US" dirty="0" err="1" smtClean="0">
                <a:effectLst/>
              </a:rPr>
              <a:t>disesuaikan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pertimbangan</a:t>
            </a:r>
            <a:r>
              <a:rPr lang="en-US" dirty="0" smtClean="0">
                <a:effectLst/>
              </a:rPr>
              <a:t> MI,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71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5. </a:t>
            </a:r>
            <a:r>
              <a:rPr lang="en-US" b="1" dirty="0" err="1" smtClean="0">
                <a:effectLst/>
              </a:rPr>
              <a:t>Perihal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Khusus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Selain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proses normal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di MI,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perihal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mempengaruhi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jalannya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Perihal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Keberatan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Awal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Preliminary Objection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Ketidakhadiran</a:t>
            </a:r>
            <a:r>
              <a:rPr lang="en-US" dirty="0" smtClean="0">
                <a:effectLst/>
              </a:rPr>
              <a:t> Salah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Non-Appearance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Keputusan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Sela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Sementara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Provisional Measures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Joinder Proceedings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Intervensi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Intervention.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71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6. </a:t>
            </a:r>
            <a:r>
              <a:rPr lang="en-US" b="1" dirty="0" err="1" smtClean="0">
                <a:effectLst/>
              </a:rPr>
              <a:t>Keberatan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Awal</a:t>
            </a:r>
            <a:r>
              <a:rPr lang="en-US" b="1" dirty="0" smtClean="0">
                <a:effectLst/>
              </a:rPr>
              <a:t> (Preliminary Objections)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Keberatan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awal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diajukan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dituduhkan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respondent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dasar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aplikasi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diajukan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applicant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mencegah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pengambilan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keputusan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Adapun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alasan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biasanya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Keberatan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Awal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jurisdiksi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aplikasi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diajukan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sempurna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lain yang </a:t>
            </a:r>
            <a:r>
              <a:rPr lang="en-US" dirty="0" err="1" smtClean="0">
                <a:effectLst/>
              </a:rPr>
              <a:t>dianggap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signifikan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MI. </a:t>
            </a:r>
            <a:r>
              <a:rPr lang="en-US" dirty="0" err="1" smtClean="0">
                <a:effectLst/>
              </a:rPr>
              <a:t>Adapun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keputusan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berkenaan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Keberatan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Awal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lain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menerima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Keberatan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Awal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kemudian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menutup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diajukan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menolak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kemudian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meneruskan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Keberatan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Awal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diatur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79 </a:t>
            </a:r>
            <a:r>
              <a:rPr lang="en-US" dirty="0" err="1" smtClean="0">
                <a:effectLst/>
              </a:rPr>
              <a:t>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1978.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algn="just"/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2 (3) </a:t>
            </a:r>
            <a:r>
              <a:rPr lang="en-US" dirty="0" err="1" smtClean="0">
                <a:effectLst/>
              </a:rPr>
              <a:t>Piagam</a:t>
            </a:r>
            <a:r>
              <a:rPr lang="en-US" dirty="0" smtClean="0">
                <a:effectLst/>
              </a:rPr>
              <a:t> PBB </a:t>
            </a:r>
            <a:r>
              <a:rPr lang="en-US" dirty="0" err="1" smtClean="0">
                <a:effectLst/>
              </a:rPr>
              <a:t>menetukan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segenap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anggota</a:t>
            </a:r>
            <a:r>
              <a:rPr lang="en-US" dirty="0" smtClean="0">
                <a:effectLst/>
              </a:rPr>
              <a:t> PBB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menyelesaikan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damai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cara-cara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sedemikian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sehingga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perdamaian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keamanan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serta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keadilan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terancam</a:t>
            </a:r>
            <a:r>
              <a:rPr lang="en-US" dirty="0" smtClean="0">
                <a:effectLst/>
              </a:rPr>
              <a:t>. Ada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menyelesaikan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effectLst/>
              </a:rPr>
              <a:t>Perjanjian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effectLst/>
              </a:rPr>
              <a:t>Keputusan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peradilan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effectLst/>
              </a:rPr>
              <a:t>7.  </a:t>
            </a:r>
            <a:r>
              <a:rPr lang="en-US" sz="2400" b="1" dirty="0" err="1" smtClean="0">
                <a:effectLst/>
              </a:rPr>
              <a:t>Ketidakhadiran</a:t>
            </a:r>
            <a:r>
              <a:rPr lang="en-US" sz="2400" b="1" dirty="0" smtClean="0">
                <a:effectLst/>
              </a:rPr>
              <a:t> Salah </a:t>
            </a:r>
            <a:r>
              <a:rPr lang="en-US" sz="2400" b="1" dirty="0" err="1" smtClean="0">
                <a:effectLst/>
              </a:rPr>
              <a:t>Satu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Pihak</a:t>
            </a:r>
            <a:r>
              <a:rPr lang="en-US" sz="2400" b="1" dirty="0" smtClean="0">
                <a:effectLst/>
              </a:rPr>
              <a:t> (Non-Appearance)</a:t>
            </a:r>
            <a:endParaRPr lang="en-US" sz="2400" dirty="0" smtClean="0">
              <a:effectLst/>
            </a:endParaRPr>
          </a:p>
          <a:p>
            <a:pPr algn="just"/>
            <a:r>
              <a:rPr lang="en-US" sz="2400" i="1" dirty="0" smtClean="0">
                <a:effectLst/>
              </a:rPr>
              <a:t>Non-Appearance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biasanya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dilakukan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oleh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pihak</a:t>
            </a:r>
            <a:r>
              <a:rPr lang="en-US" sz="2400" dirty="0" smtClean="0">
                <a:effectLst/>
              </a:rPr>
              <a:t> </a:t>
            </a:r>
            <a:r>
              <a:rPr lang="en-US" sz="2400" i="1" dirty="0" smtClean="0">
                <a:effectLst/>
              </a:rPr>
              <a:t>respondent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dengan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dasar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antara</a:t>
            </a:r>
            <a:r>
              <a:rPr lang="en-US" sz="2400" dirty="0" smtClean="0">
                <a:effectLst/>
              </a:rPr>
              <a:t> lain </a:t>
            </a:r>
            <a:r>
              <a:rPr lang="en-US" sz="2400" dirty="0" err="1" smtClean="0">
                <a:effectLst/>
              </a:rPr>
              <a:t>menolak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jurisdiksi</a:t>
            </a:r>
            <a:r>
              <a:rPr lang="en-US" sz="2400" dirty="0" smtClean="0">
                <a:effectLst/>
              </a:rPr>
              <a:t> MI. Akan </a:t>
            </a:r>
            <a:r>
              <a:rPr lang="en-US" sz="2400" dirty="0" err="1" smtClean="0">
                <a:effectLst/>
              </a:rPr>
              <a:t>tetapi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ketidakhadiran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pihak</a:t>
            </a:r>
            <a:r>
              <a:rPr lang="en-US" sz="2400" dirty="0" smtClean="0">
                <a:effectLst/>
              </a:rPr>
              <a:t> respondent </a:t>
            </a:r>
            <a:r>
              <a:rPr lang="en-US" sz="2400" dirty="0" err="1" smtClean="0">
                <a:effectLst/>
              </a:rPr>
              <a:t>ini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tidak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menghentikan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jalannya</a:t>
            </a:r>
            <a:r>
              <a:rPr lang="en-US" sz="2400" dirty="0" smtClean="0">
                <a:effectLst/>
              </a:rPr>
              <a:t> proses </a:t>
            </a:r>
            <a:r>
              <a:rPr lang="en-US" sz="2400" dirty="0" err="1" smtClean="0">
                <a:effectLst/>
              </a:rPr>
              <a:t>beracara</a:t>
            </a:r>
            <a:r>
              <a:rPr lang="en-US" sz="2400" dirty="0" smtClean="0">
                <a:effectLst/>
              </a:rPr>
              <a:t> di MI. Proses normal </a:t>
            </a:r>
            <a:r>
              <a:rPr lang="en-US" sz="2400" dirty="0" err="1" smtClean="0">
                <a:effectLst/>
              </a:rPr>
              <a:t>beracara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baik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tertulis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maupun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presentasi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terus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berjalan</a:t>
            </a:r>
            <a:r>
              <a:rPr lang="en-US" sz="2400" dirty="0" smtClean="0">
                <a:effectLst/>
              </a:rPr>
              <a:t> yang </a:t>
            </a:r>
            <a:r>
              <a:rPr lang="en-US" sz="2400" dirty="0" err="1" smtClean="0">
                <a:effectLst/>
              </a:rPr>
              <a:t>kemudian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diberikan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keputusan</a:t>
            </a:r>
            <a:r>
              <a:rPr lang="en-US" sz="2400" dirty="0" smtClean="0">
                <a:effectLst/>
              </a:rPr>
              <a:t> MI.</a:t>
            </a:r>
          </a:p>
          <a:p>
            <a:pPr marL="0" indent="0" algn="just">
              <a:buNone/>
            </a:pPr>
            <a:r>
              <a:rPr lang="en-US" sz="2400" b="1" dirty="0" smtClean="0">
                <a:effectLst/>
              </a:rPr>
              <a:t>8. </a:t>
            </a:r>
            <a:r>
              <a:rPr lang="en-US" sz="2400" b="1" dirty="0" err="1" smtClean="0">
                <a:effectLst/>
              </a:rPr>
              <a:t>Keputusan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Sela</a:t>
            </a:r>
            <a:r>
              <a:rPr lang="en-US" sz="2400" b="1" dirty="0" smtClean="0">
                <a:effectLst/>
              </a:rPr>
              <a:t>/</a:t>
            </a:r>
            <a:r>
              <a:rPr lang="en-US" sz="2400" b="1" dirty="0" err="1" smtClean="0">
                <a:effectLst/>
              </a:rPr>
              <a:t>Sementara</a:t>
            </a:r>
            <a:r>
              <a:rPr lang="en-US" sz="2400" b="1" dirty="0" smtClean="0">
                <a:effectLst/>
              </a:rPr>
              <a:t> (Provisional Measures)</a:t>
            </a:r>
            <a:endParaRPr lang="en-US" sz="2400" dirty="0" smtClean="0">
              <a:effectLst/>
            </a:endParaRPr>
          </a:p>
          <a:p>
            <a:pPr algn="just"/>
            <a:r>
              <a:rPr lang="en-US" sz="2400" dirty="0" err="1" smtClean="0">
                <a:effectLst/>
              </a:rPr>
              <a:t>Jika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suatu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waktu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dalam</a:t>
            </a:r>
            <a:r>
              <a:rPr lang="en-US" sz="2400" dirty="0" smtClean="0">
                <a:effectLst/>
              </a:rPr>
              <a:t> proses </a:t>
            </a:r>
            <a:r>
              <a:rPr lang="en-US" sz="2400" dirty="0" err="1" smtClean="0">
                <a:effectLst/>
              </a:rPr>
              <a:t>beracara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terjadi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hal-hal</a:t>
            </a:r>
            <a:r>
              <a:rPr lang="en-US" sz="2400" dirty="0" smtClean="0">
                <a:effectLst/>
              </a:rPr>
              <a:t> yang </a:t>
            </a:r>
            <a:r>
              <a:rPr lang="en-US" sz="2400" dirty="0" err="1" smtClean="0">
                <a:effectLst/>
              </a:rPr>
              <a:t>akan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membahayakan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subjek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dari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applikasi</a:t>
            </a:r>
            <a:r>
              <a:rPr lang="en-US" sz="2400" dirty="0" smtClean="0">
                <a:effectLst/>
              </a:rPr>
              <a:t> yang </a:t>
            </a:r>
            <a:r>
              <a:rPr lang="en-US" sz="2400" dirty="0" err="1" smtClean="0">
                <a:effectLst/>
              </a:rPr>
              <a:t>diajukan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maka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pihak</a:t>
            </a:r>
            <a:r>
              <a:rPr lang="en-US" sz="2400" dirty="0" smtClean="0">
                <a:effectLst/>
              </a:rPr>
              <a:t> </a:t>
            </a:r>
            <a:r>
              <a:rPr lang="en-US" sz="2400" i="1" dirty="0" smtClean="0">
                <a:effectLst/>
              </a:rPr>
              <a:t>applicant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dapat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meminta</a:t>
            </a:r>
            <a:r>
              <a:rPr lang="en-US" sz="2400" dirty="0" smtClean="0">
                <a:effectLst/>
              </a:rPr>
              <a:t> MI </a:t>
            </a:r>
            <a:r>
              <a:rPr lang="en-US" sz="2400" dirty="0" err="1" smtClean="0">
                <a:effectLst/>
              </a:rPr>
              <a:t>untuk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mengindikasikan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usaha-usaha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perlindungan</a:t>
            </a:r>
            <a:r>
              <a:rPr lang="en-US" sz="2400" dirty="0" smtClean="0">
                <a:effectLst/>
              </a:rPr>
              <a:t> (interim measures of protection) </a:t>
            </a:r>
            <a:r>
              <a:rPr lang="en-US" sz="2400" dirty="0" err="1" smtClean="0">
                <a:effectLst/>
              </a:rPr>
              <a:t>atau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keputusan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sela</a:t>
            </a:r>
            <a:r>
              <a:rPr lang="en-US" sz="2400" dirty="0" smtClean="0">
                <a:effectLst/>
              </a:rPr>
              <a:t> (provisional measures). MI </a:t>
            </a:r>
            <a:r>
              <a:rPr lang="en-US" sz="2400" dirty="0" err="1" smtClean="0">
                <a:effectLst/>
              </a:rPr>
              <a:t>dapat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meminta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para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pihak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untuk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tidak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melakukan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hal-hal</a:t>
            </a:r>
            <a:r>
              <a:rPr lang="en-US" sz="2400" dirty="0" smtClean="0">
                <a:effectLst/>
              </a:rPr>
              <a:t> yang </a:t>
            </a:r>
            <a:r>
              <a:rPr lang="en-US" sz="2400" dirty="0" err="1" smtClean="0">
                <a:effectLst/>
              </a:rPr>
              <a:t>dapat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membahayakan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efektifitas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keputusan</a:t>
            </a:r>
            <a:r>
              <a:rPr lang="en-US" sz="2400" dirty="0" smtClean="0">
                <a:effectLst/>
              </a:rPr>
              <a:t> MI </a:t>
            </a:r>
            <a:r>
              <a:rPr lang="en-US" sz="2400" dirty="0" err="1" smtClean="0">
                <a:effectLst/>
              </a:rPr>
              <a:t>atas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permintaan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Keputusan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Sela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tersebut</a:t>
            </a:r>
            <a:r>
              <a:rPr lang="en-US" sz="2400" dirty="0" smtClean="0">
                <a:effectLst/>
              </a:rPr>
              <a:t>. </a:t>
            </a:r>
            <a:r>
              <a:rPr lang="en-US" sz="2400" dirty="0" err="1" smtClean="0">
                <a:effectLst/>
              </a:rPr>
              <a:t>Ketentuan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mengenai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Keputusan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Sementara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ini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diatur</a:t>
            </a:r>
            <a:r>
              <a:rPr lang="en-US" sz="2400" dirty="0" smtClean="0">
                <a:effectLst/>
              </a:rPr>
              <a:t> di </a:t>
            </a:r>
            <a:r>
              <a:rPr lang="en-US" sz="2400" dirty="0" err="1" smtClean="0">
                <a:effectLst/>
              </a:rPr>
              <a:t>dalam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Aturan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Mahkamah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pasal</a:t>
            </a:r>
            <a:r>
              <a:rPr lang="en-US" sz="2400" dirty="0" smtClean="0">
                <a:effectLst/>
              </a:rPr>
              <a:t> 73-78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83589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effectLst/>
              </a:rPr>
              <a:t>9.  </a:t>
            </a:r>
            <a:r>
              <a:rPr lang="en-US" b="1" dirty="0" err="1" smtClean="0">
                <a:effectLst/>
              </a:rPr>
              <a:t>Beracara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Bersama</a:t>
            </a:r>
            <a:r>
              <a:rPr lang="en-US" b="1" dirty="0" smtClean="0">
                <a:effectLst/>
              </a:rPr>
              <a:t> (</a:t>
            </a:r>
            <a:r>
              <a:rPr lang="en-US" b="1" i="1" dirty="0" smtClean="0">
                <a:effectLst/>
              </a:rPr>
              <a:t>Joinder Proceedings</a:t>
            </a:r>
            <a:r>
              <a:rPr lang="en-US" b="1" dirty="0" smtClean="0">
                <a:effectLst/>
              </a:rPr>
              <a:t>)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menemukan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berbeda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argumen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petitum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lawan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memerintahkan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adanya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bersama</a:t>
            </a:r>
            <a:r>
              <a:rPr lang="en-US" dirty="0" smtClean="0">
                <a:effectLst/>
              </a:rPr>
              <a:t> (joinder proceedings). Para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hakim </a:t>
            </a:r>
            <a:r>
              <a:rPr lang="en-US" i="1" dirty="0" smtClean="0">
                <a:effectLst/>
              </a:rPr>
              <a:t>ad hoc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pembelaan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tertulis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presentasi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digabung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melawan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r>
              <a:rPr lang="en-US" dirty="0" smtClean="0">
                <a:effectLst/>
              </a:rPr>
              <a:t>10. </a:t>
            </a:r>
            <a:r>
              <a:rPr lang="en-US" b="1" dirty="0" err="1" smtClean="0">
                <a:effectLst/>
              </a:rPr>
              <a:t>Intervensi</a:t>
            </a:r>
            <a:r>
              <a:rPr lang="en-US" b="1" dirty="0" smtClean="0">
                <a:effectLst/>
              </a:rPr>
              <a:t> (</a:t>
            </a:r>
            <a:r>
              <a:rPr lang="en-US" b="1" i="1" dirty="0" smtClean="0">
                <a:effectLst/>
              </a:rPr>
              <a:t>Intervention</a:t>
            </a:r>
            <a:r>
              <a:rPr lang="en-US" b="1" dirty="0" smtClean="0">
                <a:effectLst/>
              </a:rPr>
              <a:t>)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MI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Negara lain (non-disputant party) yang </a:t>
            </a:r>
            <a:r>
              <a:rPr lang="en-US" dirty="0" err="1" smtClean="0">
                <a:effectLst/>
              </a:rPr>
              <a:t>bukan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di MI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intervensi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diajukan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diajukan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Negara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beranggapan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kepentingan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legal nature interest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terkena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MI.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mengenai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intervensi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dibahas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berikutnya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63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effectLst/>
              </a:rPr>
              <a:t>11. </a:t>
            </a:r>
            <a:r>
              <a:rPr lang="en-US" b="1" dirty="0" err="1" smtClean="0">
                <a:effectLst/>
              </a:rPr>
              <a:t>Keputusan</a:t>
            </a:r>
            <a:r>
              <a:rPr lang="en-US" b="1" dirty="0" smtClean="0">
                <a:effectLst/>
              </a:rPr>
              <a:t> (</a:t>
            </a:r>
            <a:r>
              <a:rPr lang="en-US" b="1" i="1" dirty="0" smtClean="0">
                <a:effectLst/>
              </a:rPr>
              <a:t>Judgment</a:t>
            </a:r>
            <a:r>
              <a:rPr lang="en-US" b="1" dirty="0" smtClean="0">
                <a:effectLst/>
              </a:rPr>
              <a:t>)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Ada </a:t>
            </a:r>
            <a:r>
              <a:rPr lang="en-US" dirty="0" err="1" smtClean="0">
                <a:effectLst/>
              </a:rPr>
              <a:t>tiga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dianggap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selesai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Pertama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mencapai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kesepakatan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sebelum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berakhir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Kedua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applicant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otomatis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dianggap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selesai</a:t>
            </a:r>
            <a:r>
              <a:rPr lang="en-US" dirty="0" smtClean="0">
                <a:effectLst/>
              </a:rPr>
              <a:t>. Dan, </a:t>
            </a:r>
            <a:r>
              <a:rPr lang="en-US" dirty="0" err="1" smtClean="0">
                <a:effectLst/>
              </a:rPr>
              <a:t>ketiga</a:t>
            </a:r>
            <a:r>
              <a:rPr lang="en-US" dirty="0" smtClean="0">
                <a:effectLst/>
              </a:rPr>
              <a:t>, MI </a:t>
            </a:r>
            <a:r>
              <a:rPr lang="en-US" dirty="0" err="1" smtClean="0">
                <a:effectLst/>
              </a:rPr>
              <a:t>memutus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keputusan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dibuat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berdasarkan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pertimbangan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beracara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diperiksa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berakhir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hal-hal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berikut</a:t>
            </a:r>
            <a:r>
              <a:rPr lang="en-US" dirty="0" smtClean="0">
                <a:effectLst/>
              </a:rPr>
              <a:t> :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Adanya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kesepakatan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Kesepakatan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dialihkan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tahap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persidangan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memberitahukan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mereka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mencapai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kesepakatan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kesepakatan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mengeluarkan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surat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(order) yang </a:t>
            </a:r>
            <a:r>
              <a:rPr lang="en-US" dirty="0" err="1" smtClean="0">
                <a:effectLst/>
              </a:rPr>
              <a:t>berisi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penghapusan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daftar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seperti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tampak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ditangani</a:t>
            </a:r>
            <a:r>
              <a:rPr lang="en-US" dirty="0" smtClean="0">
                <a:effectLst/>
              </a:rPr>
              <a:t> PCIJ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the Delimitation of the Territorial Waters between Island of </a:t>
            </a:r>
            <a:r>
              <a:rPr lang="en-US" dirty="0" err="1" smtClean="0">
                <a:effectLst/>
              </a:rPr>
              <a:t>Castello</a:t>
            </a:r>
            <a:r>
              <a:rPr lang="en-US" dirty="0" smtClean="0">
                <a:effectLst/>
              </a:rPr>
              <a:t> and Coasts of Anatolia, </a:t>
            </a:r>
            <a:r>
              <a:rPr lang="en-US" dirty="0" err="1" smtClean="0">
                <a:effectLst/>
              </a:rPr>
              <a:t>Losinger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Bochgrave</a:t>
            </a:r>
            <a:r>
              <a:rPr lang="en-US" dirty="0" smtClean="0">
                <a:effectLst/>
              </a:rPr>
              <a:t> (1973)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Putusan</a:t>
            </a:r>
            <a:r>
              <a:rPr lang="en-US" b="1" dirty="0" smtClean="0"/>
              <a:t> </a:t>
            </a:r>
            <a:r>
              <a:rPr lang="en-US" b="1" dirty="0" err="1" smtClean="0"/>
              <a:t>Mahkamah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451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2.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dilanjutkannya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persidangan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Negara </a:t>
            </a:r>
            <a:r>
              <a:rPr lang="en-US" dirty="0" err="1" smtClean="0">
                <a:effectLst/>
              </a:rPr>
              <a:t>penuntut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pemohon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memeberitahukan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mereka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melanjutkanpersidangan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menyatakan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mereka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kembali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sengketanya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97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3. </a:t>
            </a:r>
            <a:r>
              <a:rPr lang="en-US" b="1" dirty="0" err="1" smtClean="0">
                <a:effectLst/>
              </a:rPr>
              <a:t>Dikeluarkannya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Putusan</a:t>
            </a:r>
            <a:r>
              <a:rPr lang="en-US" b="1" dirty="0" smtClean="0">
                <a:effectLst/>
              </a:rPr>
              <a:t> </a:t>
            </a:r>
            <a:r>
              <a:rPr lang="en-US" b="1" i="1" dirty="0" smtClean="0">
                <a:effectLst/>
              </a:rPr>
              <a:t>(Judgment)</a:t>
            </a:r>
            <a:endParaRPr lang="en-US" b="1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Ada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:</a:t>
            </a: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a.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diterbitkan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luas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ipublikasikan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positif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sumbangan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berharga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perkembangan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argument-</a:t>
            </a:r>
            <a:r>
              <a:rPr lang="en-US" dirty="0" err="1" smtClean="0">
                <a:effectLst/>
              </a:rPr>
              <a:t>argumen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pendapat</a:t>
            </a:r>
            <a:r>
              <a:rPr lang="en-US" dirty="0" smtClean="0">
                <a:effectLst/>
              </a:rPr>
              <a:t> –</a:t>
            </a:r>
            <a:r>
              <a:rPr lang="en-US" dirty="0" err="1" smtClean="0">
                <a:effectLst/>
              </a:rPr>
              <a:t>pendapat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dimana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“</a:t>
            </a:r>
            <a:r>
              <a:rPr lang="en-US" dirty="0" err="1" smtClean="0">
                <a:effectLst/>
              </a:rPr>
              <a:t>sumber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” </a:t>
            </a:r>
            <a:r>
              <a:rPr lang="en-US" dirty="0" err="1" smtClean="0">
                <a:effectLst/>
              </a:rPr>
              <a:t>penting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kemudian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diikuti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putusan-putusan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selanjutnya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90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b. </a:t>
            </a:r>
            <a:r>
              <a:rPr lang="en-US" dirty="0" err="1" smtClean="0">
                <a:effectLst/>
              </a:rPr>
              <a:t>Pendapat</a:t>
            </a:r>
            <a:r>
              <a:rPr lang="en-US" dirty="0" smtClean="0">
                <a:effectLst/>
              </a:rPr>
              <a:t> Para Hakim, </a:t>
            </a:r>
            <a:r>
              <a:rPr lang="en-US" dirty="0" err="1" smtClean="0">
                <a:effectLst/>
              </a:rPr>
              <a:t>terdiri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:</a:t>
            </a:r>
          </a:p>
          <a:p>
            <a:pPr algn="just"/>
            <a:r>
              <a:rPr lang="en-US" dirty="0" smtClean="0">
                <a:effectLst/>
              </a:rPr>
              <a:t>Dissenting Opinion,</a:t>
            </a: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pendapat</a:t>
            </a:r>
            <a:r>
              <a:rPr lang="en-US" dirty="0" smtClean="0">
                <a:effectLst/>
              </a:rPr>
              <a:t> hakim yang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setuju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khusunya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dasar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argumentasi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mengeluarkan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pendapat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menetang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r>
              <a:rPr lang="en-US" dirty="0" smtClean="0">
                <a:effectLst/>
              </a:rPr>
              <a:t>Separate Opinion</a:t>
            </a: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pendapat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menyatakan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dukungan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mengenai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aspek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menurutnya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penting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sepaham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argumentasi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meskipun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akhirnya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902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c.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Mengikat</a:t>
            </a:r>
            <a:r>
              <a:rPr lang="en-US" dirty="0" smtClean="0">
                <a:effectLst/>
              </a:rPr>
              <a:t> Para </a:t>
            </a:r>
            <a:r>
              <a:rPr lang="en-US" dirty="0" err="1" smtClean="0">
                <a:effectLst/>
              </a:rPr>
              <a:t>Pihak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Sifat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mengikat</a:t>
            </a:r>
            <a:r>
              <a:rPr lang="en-US" dirty="0" smtClean="0">
                <a:effectLst/>
              </a:rPr>
              <a:t>, final,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banding.  </a:t>
            </a:r>
            <a:r>
              <a:rPr lang="en-US" dirty="0" err="1" smtClean="0">
                <a:effectLst/>
              </a:rPr>
              <a:t>Putusan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sengketa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mengikuti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prinsip</a:t>
            </a:r>
            <a:r>
              <a:rPr lang="en-US" dirty="0" smtClean="0">
                <a:effectLst/>
              </a:rPr>
              <a:t> stare </a:t>
            </a:r>
            <a:r>
              <a:rPr lang="en-US" dirty="0" err="1" smtClean="0">
                <a:effectLst/>
              </a:rPr>
              <a:t>decisis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sifat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preseden</a:t>
            </a:r>
            <a:r>
              <a:rPr lang="en-US" dirty="0" smtClean="0">
                <a:effectLst/>
              </a:rPr>
              <a:t>) </a:t>
            </a:r>
            <a:r>
              <a:rPr lang="en-US" dirty="0" err="1" smtClean="0">
                <a:effectLst/>
              </a:rPr>
              <a:t>seperti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dikenal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system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Common Law.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90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66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Cara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33 (1) </a:t>
            </a:r>
            <a:r>
              <a:rPr lang="en-US" dirty="0" err="1" smtClean="0"/>
              <a:t>Piagam</a:t>
            </a:r>
            <a:r>
              <a:rPr lang="en-US" dirty="0" smtClean="0"/>
              <a:t> PBB,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i="1" dirty="0" smtClean="0"/>
              <a:t>(negotiation</a:t>
            </a:r>
            <a:r>
              <a:rPr lang="en-US" dirty="0" smtClean="0"/>
              <a:t>), </a:t>
            </a:r>
            <a:r>
              <a:rPr lang="en-US" dirty="0" err="1" smtClean="0"/>
              <a:t>enkuire</a:t>
            </a:r>
            <a:r>
              <a:rPr lang="en-US" dirty="0" smtClean="0"/>
              <a:t> </a:t>
            </a:r>
            <a:r>
              <a:rPr lang="en-US" i="1" dirty="0" smtClean="0"/>
              <a:t>(enquiry),</a:t>
            </a:r>
            <a:r>
              <a:rPr lang="en-US" dirty="0" smtClean="0"/>
              <a:t>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i="1" dirty="0" smtClean="0"/>
              <a:t>(mediation)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konsiliasi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konsiliation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yang </a:t>
            </a:r>
            <a:r>
              <a:rPr lang="en-US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komisis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komisis</a:t>
            </a:r>
            <a:r>
              <a:rPr lang="en-US" dirty="0" smtClean="0"/>
              <a:t> </a:t>
            </a:r>
            <a:r>
              <a:rPr lang="en-US" dirty="0" err="1" smtClean="0"/>
              <a:t>konsiliasi</a:t>
            </a:r>
            <a:r>
              <a:rPr lang="en-US" dirty="0" smtClean="0"/>
              <a:t>),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bersengketa</a:t>
            </a:r>
            <a:r>
              <a:rPr lang="en-US" dirty="0" smtClean="0"/>
              <a:t>, </a:t>
            </a: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terselesaikan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66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66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66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66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. organ </a:t>
            </a:r>
            <a:r>
              <a:rPr lang="en-US" dirty="0" err="1" smtClean="0"/>
              <a:t>utama</a:t>
            </a:r>
            <a:r>
              <a:rPr lang="en-US" dirty="0" smtClean="0"/>
              <a:t> PBB.</a:t>
            </a:r>
          </a:p>
          <a:p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judicial </a:t>
            </a:r>
            <a:r>
              <a:rPr lang="en-US" dirty="0" err="1" smtClean="0"/>
              <a:t>sentlement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melalaui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i="1" dirty="0" smtClean="0"/>
              <a:t>(world court </a:t>
            </a:r>
            <a:r>
              <a:rPr lang="en-US" i="1" dirty="0" err="1" smtClean="0"/>
              <a:t>atau</a:t>
            </a:r>
            <a:r>
              <a:rPr lang="en-US" i="1" dirty="0" smtClean="0"/>
              <a:t> international court).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Permanent Court of International of Justice (PCIJ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i="1" dirty="0" smtClean="0"/>
              <a:t>Court of Justice (ICJ)</a:t>
            </a:r>
            <a:r>
              <a:rPr lang="en-US" dirty="0" smtClean="0"/>
              <a:t> 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i="1" dirty="0" smtClean="0"/>
              <a:t>the International Tribunal for the Law of the Sea</a:t>
            </a:r>
            <a:r>
              <a:rPr lang="en-US" dirty="0" smtClean="0"/>
              <a:t> (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1982)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International Criminal Court (ICC)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keseluruhan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5 (lima) </a:t>
            </a:r>
            <a:r>
              <a:rPr lang="en-US" dirty="0" err="1" smtClean="0">
                <a:effectLst/>
              </a:rPr>
              <a:t>aturan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berkenaan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MI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organisasi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Adapun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kelima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Piagam</a:t>
            </a:r>
            <a:r>
              <a:rPr lang="en-US" dirty="0" smtClean="0">
                <a:effectLst/>
              </a:rPr>
              <a:t> PBB (1945),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Statuta</a:t>
            </a:r>
            <a:r>
              <a:rPr lang="en-US" dirty="0" smtClean="0">
                <a:effectLst/>
              </a:rPr>
              <a:t> MI (1945),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Rules of the Court</a:t>
            </a:r>
            <a:r>
              <a:rPr lang="en-US" dirty="0" smtClean="0">
                <a:effectLst/>
              </a:rPr>
              <a:t> (1970) yang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diamandemen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tanggal</a:t>
            </a:r>
            <a:r>
              <a:rPr lang="en-US" dirty="0" smtClean="0">
                <a:effectLst/>
              </a:rPr>
              <a:t> 5 </a:t>
            </a:r>
            <a:r>
              <a:rPr lang="en-US" dirty="0" err="1" smtClean="0">
                <a:effectLst/>
              </a:rPr>
              <a:t>Desember</a:t>
            </a:r>
            <a:r>
              <a:rPr lang="en-US" dirty="0" smtClean="0">
                <a:effectLst/>
              </a:rPr>
              <a:t> 2000,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Panduan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Praktek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Practice Directions</a:t>
            </a:r>
            <a:r>
              <a:rPr lang="en-US" dirty="0" smtClean="0">
                <a:effectLst/>
              </a:rPr>
              <a:t> I – IX </a:t>
            </a:r>
            <a:r>
              <a:rPr lang="en-US" dirty="0" err="1" smtClean="0">
                <a:effectLst/>
              </a:rPr>
              <a:t>dan</a:t>
            </a:r>
            <a:endParaRPr lang="en-US" dirty="0" smtClean="0">
              <a:effectLst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Resolusi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Praktek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Judisial</a:t>
            </a:r>
            <a:r>
              <a:rPr lang="en-US" dirty="0" smtClean="0">
                <a:effectLst/>
              </a:rPr>
              <a:t> Internal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Resolution Concerning the Internal Judicial Practice of the Court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diadopsi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tanggal</a:t>
            </a:r>
            <a:r>
              <a:rPr lang="en-US" dirty="0" smtClean="0">
                <a:effectLst/>
              </a:rPr>
              <a:t> 12 April 1976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19 </a:t>
            </a:r>
            <a:r>
              <a:rPr lang="en-US" dirty="0" err="1" smtClean="0">
                <a:effectLst/>
              </a:rPr>
              <a:t>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Mahkamah</a:t>
            </a:r>
            <a:r>
              <a:rPr lang="en-US" dirty="0" smtClean="0">
                <a:effectLst/>
              </a:rPr>
              <a:t> (1970).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Mahkamah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9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effectLst/>
              </a:rPr>
              <a:t>1.     Hakim </a:t>
            </a:r>
            <a:r>
              <a:rPr lang="en-US" b="1" dirty="0" err="1" smtClean="0">
                <a:effectLst/>
              </a:rPr>
              <a:t>Mahkamah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Internasional</a:t>
            </a:r>
            <a:endParaRPr lang="en-US" dirty="0" smtClean="0">
              <a:effectLst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orang hakim.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di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4 </a:t>
            </a:r>
            <a:r>
              <a:rPr lang="en-US" dirty="0" err="1" smtClean="0"/>
              <a:t>Statuta</a:t>
            </a:r>
            <a:r>
              <a:rPr lang="en-US" dirty="0" smtClean="0"/>
              <a:t>).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Calon</a:t>
            </a:r>
            <a:r>
              <a:rPr lang="en-US" dirty="0" smtClean="0"/>
              <a:t> hakim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dinominasikan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). </a:t>
            </a:r>
            <a:r>
              <a:rPr lang="en-US" dirty="0" err="1" smtClean="0"/>
              <a:t>Calon</a:t>
            </a:r>
            <a:r>
              <a:rPr lang="en-US" dirty="0" smtClean="0"/>
              <a:t> hakim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moral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i="1" dirty="0" smtClean="0"/>
              <a:t>(high moral characteristic)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persyaratan-persyaratan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di </a:t>
            </a:r>
            <a:r>
              <a:rPr lang="en-US" dirty="0" err="1" smtClean="0"/>
              <a:t>negaranya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pula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kompetensinya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Komposisi</a:t>
            </a:r>
            <a:r>
              <a:rPr lang="en-US" b="1" dirty="0" smtClean="0"/>
              <a:t>  </a:t>
            </a:r>
            <a:r>
              <a:rPr lang="en-US" b="1" dirty="0" err="1" smtClean="0"/>
              <a:t>Mahkamah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1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mensyaratkan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hakim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(</a:t>
            </a:r>
            <a:r>
              <a:rPr lang="en-US" dirty="0" err="1" smtClean="0"/>
              <a:t>nasionalitasnya</a:t>
            </a:r>
            <a:r>
              <a:rPr lang="en-US" dirty="0" smtClean="0"/>
              <a:t>),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dominant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pengangkatannya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factor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hakim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5 orang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Barat;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3 orang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3 orang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Asia;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2 orang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2 orang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Latin;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7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1844</Words>
  <Application>Microsoft Office PowerPoint</Application>
  <PresentationFormat>On-screen Show (4:3)</PresentationFormat>
  <Paragraphs>124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Waveform</vt:lpstr>
      <vt:lpstr>BANTUAN HUKUM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Dasar Hukum Mahkamah Internasional.</vt:lpstr>
      <vt:lpstr>Komposisi  Mahkamah Internasional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Yurisdiksi Mahkamah Internasional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 Acara dan Proses Beracara dalam Mahkamah Internasional serta Putusan 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Putusan Mahkamah Internasional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BANTUAN HUKUM</dc:title>
  <dc:creator>ASUS</dc:creator>
  <cp:lastModifiedBy>ASUS</cp:lastModifiedBy>
  <cp:revision>4</cp:revision>
  <dcterms:created xsi:type="dcterms:W3CDTF">2020-04-20T03:15:49Z</dcterms:created>
  <dcterms:modified xsi:type="dcterms:W3CDTF">2020-04-20T03:43:23Z</dcterms:modified>
</cp:coreProperties>
</file>