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B9162-79E6-4EDD-AF49-9277F51B485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E638C-CBF5-4F36-A35E-C55A77392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638C-CBF5-4F36-A35E-C55A77392C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9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9B9A7E-AA29-4BFE-B463-C175D4E2A96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DFCC85-E068-434F-A698-27827E6C3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HUKUM ACARA PERDATA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0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tentangkekuasaan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kaula</a:t>
            </a:r>
            <a:r>
              <a:rPr lang="en-US" dirty="0"/>
              <a:t> (</a:t>
            </a:r>
            <a:r>
              <a:rPr lang="en-US" dirty="0" err="1"/>
              <a:t>onderhoogerige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kaula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7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dan</a:t>
            </a:r>
            <a:r>
              <a:rPr lang="en-US" dirty="0"/>
              <a:t> (4)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1938 </a:t>
            </a:r>
            <a:r>
              <a:rPr lang="en-US" dirty="0" err="1"/>
              <a:t>adalahorang</a:t>
            </a:r>
            <a:r>
              <a:rPr lang="en-US" dirty="0"/>
              <a:t> </a:t>
            </a:r>
            <a:r>
              <a:rPr lang="en-US" dirty="0" err="1"/>
              <a:t>Eropa;timur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(</a:t>
            </a:r>
            <a:r>
              <a:rPr lang="en-US" dirty="0" err="1"/>
              <a:t>vreemdeosterlingen</a:t>
            </a:r>
            <a:r>
              <a:rPr lang="en-US" dirty="0"/>
              <a:t>),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raja;pegawai-pegawai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pusat;dan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itu,orang</a:t>
            </a:r>
            <a:r>
              <a:rPr lang="en-US" dirty="0"/>
              <a:t>-orang Indonesia </a:t>
            </a:r>
            <a:r>
              <a:rPr lang="en-US" dirty="0" err="1"/>
              <a:t>asli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kaula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/>
              <a:t>3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daerah-daerah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Madura.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Belanda,Pasal</a:t>
            </a:r>
            <a:r>
              <a:rPr lang="en-US" dirty="0"/>
              <a:t> 130 </a:t>
            </a:r>
            <a:r>
              <a:rPr lang="en-US" dirty="0" err="1"/>
              <a:t>Indische</a:t>
            </a:r>
            <a:r>
              <a:rPr lang="en-US" dirty="0"/>
              <a:t> </a:t>
            </a:r>
            <a:r>
              <a:rPr lang="en-US" dirty="0" err="1" smtClean="0"/>
              <a:t>Staatsregeling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bahwasanya</a:t>
            </a:r>
            <a:r>
              <a:rPr lang="en-US" dirty="0"/>
              <a:t> 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Indonesia,ada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adat,disamping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reglement</a:t>
            </a:r>
            <a:r>
              <a:rPr lang="en-US" dirty="0"/>
              <a:t>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organisatie</a:t>
            </a:r>
            <a:r>
              <a:rPr lang="en-US" dirty="0"/>
              <a:t>(RO),</a:t>
            </a:r>
            <a:r>
              <a:rPr lang="en-US" dirty="0" err="1"/>
              <a:t>herziene</a:t>
            </a:r>
            <a:r>
              <a:rPr lang="en-US" dirty="0"/>
              <a:t> </a:t>
            </a:r>
            <a:r>
              <a:rPr lang="en-US" dirty="0" err="1"/>
              <a:t>inlandsch</a:t>
            </a:r>
            <a:r>
              <a:rPr lang="en-US" dirty="0"/>
              <a:t> </a:t>
            </a:r>
            <a:r>
              <a:rPr lang="en-US" dirty="0" err="1"/>
              <a:t>reglement</a:t>
            </a:r>
            <a:r>
              <a:rPr lang="en-US" dirty="0"/>
              <a:t>(HIR),</a:t>
            </a:r>
            <a:r>
              <a:rPr lang="en-US" dirty="0" err="1"/>
              <a:t>rechtsreglement</a:t>
            </a:r>
            <a:r>
              <a:rPr lang="en-US" dirty="0"/>
              <a:t> </a:t>
            </a:r>
            <a:r>
              <a:rPr lang="en-US" dirty="0" err="1"/>
              <a:t>buitengewesten,dan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gouvernments-rechtspraak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Balatentara</a:t>
            </a:r>
            <a:r>
              <a:rPr lang="en-US" dirty="0"/>
              <a:t> Dai Nippon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merdeka</a:t>
            </a:r>
            <a:r>
              <a:rPr lang="en-US" dirty="0"/>
              <a:t>, 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13 </a:t>
            </a:r>
            <a:r>
              <a:rPr lang="en-US" dirty="0" err="1" smtClean="0"/>
              <a:t>karesidenan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factoperadilan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dihapuskan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mengadili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5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desa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proklamasi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Indonesia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di </a:t>
            </a:r>
            <a:r>
              <a:rPr lang="en-US" dirty="0" err="1"/>
              <a:t>desa-desa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Indonesia.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Hakim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tetua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120a HIR </a:t>
            </a:r>
            <a:r>
              <a:rPr lang="en-US" dirty="0" err="1"/>
              <a:t>Pasal</a:t>
            </a:r>
            <a:r>
              <a:rPr lang="en-US" dirty="0"/>
              <a:t> 143a </a:t>
            </a:r>
            <a:r>
              <a:rPr lang="en-US" dirty="0" err="1"/>
              <a:t>RBg</a:t>
            </a:r>
            <a:r>
              <a:rPr lang="en-US" dirty="0"/>
              <a:t>,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ditiadakan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Nomor1 </a:t>
            </a:r>
            <a:r>
              <a:rPr lang="en-US" dirty="0" err="1"/>
              <a:t>Tahun</a:t>
            </a:r>
            <a:r>
              <a:rPr lang="en-US" dirty="0"/>
              <a:t> 1951.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Hakim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desasebenarnya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kata </a:t>
            </a:r>
            <a:r>
              <a:rPr lang="en-US" dirty="0" err="1"/>
              <a:t>sebenarnya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hakim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agama,dan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Pasal</a:t>
            </a:r>
            <a:r>
              <a:rPr lang="en-US" dirty="0"/>
              <a:t> 3a </a:t>
            </a:r>
            <a:r>
              <a:rPr lang="en-US" dirty="0" smtClean="0"/>
              <a:t>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 startAt="2"/>
            </a:pP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smtClean="0"/>
              <a:t>Indonesia</a:t>
            </a:r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macam,yaitu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gubernemem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peradilan-peradilan</a:t>
            </a:r>
            <a:r>
              <a:rPr lang="en-US" dirty="0"/>
              <a:t> lain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bumiputra</a:t>
            </a:r>
            <a:r>
              <a:rPr lang="en-US" dirty="0"/>
              <a:t> (orang Indonesia </a:t>
            </a:r>
            <a:r>
              <a:rPr lang="en-US" dirty="0" err="1"/>
              <a:t>asli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/>
              <a:t>gubernemen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peradilan,yaitu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dipersamakan</a:t>
            </a:r>
            <a:r>
              <a:rPr lang="en-US" dirty="0"/>
              <a:t> </a:t>
            </a:r>
            <a:r>
              <a:rPr lang="en-US" dirty="0" err="1"/>
              <a:t>sertaperadilan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bumiputra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dipersamakan,sudah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reglement</a:t>
            </a:r>
            <a:r>
              <a:rPr lang="en-US" dirty="0"/>
              <a:t> op de </a:t>
            </a:r>
            <a:r>
              <a:rPr lang="en-US" dirty="0" err="1"/>
              <a:t>burgerlijk</a:t>
            </a:r>
            <a:r>
              <a:rPr lang="en-US" dirty="0"/>
              <a:t> </a:t>
            </a:r>
            <a:r>
              <a:rPr lang="en-US" dirty="0" err="1"/>
              <a:t>rechtsvordering</a:t>
            </a:r>
            <a:r>
              <a:rPr lang="en-US" dirty="0"/>
              <a:t>(</a:t>
            </a:r>
            <a:r>
              <a:rPr lang="en-US" dirty="0" err="1"/>
              <a:t>BRv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Namun,untuk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bumiputra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Stb</a:t>
            </a:r>
            <a:r>
              <a:rPr lang="en-US" dirty="0"/>
              <a:t>. 1819-20. 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Stb</a:t>
            </a:r>
            <a:r>
              <a:rPr lang="en-US" dirty="0"/>
              <a:t>. 1819-20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itu,di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di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gubernemen</a:t>
            </a:r>
            <a:r>
              <a:rPr lang="en-US" dirty="0"/>
              <a:t>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Eropa,tanpa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diperjuangkan</a:t>
            </a:r>
            <a:r>
              <a:rPr lang="en-US" dirty="0"/>
              <a:t> </a:t>
            </a:r>
            <a:r>
              <a:rPr lang="en-US" dirty="0" err="1"/>
              <a:t>keberadaannya</a:t>
            </a:r>
            <a:r>
              <a:rPr lang="en-US" dirty="0"/>
              <a:t>, </a:t>
            </a:r>
            <a:r>
              <a:rPr lang="en-US" dirty="0" err="1"/>
              <a:t>lahirlah</a:t>
            </a:r>
            <a:r>
              <a:rPr lang="en-US" dirty="0"/>
              <a:t> HIR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RBg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bumiputra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393 </a:t>
            </a:r>
            <a:r>
              <a:rPr lang="en-US" dirty="0" err="1" smtClean="0"/>
              <a:t>HIR,dapat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reglemen</a:t>
            </a:r>
            <a:r>
              <a:rPr lang="en-US" dirty="0"/>
              <a:t> op de </a:t>
            </a:r>
            <a:r>
              <a:rPr lang="en-US" dirty="0" err="1"/>
              <a:t>burgerlijk</a:t>
            </a:r>
            <a:r>
              <a:rPr lang="en-US" dirty="0"/>
              <a:t> </a:t>
            </a:r>
            <a:r>
              <a:rPr lang="en-US" dirty="0" err="1"/>
              <a:t>rechtsvordering</a:t>
            </a:r>
            <a:r>
              <a:rPr lang="en-US" dirty="0"/>
              <a:t>(</a:t>
            </a:r>
            <a:r>
              <a:rPr lang="en-US" dirty="0" err="1"/>
              <a:t>BRv</a:t>
            </a:r>
            <a:r>
              <a:rPr lang="en-US" dirty="0" smtClean="0"/>
              <a:t>).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reglemen</a:t>
            </a:r>
            <a:r>
              <a:rPr lang="en-US" dirty="0"/>
              <a:t> </a:t>
            </a:r>
            <a:r>
              <a:rPr lang="en-US" dirty="0" err="1"/>
              <a:t>Indoneisa</a:t>
            </a:r>
            <a:r>
              <a:rPr lang="en-US" dirty="0"/>
              <a:t> (HIR)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, hakim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demikian,HIR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putusan-putusan</a:t>
            </a:r>
            <a:r>
              <a:rPr lang="en-US" dirty="0"/>
              <a:t> hakim </a:t>
            </a:r>
            <a:r>
              <a:rPr lang="en-US" dirty="0" err="1"/>
              <a:t>berdasarkankebutuhan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praktik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HIR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materiilsehingga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3. </a:t>
            </a:r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Proklamasi</a:t>
            </a:r>
            <a:r>
              <a:rPr lang="en-US" b="1" dirty="0"/>
              <a:t> </a:t>
            </a:r>
            <a:r>
              <a:rPr lang="en-US" b="1" dirty="0" err="1"/>
              <a:t>Kemerdekaan</a:t>
            </a:r>
            <a:r>
              <a:rPr lang="en-US" b="1" dirty="0"/>
              <a:t> </a:t>
            </a:r>
            <a:r>
              <a:rPr lang="en-US" b="1" dirty="0" smtClean="0"/>
              <a:t>Indonesia</a:t>
            </a:r>
          </a:p>
          <a:p>
            <a:pPr marL="0" indent="0" algn="just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Indonesia </a:t>
            </a:r>
            <a:r>
              <a:rPr lang="en-US" dirty="0" err="1"/>
              <a:t>memproklamasikan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17 </a:t>
            </a:r>
            <a:r>
              <a:rPr lang="en-US" dirty="0" err="1"/>
              <a:t>Agustus</a:t>
            </a:r>
            <a:r>
              <a:rPr lang="en-US" dirty="0"/>
              <a:t> 1945?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dasarnya,keadaan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Balatentara</a:t>
            </a:r>
            <a:r>
              <a:rPr lang="en-US" dirty="0"/>
              <a:t> Dai Nippon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II </a:t>
            </a:r>
            <a:r>
              <a:rPr lang="en-US" dirty="0" err="1"/>
              <a:t>dan</a:t>
            </a:r>
            <a:r>
              <a:rPr lang="en-US" dirty="0"/>
              <a:t> IV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tertanggal18 </a:t>
            </a:r>
            <a:r>
              <a:rPr lang="en-US" dirty="0" err="1"/>
              <a:t>Agustus</a:t>
            </a:r>
            <a:r>
              <a:rPr lang="en-US" dirty="0"/>
              <a:t> 1945 </a:t>
            </a:r>
            <a:r>
              <a:rPr lang="en-US" dirty="0" err="1"/>
              <a:t>joPeraturan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1945-2 </a:t>
            </a:r>
            <a:r>
              <a:rPr lang="en-US" dirty="0" err="1"/>
              <a:t>tertanggal</a:t>
            </a:r>
            <a:r>
              <a:rPr lang="en-US" dirty="0"/>
              <a:t> 10 </a:t>
            </a:r>
            <a:r>
              <a:rPr lang="en-US" dirty="0" err="1"/>
              <a:t>Oktober</a:t>
            </a:r>
            <a:r>
              <a:rPr lang="en-US" dirty="0"/>
              <a:t> 1945.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demikian,dapat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RBg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(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Indonesia).</a:t>
            </a:r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1951-1</a:t>
            </a:r>
            <a:r>
              <a:rPr lang="en-US" dirty="0" smtClean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Indonesia,hanya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banding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/>
              <a:t>Agung</a:t>
            </a:r>
            <a:r>
              <a:rPr lang="en-US" dirty="0"/>
              <a:t>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1951-1,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mengindahkan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dahulu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SUMBER HUKUM ACARA PERDATA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/>
              <a:t>1.Berdasarkan </a:t>
            </a:r>
            <a:r>
              <a:rPr lang="en-US" b="1" dirty="0" err="1"/>
              <a:t>Pasal</a:t>
            </a:r>
            <a:r>
              <a:rPr lang="en-US" b="1" dirty="0"/>
              <a:t> 5 </a:t>
            </a:r>
            <a:r>
              <a:rPr lang="en-US" b="1" dirty="0" err="1"/>
              <a:t>Ayat</a:t>
            </a:r>
            <a:r>
              <a:rPr lang="en-US" b="1" dirty="0"/>
              <a:t> 1 </a:t>
            </a:r>
            <a:r>
              <a:rPr lang="en-US" b="1" dirty="0" err="1"/>
              <a:t>UUDar</a:t>
            </a:r>
            <a:r>
              <a:rPr lang="en-US" b="1" dirty="0"/>
              <a:t> </a:t>
            </a:r>
            <a:r>
              <a:rPr lang="en-US" b="1" dirty="0" smtClean="0"/>
              <a:t>1/1951</a:t>
            </a:r>
          </a:p>
          <a:p>
            <a:pPr marL="0" indent="0" algn="just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1951-1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dahulu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Het </a:t>
            </a:r>
            <a:r>
              <a:rPr lang="en-US" dirty="0" err="1"/>
              <a:t>Herziene</a:t>
            </a:r>
            <a:r>
              <a:rPr lang="en-US" dirty="0"/>
              <a:t> </a:t>
            </a:r>
            <a:r>
              <a:rPr lang="en-US" dirty="0" err="1"/>
              <a:t>Indonesisch</a:t>
            </a:r>
            <a:r>
              <a:rPr lang="en-US" dirty="0"/>
              <a:t> </a:t>
            </a:r>
            <a:r>
              <a:rPr lang="en-US" dirty="0" err="1"/>
              <a:t>Reglement</a:t>
            </a:r>
            <a:r>
              <a:rPr lang="en-US" dirty="0"/>
              <a:t>(HIR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reglemen</a:t>
            </a:r>
            <a:r>
              <a:rPr lang="en-US" dirty="0"/>
              <a:t> Indonesia yang </a:t>
            </a:r>
            <a:r>
              <a:rPr lang="en-US" dirty="0" err="1"/>
              <a:t>diperbarui</a:t>
            </a:r>
            <a:r>
              <a:rPr lang="en-US" dirty="0"/>
              <a:t>: S. 1848 Nomor16, S. 1941 Nomor44)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MadurasertaRechtsglement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Buitengewesten</a:t>
            </a:r>
            <a:r>
              <a:rPr lang="en-US" dirty="0"/>
              <a:t>(</a:t>
            </a:r>
            <a:r>
              <a:rPr lang="en-US" dirty="0" err="1"/>
              <a:t>RBg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reglemen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seberang</a:t>
            </a:r>
            <a:r>
              <a:rPr lang="en-US" dirty="0"/>
              <a:t>: S. 1927 Nomor227)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Madura.Jadi,untuk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perdata,yang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HIR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Madura </a:t>
            </a:r>
            <a:r>
              <a:rPr lang="en-US" dirty="0" err="1"/>
              <a:t>sertaRBg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Madura.</a:t>
            </a:r>
          </a:p>
        </p:txBody>
      </p:sp>
    </p:spTree>
    <p:extLst>
      <p:ext uri="{BB962C8B-B14F-4D97-AF65-F5344CB8AC3E}">
        <p14:creationId xmlns:p14="http://schemas.microsoft.com/office/powerpoint/2010/main" val="113074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en-US" b="1" dirty="0" smtClean="0"/>
              <a:t>UU </a:t>
            </a:r>
            <a:r>
              <a:rPr lang="en-US" b="1" dirty="0"/>
              <a:t>Nomor48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smtClean="0"/>
              <a:t>2009</a:t>
            </a:r>
          </a:p>
          <a:p>
            <a:pPr marL="0" indent="0"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dilupakan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Nomor48 </a:t>
            </a:r>
            <a:r>
              <a:rPr lang="en-US" dirty="0" err="1"/>
              <a:t>Tahun</a:t>
            </a:r>
            <a:r>
              <a:rPr lang="en-US" dirty="0"/>
              <a:t> 2009 (</a:t>
            </a:r>
            <a:r>
              <a:rPr lang="en-US" dirty="0" err="1"/>
              <a:t>Lembaran</a:t>
            </a:r>
            <a:r>
              <a:rPr lang="en-US" dirty="0"/>
              <a:t> Negara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Nomor</a:t>
            </a:r>
            <a:r>
              <a:rPr lang="en-US" dirty="0"/>
              <a:t> 157)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Kehakimanyang</a:t>
            </a:r>
            <a:r>
              <a:rPr lang="en-US" dirty="0"/>
              <a:t> </a:t>
            </a:r>
            <a:r>
              <a:rPr lang="en-US" dirty="0" err="1"/>
              <a:t>diundangkan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29 </a:t>
            </a:r>
            <a:r>
              <a:rPr lang="en-US" dirty="0" err="1"/>
              <a:t>Oktober</a:t>
            </a:r>
            <a:r>
              <a:rPr lang="en-US" dirty="0"/>
              <a:t> 2009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3. UU </a:t>
            </a:r>
            <a:r>
              <a:rPr lang="en-US" b="1" dirty="0" err="1" smtClean="0"/>
              <a:t>Nomor</a:t>
            </a:r>
            <a:r>
              <a:rPr lang="en-US" b="1" dirty="0" smtClean="0"/>
              <a:t> 3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smtClean="0"/>
              <a:t>2009 </a:t>
            </a:r>
          </a:p>
          <a:p>
            <a:pPr marL="0" indent="0" algn="just">
              <a:buNone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3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14 </a:t>
            </a:r>
            <a:r>
              <a:rPr lang="en-US" dirty="0" err="1"/>
              <a:t>Tahun</a:t>
            </a:r>
            <a:r>
              <a:rPr lang="en-US" dirty="0"/>
              <a:t> 1985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Agung;kekuasaan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; </a:t>
            </a:r>
            <a:r>
              <a:rPr lang="en-US" dirty="0" err="1"/>
              <a:t>sertahukum</a:t>
            </a:r>
            <a:r>
              <a:rPr lang="en-US" dirty="0"/>
              <a:t> </a:t>
            </a:r>
            <a:r>
              <a:rPr lang="en-US" dirty="0" err="1"/>
              <a:t>acaraMahkamah</a:t>
            </a:r>
            <a:r>
              <a:rPr lang="en-US" dirty="0"/>
              <a:t> </a:t>
            </a:r>
            <a:r>
              <a:rPr lang="en-US" dirty="0" err="1"/>
              <a:t>Agung,termasuk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mengadili,dan</a:t>
            </a:r>
            <a:r>
              <a:rPr lang="en-US" dirty="0"/>
              <a:t> </a:t>
            </a:r>
            <a:r>
              <a:rPr lang="en-US" dirty="0" err="1"/>
              <a:t>peninjauan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PENGERTIAN HUKUM ACARA 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lain,disamping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formil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695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4. UU </a:t>
            </a:r>
            <a:r>
              <a:rPr lang="en-US" b="1" dirty="0" err="1" smtClean="0"/>
              <a:t>Nomor</a:t>
            </a:r>
            <a:r>
              <a:rPr lang="en-US" b="1" dirty="0" smtClean="0"/>
              <a:t> 49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smtClean="0"/>
              <a:t>2009</a:t>
            </a:r>
          </a:p>
          <a:p>
            <a:pPr marL="0" indent="0" algn="just">
              <a:buNone/>
            </a:pPr>
            <a:r>
              <a:rPr lang="en-US" dirty="0" err="1" smtClean="0"/>
              <a:t>Kiranya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49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/>
              <a:t>5. </a:t>
            </a:r>
            <a:r>
              <a:rPr lang="en-US" b="1" dirty="0" err="1" smtClean="0"/>
              <a:t>Yurisprudensi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perbandingan,perlu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Nomor5 </a:t>
            </a:r>
            <a:r>
              <a:rPr lang="en-US" dirty="0" err="1"/>
              <a:t>Tahun</a:t>
            </a:r>
            <a:r>
              <a:rPr lang="en-US" dirty="0"/>
              <a:t> 1986 (</a:t>
            </a:r>
            <a:r>
              <a:rPr lang="en-US" dirty="0" err="1"/>
              <a:t>Lembaran</a:t>
            </a:r>
            <a:r>
              <a:rPr lang="en-US" dirty="0"/>
              <a:t> Negara 77)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Tata Usaha Negara yang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dirty="0" err="1"/>
              <a:t>limatahun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diundangkannya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Yurisprudensi21merupakan </a:t>
            </a:r>
            <a:r>
              <a:rPr lang="en-US" dirty="0" err="1"/>
              <a:t>sumber</a:t>
            </a:r>
            <a:r>
              <a:rPr lang="en-US" dirty="0"/>
              <a:t> pula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Mahakamh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tertanggal</a:t>
            </a:r>
            <a:r>
              <a:rPr lang="en-US" dirty="0"/>
              <a:t> 14 April 1971 Nomor99 K/Sip/197122yang </a:t>
            </a:r>
            <a:r>
              <a:rPr lang="en-US" dirty="0" err="1"/>
              <a:t>menyeragamkan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perceraian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BW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gugat</a:t>
            </a:r>
            <a:r>
              <a:rPr lang="en-US" dirty="0"/>
              <a:t> </a:t>
            </a:r>
            <a:r>
              <a:rPr lang="en-US" dirty="0" err="1"/>
              <a:t>perceraian</a:t>
            </a:r>
            <a:r>
              <a:rPr lang="en-US" dirty="0"/>
              <a:t> </a:t>
            </a:r>
            <a:r>
              <a:rPr lang="en-US" dirty="0" err="1"/>
              <a:t>dangugatan</a:t>
            </a:r>
            <a:r>
              <a:rPr lang="en-US" dirty="0"/>
              <a:t> </a:t>
            </a:r>
            <a:r>
              <a:rPr lang="en-US" dirty="0" err="1"/>
              <a:t>perceraian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sendiriyang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persidangan</a:t>
            </a:r>
            <a:r>
              <a:rPr lang="en-US" dirty="0"/>
              <a:t>,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53 HOCI.</a:t>
            </a:r>
          </a:p>
        </p:txBody>
      </p:sp>
    </p:spTree>
    <p:extLst>
      <p:ext uri="{BB962C8B-B14F-4D97-AF65-F5344CB8AC3E}">
        <p14:creationId xmlns:p14="http://schemas.microsoft.com/office/powerpoint/2010/main" val="308014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6. 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/>
              <a:t>Kebiasaan</a:t>
            </a:r>
            <a:r>
              <a:rPr lang="en-US" b="1" dirty="0"/>
              <a:t> </a:t>
            </a:r>
            <a:endParaRPr lang="en-US" b="1" dirty="0" smtClean="0"/>
          </a:p>
          <a:p>
            <a:pPr algn="just"/>
            <a:r>
              <a:rPr lang="en-US" dirty="0" smtClean="0"/>
              <a:t>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PerkaraWirjono</a:t>
            </a:r>
            <a:r>
              <a:rPr lang="en-US" dirty="0"/>
              <a:t> </a:t>
            </a:r>
            <a:r>
              <a:rPr lang="en-US" dirty="0" err="1"/>
              <a:t>Prodjodikoro</a:t>
            </a:r>
            <a:r>
              <a:rPr lang="en-US" dirty="0"/>
              <a:t> (1975)23berpendapat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dianut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/>
              <a:t>kebiasaan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mustahil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hakim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hakim yang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dilaksanakannya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ditegakkannya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perdatabersifat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itu,adat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27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7. </a:t>
            </a:r>
            <a:r>
              <a:rPr lang="en-US" b="1" dirty="0" err="1"/>
              <a:t>Perjanjian</a:t>
            </a:r>
            <a:r>
              <a:rPr lang="en-US" b="1" dirty="0"/>
              <a:t> </a:t>
            </a:r>
            <a:r>
              <a:rPr lang="en-US" b="1" dirty="0" err="1" smtClean="0"/>
              <a:t>Internasional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/>
              <a:t>Salah </a:t>
            </a:r>
            <a:r>
              <a:rPr lang="en-US" dirty="0" err="1"/>
              <a:t>satusumber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misalnya”perjanjian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Thailand”.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terdapatkesepakatan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dokumen-dokumen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keleluasaan</a:t>
            </a:r>
            <a:r>
              <a:rPr lang="en-US" dirty="0"/>
              <a:t> </a:t>
            </a:r>
            <a:r>
              <a:rPr lang="en-US" dirty="0" err="1"/>
              <a:t>beperkara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yang </a:t>
            </a:r>
            <a:r>
              <a:rPr lang="en-US" dirty="0" err="1"/>
              <a:t>sama,seperti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berkewajiban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Jendral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BadanPeradilan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Kehakiman,sedangkanKerajaan</a:t>
            </a:r>
            <a:r>
              <a:rPr lang="en-US" dirty="0"/>
              <a:t> Thailand </a:t>
            </a:r>
            <a:r>
              <a:rPr lang="en-US" dirty="0" err="1"/>
              <a:t>adalah</a:t>
            </a:r>
            <a:r>
              <a:rPr lang="en-US" dirty="0"/>
              <a:t> Office of Judicial Affairs of the Ministry of Justice.</a:t>
            </a:r>
          </a:p>
        </p:txBody>
      </p:sp>
    </p:spTree>
    <p:extLst>
      <p:ext uri="{BB962C8B-B14F-4D97-AF65-F5344CB8AC3E}">
        <p14:creationId xmlns:p14="http://schemas.microsoft.com/office/powerpoint/2010/main" val="172627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8. </a:t>
            </a:r>
            <a:r>
              <a:rPr lang="en-US" b="1" dirty="0" err="1"/>
              <a:t>Doktrin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 smtClean="0"/>
              <a:t>Pengetahuan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perdatajuga</a:t>
            </a:r>
            <a:r>
              <a:rPr lang="en-US" dirty="0"/>
              <a:t> </a:t>
            </a:r>
            <a:r>
              <a:rPr lang="en-US" dirty="0" err="1"/>
              <a:t>atausumber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hakim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. Akan </a:t>
            </a:r>
            <a:r>
              <a:rPr lang="en-US" dirty="0" err="1"/>
              <a:t>tetapi,doktrin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hukum.Kewibawaan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parapengikutnya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hakim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27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/>
              <a:t>9.Instruksi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Edaran</a:t>
            </a:r>
            <a:r>
              <a:rPr lang="en-US" b="1" dirty="0"/>
              <a:t> </a:t>
            </a:r>
            <a:r>
              <a:rPr lang="en-US" b="1" dirty="0" err="1"/>
              <a:t>Mahkamah</a:t>
            </a:r>
            <a:r>
              <a:rPr lang="en-US" b="1" dirty="0"/>
              <a:t> </a:t>
            </a:r>
            <a:r>
              <a:rPr lang="en-US" b="1" dirty="0" err="1" smtClean="0"/>
              <a:t>Agung</a:t>
            </a:r>
            <a:r>
              <a:rPr lang="en-US" b="1" dirty="0" smtClean="0"/>
              <a:t> </a:t>
            </a:r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?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Agung</a:t>
            </a:r>
            <a:r>
              <a:rPr lang="en-US" dirty="0"/>
              <a:t> (SEMA)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hakim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Akan </a:t>
            </a:r>
            <a:r>
              <a:rPr lang="en-US" dirty="0" err="1"/>
              <a:t>tetapi,instruksi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 MA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hakim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27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 smtClean="0"/>
              <a:t>perdata</a:t>
            </a:r>
            <a:r>
              <a:rPr lang="en-US" b="1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1.Hakim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 smtClean="0"/>
              <a:t>Menunggu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(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)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gugatan,sepenuhnya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(yang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dirugikan</a:t>
            </a:r>
            <a:r>
              <a:rPr lang="en-US" dirty="0"/>
              <a:t>).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penuntutan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hakim.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Jadi,yang</a:t>
            </a:r>
            <a:r>
              <a:rPr lang="en-US" dirty="0" smtClean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hakim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diajukannya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(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118 HIR, </a:t>
            </a:r>
            <a:r>
              <a:rPr lang="en-US" dirty="0" err="1"/>
              <a:t>Pasal</a:t>
            </a:r>
            <a:r>
              <a:rPr lang="en-US" dirty="0"/>
              <a:t> 142 </a:t>
            </a:r>
            <a:r>
              <a:rPr lang="en-US" dirty="0" err="1"/>
              <a:t>RBg</a:t>
            </a:r>
            <a:r>
              <a:rPr lang="en-US" dirty="0"/>
              <a:t>).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mencari-cari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(</a:t>
            </a:r>
            <a:r>
              <a:rPr lang="en-US" dirty="0" err="1"/>
              <a:t>menjemput</a:t>
            </a:r>
            <a:r>
              <a:rPr lang="en-US" dirty="0"/>
              <a:t> bola) di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proses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Akan </a:t>
            </a:r>
            <a:r>
              <a:rPr lang="en-US" dirty="0" err="1"/>
              <a:t>tetapi,sekali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hakim,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mengadilinya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Nomor48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627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305800" cy="5821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/>
              <a:t>2.Hakim </a:t>
            </a:r>
            <a:r>
              <a:rPr lang="en-US" b="1" dirty="0" err="1" smtClean="0"/>
              <a:t>Pasif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. </a:t>
            </a:r>
            <a:r>
              <a:rPr lang="en-US" dirty="0" err="1"/>
              <a:t>Maksudnya,ruang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hakim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beperkara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lain,pihak</a:t>
            </a:r>
            <a:r>
              <a:rPr lang="en-US" dirty="0"/>
              <a:t> yang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dirugikanlah</a:t>
            </a:r>
            <a:r>
              <a:rPr lang="en-US" dirty="0"/>
              <a:t> (</a:t>
            </a:r>
            <a:r>
              <a:rPr lang="en-US" dirty="0" err="1"/>
              <a:t>penggugat</a:t>
            </a:r>
            <a:r>
              <a:rPr lang="en-US" dirty="0"/>
              <a:t>)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,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(</a:t>
            </a:r>
            <a:r>
              <a:rPr lang="en-US" dirty="0" err="1"/>
              <a:t>besar</a:t>
            </a:r>
            <a:r>
              <a:rPr lang="en-US" dirty="0"/>
              <a:t>) </a:t>
            </a:r>
            <a:r>
              <a:rPr lang="en-US" dirty="0" err="1"/>
              <a:t>tuntutan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)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)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65494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)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hakim. Hakim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secundum</a:t>
            </a:r>
            <a:r>
              <a:rPr lang="en-US" dirty="0"/>
              <a:t> </a:t>
            </a:r>
            <a:r>
              <a:rPr lang="en-US" dirty="0" err="1"/>
              <a:t>allegat</a:t>
            </a:r>
            <a:r>
              <a:rPr lang="en-US" dirty="0"/>
              <a:t> </a:t>
            </a:r>
            <a:r>
              <a:rPr lang="en-US" dirty="0" err="1"/>
              <a:t>iudicare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Hakim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pencari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rintangan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Undang-Undang</a:t>
            </a:r>
            <a:r>
              <a:rPr lang="en-US" dirty="0"/>
              <a:t> Nomor48 </a:t>
            </a:r>
            <a:r>
              <a:rPr lang="en-US" dirty="0" err="1"/>
              <a:t>Tahun</a:t>
            </a:r>
            <a:r>
              <a:rPr lang="en-US" dirty="0"/>
              <a:t> 2009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Hakim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pihaklah</a:t>
            </a:r>
            <a:r>
              <a:rPr lang="en-US" dirty="0"/>
              <a:t> yang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hakim, hakim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dalilnya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46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305800" cy="6248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3.Hakim </a:t>
            </a:r>
            <a:r>
              <a:rPr lang="en-US" b="1" dirty="0" err="1" smtClean="0"/>
              <a:t>Aktif</a:t>
            </a:r>
            <a:endParaRPr lang="en-US" b="1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beracara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HIR/</a:t>
            </a:r>
            <a:r>
              <a:rPr lang="en-US" dirty="0" err="1"/>
              <a:t>RBg</a:t>
            </a:r>
            <a:r>
              <a:rPr lang="en-US" dirty="0"/>
              <a:t>, hakim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kepengadilan,27memimpin </a:t>
            </a:r>
            <a:r>
              <a:rPr lang="en-US" dirty="0" err="1"/>
              <a:t>sidang</a:t>
            </a:r>
            <a:r>
              <a:rPr lang="en-US" dirty="0"/>
              <a:t>, </a:t>
            </a:r>
            <a:r>
              <a:rPr lang="en-US" dirty="0" err="1"/>
              <a:t>melancarkan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persidangan</a:t>
            </a:r>
            <a:r>
              <a:rPr lang="en-US" dirty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penjatuhan</a:t>
            </a:r>
            <a:r>
              <a:rPr lang="en-US" dirty="0"/>
              <a:t> </a:t>
            </a:r>
            <a:r>
              <a:rPr lang="en-US" dirty="0" err="1"/>
              <a:t>putusan,sampai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putusannya</a:t>
            </a:r>
            <a:r>
              <a:rPr lang="en-US" dirty="0"/>
              <a:t> (</a:t>
            </a:r>
            <a:r>
              <a:rPr lang="en-US" dirty="0" err="1"/>
              <a:t>eksekusi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HIR/</a:t>
            </a:r>
            <a:r>
              <a:rPr lang="en-US" dirty="0" err="1"/>
              <a:t>RBg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hukum,seorang</a:t>
            </a:r>
            <a:r>
              <a:rPr lang="en-US" dirty="0"/>
              <a:t> yang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hukumpun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kemuka</a:t>
            </a:r>
            <a:r>
              <a:rPr lang="en-US" dirty="0"/>
              <a:t> </a:t>
            </a:r>
            <a:r>
              <a:rPr lang="en-US" dirty="0" err="1"/>
              <a:t>pengadilan.Keharusan</a:t>
            </a:r>
            <a:r>
              <a:rPr lang="en-US" dirty="0"/>
              <a:t> hakim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beracara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HIR/</a:t>
            </a:r>
            <a:r>
              <a:rPr lang="en-US" dirty="0" err="1"/>
              <a:t>RBg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gugatannya</a:t>
            </a:r>
            <a:r>
              <a:rPr lang="en-US" dirty="0"/>
              <a:t>. </a:t>
            </a:r>
            <a:r>
              <a:rPr lang="en-US" dirty="0" err="1"/>
              <a:t>Pasal</a:t>
            </a:r>
            <a:r>
              <a:rPr lang="en-US" dirty="0"/>
              <a:t> 119 HIR, 143 </a:t>
            </a:r>
            <a:r>
              <a:rPr lang="en-US" dirty="0" err="1"/>
              <a:t>RBg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dimasukkannya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memihak.Di</a:t>
            </a:r>
            <a:r>
              <a:rPr lang="en-US" dirty="0"/>
              <a:t> </a:t>
            </a:r>
            <a:r>
              <a:rPr lang="en-US" dirty="0" err="1"/>
              <a:t>sini,hakim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gugat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679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agar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membebani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74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/>
              <a:t>4.Sidang </a:t>
            </a:r>
            <a:r>
              <a:rPr lang="en-US" b="1" dirty="0" err="1"/>
              <a:t>Pengadilan</a:t>
            </a:r>
            <a:r>
              <a:rPr lang="en-US" b="1" dirty="0"/>
              <a:t> Terbuka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 smtClean="0"/>
              <a:t>Umum</a:t>
            </a:r>
            <a:endParaRPr lang="en-US" b="1" dirty="0" smtClean="0"/>
          </a:p>
          <a:p>
            <a:pPr algn="just"/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di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dibolehkan</a:t>
            </a:r>
            <a:r>
              <a:rPr lang="en-US" dirty="0"/>
              <a:t> </a:t>
            </a:r>
            <a:r>
              <a:rPr lang="en-US" dirty="0" err="1"/>
              <a:t>menghadiri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di </a:t>
            </a:r>
            <a:r>
              <a:rPr lang="en-US" dirty="0" err="1"/>
              <a:t>persidangan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mempertanggungjawabkan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fair,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memihak,serta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jumpai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13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Nomor48 </a:t>
            </a:r>
            <a:r>
              <a:rPr lang="en-US" dirty="0" err="1"/>
              <a:t>Tahun</a:t>
            </a:r>
            <a:r>
              <a:rPr lang="en-US" dirty="0"/>
              <a:t> 2009.</a:t>
            </a:r>
          </a:p>
        </p:txBody>
      </p:sp>
    </p:spTree>
    <p:extLst>
      <p:ext uri="{BB962C8B-B14F-4D97-AF65-F5344CB8AC3E}">
        <p14:creationId xmlns:p14="http://schemas.microsoft.com/office/powerpoint/2010/main" val="336737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5.Mendengar </a:t>
            </a:r>
            <a:r>
              <a:rPr lang="en-US" b="1" dirty="0" err="1"/>
              <a:t>Kedua</a:t>
            </a:r>
            <a:r>
              <a:rPr lang="en-US" b="1" dirty="0"/>
              <a:t> </a:t>
            </a:r>
            <a:r>
              <a:rPr lang="en-US" b="1" dirty="0" err="1"/>
              <a:t>Belah</a:t>
            </a:r>
            <a:r>
              <a:rPr lang="en-US" b="1" dirty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perdata,kedua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memihak,dan</a:t>
            </a:r>
            <a:r>
              <a:rPr lang="en-US" dirty="0"/>
              <a:t>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bersama-sama.Pengadilan</a:t>
            </a:r>
            <a:r>
              <a:rPr lang="en-US" dirty="0"/>
              <a:t> </a:t>
            </a:r>
            <a:r>
              <a:rPr lang="en-US" dirty="0" err="1"/>
              <a:t>mengadili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orang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termuat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Undang-Undang</a:t>
            </a:r>
            <a:r>
              <a:rPr lang="en-US" dirty="0"/>
              <a:t> Nomor14 </a:t>
            </a:r>
            <a:r>
              <a:rPr lang="en-US" dirty="0" err="1"/>
              <a:t>Tahun</a:t>
            </a:r>
            <a:r>
              <a:rPr lang="en-US" dirty="0"/>
              <a:t> 1970.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Hal </a:t>
            </a:r>
            <a:r>
              <a:rPr lang="en-US" dirty="0" err="1"/>
              <a:t>tersebutmengandung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bahwadalam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perdata,pihak-pihak</a:t>
            </a:r>
            <a:r>
              <a:rPr lang="en-US" dirty="0"/>
              <a:t> </a:t>
            </a:r>
            <a:r>
              <a:rPr lang="en-US" dirty="0" err="1"/>
              <a:t>beperkara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adil,serta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pendapatnya</a:t>
            </a:r>
            <a:r>
              <a:rPr lang="en-US" dirty="0"/>
              <a:t>.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et </a:t>
            </a:r>
            <a:r>
              <a:rPr lang="en-US" dirty="0" err="1"/>
              <a:t>alteram</a:t>
            </a:r>
            <a:r>
              <a:rPr lang="en-US" dirty="0"/>
              <a:t> </a:t>
            </a:r>
            <a:r>
              <a:rPr lang="en-US" dirty="0" err="1"/>
              <a:t>partematau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mannes</a:t>
            </a:r>
            <a:r>
              <a:rPr lang="en-US" dirty="0"/>
              <a:t> </a:t>
            </a:r>
            <a:r>
              <a:rPr lang="en-US" dirty="0" err="1"/>
              <a:t>rede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keines</a:t>
            </a:r>
            <a:r>
              <a:rPr lang="en-US" dirty="0"/>
              <a:t> </a:t>
            </a:r>
            <a:r>
              <a:rPr lang="en-US" dirty="0" err="1"/>
              <a:t>mannes</a:t>
            </a:r>
            <a:r>
              <a:rPr lang="en-US" dirty="0"/>
              <a:t> </a:t>
            </a:r>
            <a:r>
              <a:rPr lang="en-US" dirty="0" err="1"/>
              <a:t>rede</a:t>
            </a:r>
            <a:r>
              <a:rPr lang="en-US" dirty="0"/>
              <a:t>, man </a:t>
            </a:r>
            <a:r>
              <a:rPr lang="en-US" dirty="0" err="1"/>
              <a:t>soll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beide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didengar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pendapatnya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yang </a:t>
            </a:r>
            <a:r>
              <a:rPr lang="en-US" dirty="0" err="1"/>
              <a:t>dihadiri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158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(2)).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6.Putusan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Disertai</a:t>
            </a:r>
            <a:r>
              <a:rPr lang="en-US" b="1" dirty="0"/>
              <a:t> </a:t>
            </a:r>
            <a:r>
              <a:rPr lang="en-US" b="1" dirty="0" err="1" smtClean="0"/>
              <a:t>Alasan-alasan</a:t>
            </a:r>
            <a:endParaRPr lang="en-US" b="1" dirty="0" smtClean="0"/>
          </a:p>
          <a:p>
            <a:pPr algn="just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putusan</a:t>
            </a:r>
            <a:r>
              <a:rPr lang="en-US" dirty="0"/>
              <a:t> hakim (</a:t>
            </a:r>
            <a:r>
              <a:rPr lang="en-US" dirty="0" err="1"/>
              <a:t>pengadilan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alasan-alasan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mengadili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23 </a:t>
            </a:r>
            <a:r>
              <a:rPr lang="en-US" dirty="0" err="1"/>
              <a:t>Undang-Undang</a:t>
            </a:r>
            <a:r>
              <a:rPr lang="en-US" dirty="0"/>
              <a:t> Nomor14 </a:t>
            </a:r>
            <a:r>
              <a:rPr lang="en-US" dirty="0" err="1"/>
              <a:t>Tahun</a:t>
            </a:r>
            <a:r>
              <a:rPr lang="en-US" dirty="0"/>
              <a:t> 1970, </a:t>
            </a:r>
            <a:r>
              <a:rPr lang="en-US" dirty="0" err="1"/>
              <a:t>Pasal</a:t>
            </a:r>
            <a:r>
              <a:rPr lang="en-US" dirty="0"/>
              <a:t> 184 </a:t>
            </a:r>
            <a:r>
              <a:rPr lang="en-US" dirty="0" err="1"/>
              <a:t>ayat</a:t>
            </a:r>
            <a:r>
              <a:rPr lang="en-US" dirty="0"/>
              <a:t> (1) HIR, </a:t>
            </a:r>
            <a:r>
              <a:rPr lang="en-US" dirty="0" err="1"/>
              <a:t>Pasal</a:t>
            </a:r>
            <a:r>
              <a:rPr lang="en-US" dirty="0"/>
              <a:t> 195 </a:t>
            </a:r>
            <a:r>
              <a:rPr lang="en-US" dirty="0" err="1"/>
              <a:t>RBg</a:t>
            </a:r>
            <a:r>
              <a:rPr lang="en-US" dirty="0"/>
              <a:t>, 61 </a:t>
            </a:r>
            <a:r>
              <a:rPr lang="en-US" dirty="0" err="1"/>
              <a:t>Rv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pertanggungan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hakim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putusannya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tinggi,dan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alasan-alasan</a:t>
            </a:r>
            <a:r>
              <a:rPr lang="en-US" dirty="0"/>
              <a:t> </a:t>
            </a:r>
            <a:r>
              <a:rPr lang="en-US" dirty="0" err="1"/>
              <a:t>itulah,putusan</a:t>
            </a:r>
            <a:r>
              <a:rPr lang="en-US" dirty="0"/>
              <a:t> hakim (</a:t>
            </a:r>
            <a:r>
              <a:rPr lang="en-US" dirty="0" err="1"/>
              <a:t>pengadilan</a:t>
            </a:r>
            <a:r>
              <a:rPr lang="en-US" dirty="0"/>
              <a:t>)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wibawa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hakim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menjatuhkannya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pertimbangannya</a:t>
            </a:r>
            <a:r>
              <a:rPr lang="en-US" dirty="0"/>
              <a:t> (</a:t>
            </a:r>
            <a:r>
              <a:rPr lang="en-US" dirty="0" err="1"/>
              <a:t>onvoldoende</a:t>
            </a:r>
            <a:r>
              <a:rPr lang="en-US" dirty="0"/>
              <a:t> </a:t>
            </a:r>
            <a:r>
              <a:rPr lang="en-US" dirty="0" err="1"/>
              <a:t>gemotiveerd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 (MA. </a:t>
            </a:r>
            <a:r>
              <a:rPr lang="en-US" dirty="0" err="1"/>
              <a:t>Tgl</a:t>
            </a:r>
            <a:r>
              <a:rPr lang="en-US" dirty="0"/>
              <a:t>. 22-7-1970 Nomor638 K/Sip/1969 </a:t>
            </a:r>
            <a:r>
              <a:rPr lang="en-US" dirty="0" err="1"/>
              <a:t>dan</a:t>
            </a:r>
            <a:r>
              <a:rPr lang="en-US" dirty="0"/>
              <a:t> tanggal16-12-1970 Nomor492 K/Sip/1970).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mempertanggungjawabkan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,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alasan-alasan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yurisprudensi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hakim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hakim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hakim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, </a:t>
            </a:r>
            <a:r>
              <a:rPr lang="en-US" dirty="0" err="1"/>
              <a:t>mengikuti,dan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itu,hakim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yurisprudensi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klasik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adalahputusan</a:t>
            </a:r>
            <a:r>
              <a:rPr lang="en-US" dirty="0"/>
              <a:t> </a:t>
            </a:r>
            <a:r>
              <a:rPr lang="en-US" dirty="0" err="1"/>
              <a:t>Hooge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tertanggal31Januari 1919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onrechmatige</a:t>
            </a:r>
            <a:r>
              <a:rPr lang="en-US" dirty="0"/>
              <a:t> </a:t>
            </a:r>
            <a:r>
              <a:rPr lang="en-US" dirty="0" err="1"/>
              <a:t>daad</a:t>
            </a:r>
            <a:r>
              <a:rPr lang="en-US" dirty="0"/>
              <a:t>) yang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Hooge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7.Hakim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Menunjuk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 smtClean="0"/>
              <a:t>Putusannya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/>
              <a:t>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mencari-cari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hakim,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mengadilinya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Nomor48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hukumnya</a:t>
            </a:r>
            <a:r>
              <a:rPr lang="en-US" dirty="0"/>
              <a:t> (</a:t>
            </a:r>
            <a:r>
              <a:rPr lang="en-US" dirty="0" err="1"/>
              <a:t>ius</a:t>
            </a:r>
            <a:r>
              <a:rPr lang="en-US" dirty="0"/>
              <a:t> curia </a:t>
            </a:r>
            <a:r>
              <a:rPr lang="en-US" dirty="0" err="1"/>
              <a:t>novit</a:t>
            </a:r>
            <a:r>
              <a:rPr lang="en-US" dirty="0"/>
              <a:t>). </a:t>
            </a:r>
            <a:r>
              <a:rPr lang="en-US" dirty="0" err="1"/>
              <a:t>Seandainya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hakim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, </a:t>
            </a:r>
            <a:r>
              <a:rPr lang="en-US" dirty="0" err="1"/>
              <a:t>mengikuti,dan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27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14 </a:t>
            </a:r>
            <a:r>
              <a:rPr lang="en-US" dirty="0" err="1"/>
              <a:t>Tahun</a:t>
            </a:r>
            <a:r>
              <a:rPr lang="en-US" dirty="0"/>
              <a:t> 1970).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Pasl</a:t>
            </a:r>
            <a:r>
              <a:rPr lang="en-US" dirty="0"/>
              <a:t> 5 </a:t>
            </a:r>
            <a:r>
              <a:rPr lang="en-US" dirty="0" err="1"/>
              <a:t>ayat</a:t>
            </a:r>
            <a:r>
              <a:rPr lang="en-US" dirty="0"/>
              <a:t> 1 </a:t>
            </a:r>
            <a:r>
              <a:rPr lang="en-US" dirty="0" err="1"/>
              <a:t>Undang-Undang</a:t>
            </a:r>
            <a:r>
              <a:rPr lang="en-US" dirty="0"/>
              <a:t> Nomor14 </a:t>
            </a:r>
            <a:r>
              <a:rPr lang="en-US" dirty="0" err="1"/>
              <a:t>Tahun</a:t>
            </a:r>
            <a:r>
              <a:rPr lang="en-US" dirty="0"/>
              <a:t> 1970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hakim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mengadili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8.Hakim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Memutus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 smtClean="0"/>
              <a:t>Tuntutan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/>
              <a:t>hakim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putusannya</a:t>
            </a:r>
            <a:r>
              <a:rPr lang="en-US" dirty="0"/>
              <a:t>, hakim </a:t>
            </a:r>
            <a:r>
              <a:rPr lang="en-US" dirty="0" err="1"/>
              <a:t>harus</a:t>
            </a:r>
            <a:r>
              <a:rPr lang="en-US" dirty="0"/>
              <a:t> pula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178 </a:t>
            </a:r>
            <a:r>
              <a:rPr lang="en-US" dirty="0" err="1"/>
              <a:t>ayat</a:t>
            </a:r>
            <a:r>
              <a:rPr lang="en-US" dirty="0"/>
              <a:t> (2) HIR, 189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RBg</a:t>
            </a:r>
            <a:r>
              <a:rPr lang="en-US" dirty="0"/>
              <a:t>).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tuntutan-tuntutan</a:t>
            </a:r>
            <a:r>
              <a:rPr lang="en-US" dirty="0"/>
              <a:t> 1)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utangnya</a:t>
            </a:r>
            <a:r>
              <a:rPr lang="en-US" dirty="0"/>
              <a:t>; 2)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; 3)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dihukum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bungamakatidak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hakim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mengabulkan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itutidak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dituntut</a:t>
            </a:r>
            <a:r>
              <a:rPr lang="en-US" dirty="0"/>
              <a:t> tersebut.40Meskipun hakim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gugatannya</a:t>
            </a:r>
            <a:r>
              <a:rPr lang="en-US" dirty="0"/>
              <a:t>, hakim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yang </a:t>
            </a:r>
            <a:r>
              <a:rPr lang="en-US" dirty="0" err="1"/>
              <a:t>dituntut</a:t>
            </a:r>
            <a:r>
              <a:rPr lang="en-US" dirty="0"/>
              <a:t>, </a:t>
            </a:r>
            <a:r>
              <a:rPr lang="en-US" dirty="0" err="1"/>
              <a:t>Pasal</a:t>
            </a:r>
            <a:r>
              <a:rPr lang="en-US" dirty="0"/>
              <a:t> 178 </a:t>
            </a:r>
            <a:r>
              <a:rPr lang="en-US" dirty="0" err="1"/>
              <a:t>ayat</a:t>
            </a:r>
            <a:r>
              <a:rPr lang="en-US" dirty="0"/>
              <a:t> (3) HIR, 189 </a:t>
            </a:r>
            <a:r>
              <a:rPr lang="en-US" dirty="0" err="1"/>
              <a:t>ayat</a:t>
            </a:r>
            <a:r>
              <a:rPr lang="en-US" dirty="0"/>
              <a:t> (3) HIR.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9.Beracara </a:t>
            </a:r>
            <a:r>
              <a:rPr lang="en-US" b="1" dirty="0" err="1"/>
              <a:t>Dikenakan</a:t>
            </a:r>
            <a:r>
              <a:rPr lang="en-US" b="1" dirty="0"/>
              <a:t> </a:t>
            </a:r>
            <a:r>
              <a:rPr lang="en-US" b="1" dirty="0" err="1" smtClean="0"/>
              <a:t>Biaya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beperkara</a:t>
            </a:r>
            <a:r>
              <a:rPr lang="en-US" dirty="0"/>
              <a:t> di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asasnya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182, 183 HIR, 145 </a:t>
            </a:r>
            <a:r>
              <a:rPr lang="en-US" dirty="0" err="1"/>
              <a:t>ayat</a:t>
            </a:r>
            <a:r>
              <a:rPr lang="en-US" dirty="0"/>
              <a:t> (4), 192—194 </a:t>
            </a:r>
            <a:r>
              <a:rPr lang="en-US" dirty="0" err="1"/>
              <a:t>RBg</a:t>
            </a:r>
            <a:r>
              <a:rPr lang="en-US" dirty="0"/>
              <a:t>).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kepaniteraan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panggilan</a:t>
            </a:r>
            <a:r>
              <a:rPr lang="en-US" dirty="0"/>
              <a:t>,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pihak,serta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materai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itu,apabila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pengacara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Baturaja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putusannya</a:t>
            </a:r>
            <a:r>
              <a:rPr lang="en-US" dirty="0"/>
              <a:t> pada6 </a:t>
            </a:r>
            <a:r>
              <a:rPr lang="en-US" dirty="0" err="1"/>
              <a:t>Juni</a:t>
            </a:r>
            <a:r>
              <a:rPr lang="en-US" dirty="0"/>
              <a:t> 1971 Nomor6/1971/</a:t>
            </a:r>
            <a:r>
              <a:rPr lang="en-US" dirty="0" err="1"/>
              <a:t>Pdt</a:t>
            </a:r>
            <a:r>
              <a:rPr lang="en-US" dirty="0"/>
              <a:t> </a:t>
            </a:r>
            <a:r>
              <a:rPr lang="en-US" dirty="0" err="1"/>
              <a:t>menggugurkan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perkaranyasehingga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gugatannya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Akan </a:t>
            </a:r>
            <a:r>
              <a:rPr lang="en-US" dirty="0" err="1"/>
              <a:t>tetapi,mereka</a:t>
            </a:r>
            <a:r>
              <a:rPr lang="en-US" dirty="0"/>
              <a:t> 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cuma-cuma</a:t>
            </a:r>
            <a:r>
              <a:rPr lang="en-US" dirty="0"/>
              <a:t> (</a:t>
            </a:r>
            <a:r>
              <a:rPr lang="en-US" dirty="0" err="1"/>
              <a:t>prodeo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dibebaskan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perkara42dan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melampirkan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camat</a:t>
            </a:r>
            <a:r>
              <a:rPr lang="en-US" dirty="0"/>
              <a:t> yang </a:t>
            </a:r>
            <a:r>
              <a:rPr lang="en-US" dirty="0" err="1"/>
              <a:t>membawahkan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berkepentingan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Selanjutnya,mereka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biro-biro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universitas-universitas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bernaung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organisasi-organisasi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(LBH) </a:t>
            </a:r>
            <a:r>
              <a:rPr lang="en-US" dirty="0" err="1" smtClean="0"/>
              <a:t>Peradin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(LPPH)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naungan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Sosi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MKGR,dan</a:t>
            </a:r>
            <a:r>
              <a:rPr lang="en-US" dirty="0" smtClean="0"/>
              <a:t> lain-lain.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10.Tidak Ada </a:t>
            </a:r>
            <a:r>
              <a:rPr lang="en-US" b="1" dirty="0" err="1"/>
              <a:t>Keharusan</a:t>
            </a:r>
            <a:r>
              <a:rPr lang="en-US" b="1" dirty="0"/>
              <a:t> </a:t>
            </a:r>
            <a:r>
              <a:rPr lang="en-US" b="1" dirty="0" err="1" smtClean="0"/>
              <a:t>Mewakilkan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HIR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mewajibkan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beperkara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pengadilan,baik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penggugat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di </a:t>
            </a:r>
            <a:r>
              <a:rPr lang="en-US" dirty="0" err="1"/>
              <a:t>persidangan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dikehendaki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123 HIR/ </a:t>
            </a:r>
            <a:r>
              <a:rPr lang="en-US" dirty="0" err="1"/>
              <a:t>Pasal</a:t>
            </a:r>
            <a:r>
              <a:rPr lang="en-US" dirty="0"/>
              <a:t> 147 </a:t>
            </a:r>
            <a:r>
              <a:rPr lang="en-US" dirty="0" err="1"/>
              <a:t>RBg</a:t>
            </a:r>
            <a:r>
              <a:rPr lang="en-US" dirty="0"/>
              <a:t>).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demikian,hakim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mewakilkannyakepada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4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ditaatinya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perantaraan</a:t>
            </a:r>
            <a:r>
              <a:rPr lang="en-US" dirty="0" smtClean="0"/>
              <a:t> </a:t>
            </a:r>
            <a:r>
              <a:rPr lang="en-US" dirty="0"/>
              <a:t>hakim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lain</a:t>
            </a:r>
            <a:r>
              <a:rPr lang="en-US" dirty="0" smtClean="0"/>
              <a:t>,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lagi,dapatlah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acara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memeriksa,serta</a:t>
            </a:r>
            <a:r>
              <a:rPr lang="en-US" dirty="0"/>
              <a:t> </a:t>
            </a:r>
            <a:r>
              <a:rPr lang="en-US" dirty="0" err="1"/>
              <a:t>memutusnya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putusannya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502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SEJARAH HUKUM ACARA PERDATA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Zaman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Hindia</a:t>
            </a:r>
            <a:r>
              <a:rPr lang="en-US" b="1" dirty="0" smtClean="0"/>
              <a:t> </a:t>
            </a:r>
            <a:r>
              <a:rPr lang="en-US" b="1" dirty="0" err="1" smtClean="0"/>
              <a:t>Belanda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Indonesia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 smtClean="0"/>
              <a:t>peradilan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orang-orang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YAITU: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0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gubernemen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dilaksanakanoleh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;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(</a:t>
            </a:r>
            <a:r>
              <a:rPr lang="en-US" dirty="0" err="1" smtClean="0"/>
              <a:t>zelfbestuurrechtspraak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,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1938 (Zelfbestuursregelen1938);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(</a:t>
            </a:r>
            <a:r>
              <a:rPr lang="en-US" dirty="0" err="1" smtClean="0"/>
              <a:t>inheemse</a:t>
            </a:r>
            <a:r>
              <a:rPr lang="en-US" dirty="0" smtClean="0"/>
              <a:t> </a:t>
            </a:r>
            <a:r>
              <a:rPr lang="en-US" dirty="0" err="1" smtClean="0"/>
              <a:t>rechtspraak</a:t>
            </a:r>
            <a:r>
              <a:rPr lang="en-US" dirty="0" smtClean="0"/>
              <a:t>)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Staatsblaad</a:t>
            </a:r>
            <a:r>
              <a:rPr lang="en-US" dirty="0" smtClean="0"/>
              <a:t> 1932—80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1-nya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karesidenan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;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r>
              <a:rPr lang="en-US" dirty="0" err="1" smtClean="0"/>
              <a:t>peradilan</a:t>
            </a:r>
            <a:r>
              <a:rPr lang="en-US" dirty="0" smtClean="0"/>
              <a:t> agama (</a:t>
            </a:r>
            <a:r>
              <a:rPr lang="en-US" dirty="0" err="1" smtClean="0"/>
              <a:t>godienstigerechtspraak</a:t>
            </a:r>
            <a:r>
              <a:rPr lang="en-US" dirty="0" smtClean="0"/>
              <a:t>)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134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Indische</a:t>
            </a:r>
            <a:r>
              <a:rPr lang="en-US" dirty="0" smtClean="0"/>
              <a:t> </a:t>
            </a:r>
            <a:r>
              <a:rPr lang="en-US" dirty="0" err="1" smtClean="0"/>
              <a:t>Staatsregelingdiatur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S. 1882-152,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S. 1937-116;dan</a:t>
            </a:r>
          </a:p>
          <a:p>
            <a:pPr marL="514350" indent="-514350" algn="just">
              <a:buAutoNum type="arabicParenR"/>
            </a:pPr>
            <a:endParaRPr lang="en-US" dirty="0" smtClean="0"/>
          </a:p>
          <a:p>
            <a:pPr marL="514350" indent="-514350" algn="just">
              <a:buAutoNum type="arabicParenR"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(</a:t>
            </a:r>
            <a:r>
              <a:rPr lang="en-US" dirty="0" err="1" smtClean="0"/>
              <a:t>dorpsjustitie</a:t>
            </a:r>
            <a:r>
              <a:rPr lang="en-US" dirty="0" smtClean="0"/>
              <a:t>)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S. 1935-102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3a RO (</a:t>
            </a:r>
            <a:r>
              <a:rPr lang="en-US" dirty="0" err="1" smtClean="0"/>
              <a:t>reglement</a:t>
            </a:r>
            <a:r>
              <a:rPr lang="en-US" dirty="0" smtClean="0"/>
              <a:t> op de </a:t>
            </a:r>
            <a:r>
              <a:rPr lang="en-US" dirty="0" err="1" smtClean="0"/>
              <a:t>rechterlijke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r>
              <a:rPr lang="en-US" dirty="0" smtClean="0"/>
              <a:t>) </a:t>
            </a:r>
            <a:r>
              <a:rPr lang="en-US" dirty="0" err="1" smtClean="0"/>
              <a:t>disebut</a:t>
            </a:r>
            <a:r>
              <a:rPr lang="en-US" dirty="0" smtClean="0"/>
              <a:t> hakim-hakim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(</a:t>
            </a:r>
            <a:r>
              <a:rPr lang="en-US" dirty="0" err="1" smtClean="0"/>
              <a:t>dorpsrechter</a:t>
            </a:r>
            <a:r>
              <a:rPr lang="en-US" dirty="0" smtClean="0"/>
              <a:t>). 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1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gubernemen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/>
              <a:t>gubernemen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Pertama,lembaga</a:t>
            </a:r>
            <a:r>
              <a:rPr lang="en-US" dirty="0" smtClean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dipersamakan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atasraad</a:t>
            </a:r>
            <a:r>
              <a:rPr lang="en-US" dirty="0"/>
              <a:t> van </a:t>
            </a:r>
            <a:r>
              <a:rPr lang="en-US" dirty="0" err="1"/>
              <a:t>justitiedan</a:t>
            </a:r>
            <a:r>
              <a:rPr lang="en-US" dirty="0"/>
              <a:t> </a:t>
            </a:r>
            <a:r>
              <a:rPr lang="en-US" dirty="0" err="1" smtClean="0"/>
              <a:t>residentiegerecht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hakim </a:t>
            </a:r>
            <a:r>
              <a:rPr lang="en-US" dirty="0" err="1"/>
              <a:t>sehari-hari</a:t>
            </a:r>
            <a:r>
              <a:rPr lang="en-US" dirty="0"/>
              <a:t> (</a:t>
            </a:r>
            <a:r>
              <a:rPr lang="en-US" dirty="0" err="1"/>
              <a:t>dagelijkse</a:t>
            </a:r>
            <a:r>
              <a:rPr lang="en-US" dirty="0"/>
              <a:t> </a:t>
            </a:r>
            <a:r>
              <a:rPr lang="en-US" dirty="0" err="1"/>
              <a:t>rechter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hoggerechtshofsebagai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yang </a:t>
            </a:r>
            <a:r>
              <a:rPr lang="en-US" dirty="0" err="1"/>
              <a:t>berkedudukan</a:t>
            </a:r>
            <a:r>
              <a:rPr lang="en-US" dirty="0"/>
              <a:t> di Batavia (</a:t>
            </a:r>
            <a:r>
              <a:rPr lang="en-US" dirty="0" err="1"/>
              <a:t>sekarang</a:t>
            </a:r>
            <a:r>
              <a:rPr lang="en-US" dirty="0"/>
              <a:t> Jakarta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Kedua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yang </a:t>
            </a:r>
            <a:r>
              <a:rPr lang="en-US" dirty="0" err="1"/>
              <a:t>diperuntukkan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bumiputrayang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landraadsebagai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distrik,dan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banding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algn="just"/>
            <a:r>
              <a:rPr lang="en-US" dirty="0" err="1"/>
              <a:t>Adapun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distrik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yang </a:t>
            </a:r>
            <a:r>
              <a:rPr lang="en-US" dirty="0" err="1"/>
              <a:t>tuntutannya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seratus</a:t>
            </a:r>
            <a:r>
              <a:rPr lang="en-US" dirty="0"/>
              <a:t> gulden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swapraja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proklamasi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Indonesia,pengadilan-pengadilan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di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Madura,dan</a:t>
            </a:r>
            <a:r>
              <a:rPr lang="en-US" dirty="0"/>
              <a:t> Sumatra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dihapuskan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Nomor23 </a:t>
            </a:r>
            <a:r>
              <a:rPr lang="en-US" dirty="0" err="1"/>
              <a:t>Tahun</a:t>
            </a:r>
            <a:r>
              <a:rPr lang="en-US" dirty="0"/>
              <a:t> 1947,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1951 yang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14 </a:t>
            </a:r>
            <a:r>
              <a:rPr lang="en-US" dirty="0" err="1"/>
              <a:t>Januari</a:t>
            </a:r>
            <a:r>
              <a:rPr lang="en-US" dirty="0"/>
              <a:t> 1951,9dan </a:t>
            </a:r>
            <a:r>
              <a:rPr lang="en-US" dirty="0" err="1"/>
              <a:t>menyusul</a:t>
            </a:r>
            <a:r>
              <a:rPr lang="en-US" dirty="0"/>
              <a:t> </a:t>
            </a:r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err="1"/>
              <a:t>pengadilan-pengadilan</a:t>
            </a:r>
            <a:r>
              <a:rPr lang="en-US" dirty="0"/>
              <a:t> </a:t>
            </a:r>
            <a:r>
              <a:rPr lang="en-US" dirty="0" err="1"/>
              <a:t>swapraja</a:t>
            </a:r>
            <a:r>
              <a:rPr lang="en-US" dirty="0"/>
              <a:t> di </a:t>
            </a:r>
            <a:r>
              <a:rPr lang="en-US" dirty="0" err="1"/>
              <a:t>daerah-daerah</a:t>
            </a:r>
            <a:r>
              <a:rPr lang="en-US" dirty="0"/>
              <a:t> lain, </a:t>
            </a:r>
            <a:r>
              <a:rPr lang="en-US" dirty="0" err="1"/>
              <a:t>misalnya</a:t>
            </a:r>
            <a:r>
              <a:rPr lang="en-US" dirty="0"/>
              <a:t> Sulawesi </a:t>
            </a:r>
            <a:r>
              <a:rPr lang="en-US" dirty="0" err="1"/>
              <a:t>dan</a:t>
            </a:r>
            <a:r>
              <a:rPr lang="en-US" dirty="0"/>
              <a:t> Nusa Tenggara.</a:t>
            </a:r>
          </a:p>
        </p:txBody>
      </p:sp>
    </p:spTree>
    <p:extLst>
      <p:ext uri="{BB962C8B-B14F-4D97-AF65-F5344CB8AC3E}">
        <p14:creationId xmlns:p14="http://schemas.microsoft.com/office/powerpoint/2010/main" val="237102748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3386</Words>
  <Application>Microsoft Office PowerPoint</Application>
  <PresentationFormat>On-screen Show (4:3)</PresentationFormat>
  <Paragraphs>135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Slipstream</vt:lpstr>
      <vt:lpstr>BANTUAN HUKUM</vt:lpstr>
      <vt:lpstr>PENGERTIAN HUKUM ACARA PERDATA</vt:lpstr>
      <vt:lpstr>PowerPoint Presentation</vt:lpstr>
      <vt:lpstr>PowerPoint Presentation</vt:lpstr>
      <vt:lpstr>SEJARAH HUKUM ACARA PERDATA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HUKUM ACARA PERDATA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6</cp:revision>
  <dcterms:created xsi:type="dcterms:W3CDTF">2020-04-20T02:23:17Z</dcterms:created>
  <dcterms:modified xsi:type="dcterms:W3CDTF">2020-04-20T03:14:52Z</dcterms:modified>
</cp:coreProperties>
</file>