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C072A47-7D47-49BE-B621-FFD4C14CDA1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5480B6A-24FD-4783-96D7-42D1EEBA9C0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72A47-7D47-49BE-B621-FFD4C14CDA1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0B6A-24FD-4783-96D7-42D1EEBA9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72A47-7D47-49BE-B621-FFD4C14CDA1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0B6A-24FD-4783-96D7-42D1EEBA9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C072A47-7D47-49BE-B621-FFD4C14CDA1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5480B6A-24FD-4783-96D7-42D1EEBA9C0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C072A47-7D47-49BE-B621-FFD4C14CDA1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5480B6A-24FD-4783-96D7-42D1EEBA9C0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72A47-7D47-49BE-B621-FFD4C14CDA1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0B6A-24FD-4783-96D7-42D1EEBA9C0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72A47-7D47-49BE-B621-FFD4C14CDA1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0B6A-24FD-4783-96D7-42D1EEBA9C0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072A47-7D47-49BE-B621-FFD4C14CDA1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480B6A-24FD-4783-96D7-42D1EEBA9C0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072A47-7D47-49BE-B621-FFD4C14CDA1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480B6A-24FD-4783-96D7-42D1EEBA9C0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C072A47-7D47-49BE-B621-FFD4C14CDA1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5480B6A-24FD-4783-96D7-42D1EEBA9C01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C072A47-7D47-49BE-B621-FFD4C14CDA1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5480B6A-24FD-4783-96D7-42D1EEBA9C01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C072A47-7D47-49BE-B621-FFD4C14CDA1B}" type="datetimeFigureOut">
              <a:rPr lang="en-US" smtClean="0"/>
              <a:t>4/15/2020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5480B6A-24FD-4783-96D7-42D1EEBA9C0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pr.go.id/dokjdih/document/uu/UU_1947_7.pdf" TargetMode="External"/><Relationship Id="rId2" Type="http://schemas.openxmlformats.org/officeDocument/2006/relationships/hyperlink" Target="https://id.wikipedia.org/wiki/Undang-Undang_Dasar_Republik_Indonesia_1945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bphn.go.id/data/documents/51uut001.pdf" TargetMode="External"/><Relationship Id="rId5" Type="http://schemas.openxmlformats.org/officeDocument/2006/relationships/hyperlink" Target="https://id.wikipedia.org/wiki/Kejaksaan_Agung" TargetMode="External"/><Relationship Id="rId4" Type="http://schemas.openxmlformats.org/officeDocument/2006/relationships/hyperlink" Target="https://id.wikipedia.org/wiki/Mahkamah_Agun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d.wikipedia.org/w/index.php?title=Rechtsreglement_voor_de_Buitengewesten&amp;action=edit&amp;redlink=1" TargetMode="External"/><Relationship Id="rId2" Type="http://schemas.openxmlformats.org/officeDocument/2006/relationships/hyperlink" Target="https://id.wikipedia.org/w/index.php?title=Herziene_Inlandsche_Reglement&amp;action=edit&amp;redlink=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BANTUAN HUKUM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HUKUM ACARA PIDANA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994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pPr marL="514350" indent="-514350" algn="just">
              <a:buFont typeface="+mj-lt"/>
              <a:buAutoNum type="arabicPeriod" startAt="2"/>
            </a:pPr>
            <a:r>
              <a:rPr lang="en-US" b="1" dirty="0" err="1" smtClean="0"/>
              <a:t>Masa</a:t>
            </a:r>
            <a:r>
              <a:rPr lang="en-US" b="1" dirty="0" smtClean="0"/>
              <a:t> Indonesia</a:t>
            </a:r>
          </a:p>
          <a:p>
            <a:pPr algn="just"/>
            <a:r>
              <a:rPr lang="en-US" dirty="0" err="1" smtClean="0"/>
              <a:t>Pasal</a:t>
            </a:r>
            <a:r>
              <a:rPr lang="en-US" dirty="0" smtClean="0"/>
              <a:t> 2 </a:t>
            </a:r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Peralihan</a:t>
            </a:r>
            <a:r>
              <a:rPr lang="en-US" dirty="0" smtClean="0"/>
              <a:t> </a:t>
            </a:r>
            <a:r>
              <a:rPr lang="en-US" dirty="0" smtClean="0">
                <a:hlinkClick r:id="rId2" tooltip="Undang-Undang Dasar Republik Indonesia 1945"/>
              </a:rPr>
              <a:t>UUD 1945</a:t>
            </a:r>
            <a:r>
              <a:rPr lang="en-US" dirty="0" smtClean="0"/>
              <a:t> </a:t>
            </a:r>
            <a:r>
              <a:rPr lang="en-US" dirty="0" err="1" smtClean="0"/>
              <a:t>menegaskan</a:t>
            </a:r>
            <a:r>
              <a:rPr lang="en-US" dirty="0" smtClean="0"/>
              <a:t> </a:t>
            </a:r>
            <a:r>
              <a:rPr lang="en-US" dirty="0" err="1" smtClean="0"/>
              <a:t>pemberlakuan</a:t>
            </a:r>
            <a:r>
              <a:rPr lang="en-US" dirty="0" smtClean="0"/>
              <a:t> HIR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 yang </a:t>
            </a:r>
            <a:r>
              <a:rPr lang="en-US" dirty="0" err="1" smtClean="0"/>
              <a:t>merdeka</a:t>
            </a:r>
            <a:r>
              <a:rPr lang="en-US" dirty="0" smtClean="0"/>
              <a:t>.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dikeluarkannya</a:t>
            </a:r>
            <a:r>
              <a:rPr lang="en-US" dirty="0" smtClean="0"/>
              <a:t> </a:t>
            </a:r>
            <a:r>
              <a:rPr lang="en-US" dirty="0" err="1" smtClean="0">
                <a:hlinkClick r:id="rId3"/>
              </a:rPr>
              <a:t>Undang-Undang</a:t>
            </a:r>
            <a:r>
              <a:rPr lang="en-US" dirty="0" smtClean="0">
                <a:hlinkClick r:id="rId3"/>
              </a:rPr>
              <a:t> No. 7 </a:t>
            </a:r>
            <a:r>
              <a:rPr lang="en-US" dirty="0" err="1" smtClean="0">
                <a:hlinkClick r:id="rId3"/>
              </a:rPr>
              <a:t>Tahun</a:t>
            </a:r>
            <a:r>
              <a:rPr lang="en-US" dirty="0" smtClean="0">
                <a:hlinkClick r:id="rId3"/>
              </a:rPr>
              <a:t> 1947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>
                <a:hlinkClick r:id="rId4" tooltip="Mahkamah Agung"/>
              </a:rPr>
              <a:t>Mahkamah</a:t>
            </a:r>
            <a:r>
              <a:rPr lang="en-US" dirty="0" smtClean="0">
                <a:hlinkClick r:id="rId4" tooltip="Mahkamah Agung"/>
              </a:rPr>
              <a:t> </a:t>
            </a:r>
            <a:r>
              <a:rPr lang="en-US" dirty="0" err="1" smtClean="0">
                <a:hlinkClick r:id="rId4" tooltip="Mahkamah Agung"/>
              </a:rPr>
              <a:t>Agung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>
                <a:hlinkClick r:id="rId5" tooltip="Kejaksaan Agung"/>
              </a:rPr>
              <a:t>Kejaksaan</a:t>
            </a:r>
            <a:r>
              <a:rPr lang="en-US" dirty="0" smtClean="0">
                <a:hlinkClick r:id="rId5" tooltip="Kejaksaan Agung"/>
              </a:rPr>
              <a:t> </a:t>
            </a:r>
            <a:r>
              <a:rPr lang="en-US" dirty="0" err="1" smtClean="0">
                <a:hlinkClick r:id="rId5" tooltip="Kejaksaan Agung"/>
              </a:rPr>
              <a:t>Agung</a:t>
            </a:r>
            <a:r>
              <a:rPr lang="en-US" dirty="0" smtClean="0"/>
              <a:t>, yang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kewenangan</a:t>
            </a:r>
            <a:r>
              <a:rPr lang="en-US" dirty="0" smtClean="0"/>
              <a:t> </a:t>
            </a:r>
            <a:r>
              <a:rPr lang="en-US" dirty="0" err="1" smtClean="0"/>
              <a:t>Jaksa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melakukan</a:t>
            </a:r>
            <a:r>
              <a:rPr lang="en-US" dirty="0" smtClean="0"/>
              <a:t> </a:t>
            </a:r>
            <a:r>
              <a:rPr lang="en-US" dirty="0" err="1" smtClean="0"/>
              <a:t>pengawasan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jaksa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polisi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mengusut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>
                <a:hlinkClick r:id="rId6"/>
              </a:rPr>
              <a:t>Undang-Undang</a:t>
            </a:r>
            <a:r>
              <a:rPr lang="en-US" dirty="0" smtClean="0">
                <a:hlinkClick r:id="rId6"/>
              </a:rPr>
              <a:t> </a:t>
            </a:r>
            <a:r>
              <a:rPr lang="en-US" dirty="0" err="1" smtClean="0">
                <a:hlinkClick r:id="rId6"/>
              </a:rPr>
              <a:t>Darurat</a:t>
            </a:r>
            <a:r>
              <a:rPr lang="en-US" dirty="0" smtClean="0">
                <a:hlinkClick r:id="rId6"/>
              </a:rPr>
              <a:t> No. 1 </a:t>
            </a:r>
            <a:r>
              <a:rPr lang="en-US" dirty="0" err="1" smtClean="0">
                <a:hlinkClick r:id="rId6"/>
              </a:rPr>
              <a:t>Tahun</a:t>
            </a:r>
            <a:r>
              <a:rPr lang="en-US" dirty="0" smtClean="0">
                <a:hlinkClick r:id="rId6"/>
              </a:rPr>
              <a:t> 1951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Tindakan-tindakan</a:t>
            </a:r>
            <a:r>
              <a:rPr lang="en-US" dirty="0" smtClean="0"/>
              <a:t> </a:t>
            </a:r>
            <a:r>
              <a:rPr lang="en-US" dirty="0" err="1" smtClean="0"/>
              <a:t>Sementara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Menyelenggarakan</a:t>
            </a:r>
            <a:r>
              <a:rPr lang="en-US" dirty="0" smtClean="0"/>
              <a:t> </a:t>
            </a:r>
            <a:r>
              <a:rPr lang="en-US" dirty="0" err="1" smtClean="0"/>
              <a:t>Kesatuan</a:t>
            </a:r>
            <a:r>
              <a:rPr lang="en-US" dirty="0" smtClean="0"/>
              <a:t> </a:t>
            </a:r>
            <a:r>
              <a:rPr lang="en-US" dirty="0" err="1" smtClean="0"/>
              <a:t>Susunan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Pengadilan-Pengadilan</a:t>
            </a:r>
            <a:r>
              <a:rPr lang="en-US" dirty="0" smtClean="0"/>
              <a:t> </a:t>
            </a:r>
            <a:r>
              <a:rPr lang="en-US" dirty="0" err="1" smtClean="0"/>
              <a:t>Sipil</a:t>
            </a:r>
            <a:r>
              <a:rPr lang="en-US" dirty="0" smtClean="0"/>
              <a:t> </a:t>
            </a: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penyatuan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yang </a:t>
            </a:r>
            <a:r>
              <a:rPr lang="en-US" dirty="0" err="1" smtClean="0"/>
              <a:t>baru</a:t>
            </a:r>
            <a:r>
              <a:rPr lang="en-US" dirty="0" smtClean="0"/>
              <a:t>. 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54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,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,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Kejaksaan</a:t>
            </a:r>
            <a:r>
              <a:rPr lang="en-US" dirty="0" smtClean="0"/>
              <a:t> </a:t>
            </a:r>
            <a:r>
              <a:rPr lang="en-US" dirty="0" err="1" smtClean="0"/>
              <a:t>padanya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Republik</a:t>
            </a:r>
            <a:r>
              <a:rPr lang="en-US" dirty="0" smtClean="0"/>
              <a:t> Indonesia, "</a:t>
            </a:r>
            <a:r>
              <a:rPr lang="en-US" dirty="0" err="1" smtClean="0"/>
              <a:t>Reglemen</a:t>
            </a:r>
            <a:r>
              <a:rPr lang="en-US" dirty="0" smtClean="0"/>
              <a:t> Indonesia yang </a:t>
            </a:r>
            <a:r>
              <a:rPr lang="en-US" dirty="0" err="1" smtClean="0"/>
              <a:t>dibaharui</a:t>
            </a:r>
            <a:r>
              <a:rPr lang="en-US" dirty="0" smtClean="0"/>
              <a:t>" (</a:t>
            </a:r>
            <a:r>
              <a:rPr lang="en-US" dirty="0" err="1" smtClean="0"/>
              <a:t>Staatsblad</a:t>
            </a:r>
            <a:r>
              <a:rPr lang="en-US" dirty="0" smtClean="0"/>
              <a:t> 1941 No. 44) </a:t>
            </a:r>
            <a:r>
              <a:rPr lang="en-US" dirty="0" err="1" smtClean="0"/>
              <a:t>seberapa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diambil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sipil</a:t>
            </a:r>
            <a:r>
              <a:rPr lang="en-US" dirty="0" smtClean="0"/>
              <a:t>,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perubahan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tambahan</a:t>
            </a:r>
            <a:r>
              <a:rPr lang="en-US" dirty="0" smtClean="0"/>
              <a:t> yang </a:t>
            </a:r>
            <a:r>
              <a:rPr lang="en-US" dirty="0" err="1" smtClean="0"/>
              <a:t>berikut</a:t>
            </a:r>
            <a:r>
              <a:rPr lang="en-US" dirty="0" smtClean="0"/>
              <a:t>: </a:t>
            </a:r>
          </a:p>
          <a:p>
            <a:pPr algn="just"/>
            <a:endParaRPr lang="en-US" dirty="0" smtClean="0"/>
          </a:p>
          <a:p>
            <a:pPr marL="514350" indent="-514350" algn="just">
              <a:buFont typeface="+mj-lt"/>
              <a:buAutoNum type="alphaLcPeriod"/>
            </a:pPr>
            <a:r>
              <a:rPr lang="en-US" dirty="0" err="1" smtClean="0"/>
              <a:t>aperkara-perkara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sipil</a:t>
            </a:r>
            <a:r>
              <a:rPr lang="en-US" dirty="0" smtClean="0"/>
              <a:t> yang </a:t>
            </a:r>
            <a:r>
              <a:rPr lang="en-US" dirty="0" err="1" smtClean="0"/>
              <a:t>diancam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hukuman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penjara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denda</a:t>
            </a:r>
            <a:r>
              <a:rPr lang="en-US" dirty="0" smtClean="0"/>
              <a:t> lima </a:t>
            </a:r>
            <a:r>
              <a:rPr lang="en-US" dirty="0" err="1" smtClean="0"/>
              <a:t>ratus</a:t>
            </a:r>
            <a:r>
              <a:rPr lang="en-US" dirty="0" smtClean="0"/>
              <a:t> rupiah, </a:t>
            </a:r>
            <a:r>
              <a:rPr lang="en-US" dirty="0" err="1" smtClean="0"/>
              <a:t>atau</a:t>
            </a:r>
            <a:r>
              <a:rPr lang="en-US" dirty="0" smtClean="0"/>
              <a:t> yang </a:t>
            </a: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5 </a:t>
            </a:r>
            <a:r>
              <a:rPr lang="en-US" dirty="0" err="1" smtClean="0"/>
              <a:t>ayat</a:t>
            </a:r>
            <a:r>
              <a:rPr lang="en-US" dirty="0" smtClean="0"/>
              <a:t> (3) </a:t>
            </a:r>
            <a:r>
              <a:rPr lang="en-US" dirty="0" err="1" smtClean="0"/>
              <a:t>bab</a:t>
            </a:r>
            <a:r>
              <a:rPr lang="en-US" dirty="0" smtClean="0"/>
              <a:t> b </a:t>
            </a:r>
            <a:r>
              <a:rPr lang="en-US" dirty="0" err="1" smtClean="0"/>
              <a:t>dianggap</a:t>
            </a:r>
            <a:r>
              <a:rPr lang="en-US" dirty="0" smtClean="0"/>
              <a:t> </a:t>
            </a:r>
            <a:r>
              <a:rPr lang="en-US" dirty="0" err="1" smtClean="0"/>
              <a:t>diancam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hukuman</a:t>
            </a:r>
            <a:r>
              <a:rPr lang="en-US" dirty="0" smtClean="0"/>
              <a:t> </a:t>
            </a:r>
            <a:r>
              <a:rPr lang="en-US" dirty="0" err="1" smtClean="0"/>
              <a:t>pengganti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bulan</a:t>
            </a:r>
            <a:r>
              <a:rPr lang="en-US" dirty="0" smtClean="0"/>
              <a:t> </a:t>
            </a:r>
            <a:r>
              <a:rPr lang="en-US" dirty="0" err="1" smtClean="0"/>
              <a:t>penjara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/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denda</a:t>
            </a:r>
            <a:r>
              <a:rPr lang="en-US" dirty="0" smtClean="0"/>
              <a:t> lima </a:t>
            </a:r>
            <a:r>
              <a:rPr lang="en-US" dirty="0" err="1" smtClean="0"/>
              <a:t>ratus</a:t>
            </a:r>
            <a:r>
              <a:rPr lang="en-US" dirty="0" smtClean="0"/>
              <a:t> rupiah\ </a:t>
            </a:r>
            <a:r>
              <a:rPr lang="en-US" dirty="0" err="1" smtClean="0"/>
              <a:t>begitu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kejahatan</a:t>
            </a:r>
            <a:r>
              <a:rPr lang="en-US" dirty="0" smtClean="0"/>
              <a:t> "</a:t>
            </a:r>
            <a:r>
              <a:rPr lang="en-US" dirty="0" err="1" smtClean="0"/>
              <a:t>penghinaan</a:t>
            </a:r>
            <a:r>
              <a:rPr lang="en-US" dirty="0" smtClean="0"/>
              <a:t> </a:t>
            </a:r>
            <a:r>
              <a:rPr lang="en-US" dirty="0" err="1" smtClean="0"/>
              <a:t>ringan</a:t>
            </a:r>
            <a:r>
              <a:rPr lang="en-US" dirty="0" smtClean="0"/>
              <a:t>" yang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315 "</a:t>
            </a:r>
            <a:r>
              <a:rPr lang="en-US" dirty="0" err="1" smtClean="0"/>
              <a:t>Kitab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", </a:t>
            </a:r>
            <a:r>
              <a:rPr lang="en-US" dirty="0" err="1" smtClean="0"/>
              <a:t>diadili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Hakim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Negeri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dihadiri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Jaksa</a:t>
            </a:r>
            <a:r>
              <a:rPr lang="en-US" dirty="0" smtClean="0"/>
              <a:t>, </a:t>
            </a:r>
            <a:r>
              <a:rPr lang="en-US" dirty="0" err="1" smtClean="0"/>
              <a:t>kecuali</a:t>
            </a:r>
            <a:r>
              <a:rPr lang="en-US" dirty="0" smtClean="0"/>
              <a:t> </a:t>
            </a:r>
            <a:r>
              <a:rPr lang="en-US" dirty="0" err="1" smtClean="0"/>
              <a:t>bilamana</a:t>
            </a:r>
            <a:r>
              <a:rPr lang="en-US" dirty="0" smtClean="0"/>
              <a:t> </a:t>
            </a:r>
            <a:r>
              <a:rPr lang="en-US" dirty="0" err="1" smtClean="0"/>
              <a:t>Jaksa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sebelumnya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menyatakan</a:t>
            </a:r>
            <a:r>
              <a:rPr lang="en-US" dirty="0" smtClean="0"/>
              <a:t> </a:t>
            </a:r>
            <a:r>
              <a:rPr lang="en-US" dirty="0" err="1" smtClean="0"/>
              <a:t>keinginannya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pekerjaannya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; 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542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lphaLcPeriod" startAt="2"/>
            </a:pP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dam </a:t>
            </a:r>
            <a:r>
              <a:rPr lang="en-US" dirty="0" err="1" smtClean="0"/>
              <a:t>memutus</a:t>
            </a:r>
            <a:r>
              <a:rPr lang="en-US" dirty="0" smtClean="0"/>
              <a:t> </a:t>
            </a:r>
            <a:r>
              <a:rPr lang="en-US" dirty="0" err="1" smtClean="0"/>
              <a:t>perkara-perkara</a:t>
            </a:r>
            <a:r>
              <a:rPr lang="en-US" dirty="0" smtClean="0"/>
              <a:t> yang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bab</a:t>
            </a:r>
            <a:r>
              <a:rPr lang="en-US" dirty="0" smtClean="0"/>
              <a:t> a </a:t>
            </a:r>
            <a:r>
              <a:rPr lang="en-US" dirty="0" err="1" smtClean="0"/>
              <a:t>tadi</a:t>
            </a:r>
            <a:r>
              <a:rPr lang="en-US" dirty="0" smtClean="0"/>
              <a:t>,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pasal-pasal</a:t>
            </a:r>
            <a:r>
              <a:rPr lang="en-US" dirty="0" smtClean="0"/>
              <a:t> 46 </a:t>
            </a:r>
            <a:r>
              <a:rPr lang="en-US" dirty="0" err="1" smtClean="0"/>
              <a:t>sampai</a:t>
            </a:r>
            <a:r>
              <a:rPr lang="en-US" dirty="0" smtClean="0"/>
              <a:t> </a:t>
            </a:r>
            <a:r>
              <a:rPr lang="en-US" dirty="0" err="1" smtClean="0"/>
              <a:t>terhitung</a:t>
            </a:r>
            <a:r>
              <a:rPr lang="en-US" dirty="0" smtClean="0"/>
              <a:t> 52 </a:t>
            </a:r>
            <a:r>
              <a:rPr lang="en-US" dirty="0" err="1" smtClean="0"/>
              <a:t>dari</a:t>
            </a:r>
            <a:r>
              <a:rPr lang="en-US" dirty="0" smtClean="0"/>
              <a:t> "</a:t>
            </a:r>
            <a:r>
              <a:rPr lang="en-US" dirty="0" err="1" smtClean="0"/>
              <a:t>Reglemen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Landgerecht</a:t>
            </a:r>
            <a:r>
              <a:rPr lang="en-US" dirty="0" smtClean="0"/>
              <a:t>" (</a:t>
            </a:r>
            <a:r>
              <a:rPr lang="en-US" dirty="0" err="1" smtClean="0"/>
              <a:t>Staatsblad</a:t>
            </a:r>
            <a:r>
              <a:rPr lang="en-US" dirty="0" smtClean="0"/>
              <a:t> 1914 No. 317), </a:t>
            </a:r>
            <a:r>
              <a:rPr lang="en-US" dirty="0" err="1" smtClean="0"/>
              <a:t>sedang</a:t>
            </a:r>
            <a:r>
              <a:rPr lang="en-US" dirty="0" smtClean="0"/>
              <a:t> </a:t>
            </a:r>
            <a:r>
              <a:rPr lang="en-US" dirty="0" err="1" smtClean="0"/>
              <a:t>perkara-perkara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diperiksa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diadili</a:t>
            </a:r>
            <a:r>
              <a:rPr lang="en-US" dirty="0" smtClean="0"/>
              <a:t> </a:t>
            </a:r>
            <a:r>
              <a:rPr lang="en-US" dirty="0" err="1" smtClean="0"/>
              <a:t>walaupun</a:t>
            </a:r>
            <a:r>
              <a:rPr lang="en-US" dirty="0" smtClean="0"/>
              <a:t> </a:t>
            </a:r>
            <a:r>
              <a:rPr lang="en-US" dirty="0" err="1" smtClean="0"/>
              <a:t>terdakwanya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hadir</a:t>
            </a:r>
            <a:r>
              <a:rPr lang="en-US" dirty="0" smtClean="0"/>
              <a:t> </a:t>
            </a:r>
            <a:r>
              <a:rPr lang="en-US" dirty="0" err="1" smtClean="0"/>
              <a:t>asal</a:t>
            </a:r>
            <a:r>
              <a:rPr lang="en-US" dirty="0" smtClean="0"/>
              <a:t> </a:t>
            </a:r>
            <a:r>
              <a:rPr lang="en-US" dirty="0" err="1" smtClean="0"/>
              <a:t>saja</a:t>
            </a:r>
            <a:r>
              <a:rPr lang="en-US" dirty="0" smtClean="0"/>
              <a:t> </a:t>
            </a:r>
            <a:r>
              <a:rPr lang="en-US" dirty="0" err="1" smtClean="0"/>
              <a:t>terdakwa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dipanggil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menghadap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sah</a:t>
            </a:r>
            <a:r>
              <a:rPr lang="en-US" dirty="0" smtClean="0"/>
              <a:t>; </a:t>
            </a:r>
          </a:p>
          <a:p>
            <a:pPr marL="514350" indent="-514350" algn="just">
              <a:buFont typeface="+mj-lt"/>
              <a:buAutoNum type="alphaLcPeriod" startAt="2"/>
            </a:pP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putusan</a:t>
            </a:r>
            <a:r>
              <a:rPr lang="en-US" dirty="0" smtClean="0"/>
              <a:t> yang </a:t>
            </a:r>
            <a:r>
              <a:rPr lang="en-US" dirty="0" err="1" smtClean="0"/>
              <a:t>dijatuhkan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berhadirnya</a:t>
            </a:r>
            <a:r>
              <a:rPr lang="en-US" dirty="0" smtClean="0"/>
              <a:t> </a:t>
            </a:r>
            <a:r>
              <a:rPr lang="en-US" dirty="0" err="1" smtClean="0"/>
              <a:t>terhukum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terhukum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memajukan</a:t>
            </a:r>
            <a:r>
              <a:rPr lang="en-US" dirty="0" smtClean="0"/>
              <a:t> </a:t>
            </a:r>
            <a:r>
              <a:rPr lang="en-US" dirty="0" err="1" smtClean="0"/>
              <a:t>perlawanan</a:t>
            </a:r>
            <a:r>
              <a:rPr lang="en-US" dirty="0" smtClean="0"/>
              <a:t>; </a:t>
            </a:r>
          </a:p>
        </p:txBody>
      </p:sp>
    </p:spTree>
    <p:extLst>
      <p:ext uri="{BB962C8B-B14F-4D97-AF65-F5344CB8AC3E}">
        <p14:creationId xmlns:p14="http://schemas.microsoft.com/office/powerpoint/2010/main" val="225554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lphaLcPeriod" startAt="4"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memutus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berhadirnya</a:t>
            </a:r>
            <a:r>
              <a:rPr lang="en-US" dirty="0" smtClean="0"/>
              <a:t> </a:t>
            </a:r>
            <a:r>
              <a:rPr lang="en-US" dirty="0" err="1" smtClean="0"/>
              <a:t>terhukum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memajukan</a:t>
            </a:r>
            <a:r>
              <a:rPr lang="en-US" dirty="0" smtClean="0"/>
              <a:t> </a:t>
            </a:r>
            <a:r>
              <a:rPr lang="en-US" dirty="0" err="1" smtClean="0"/>
              <a:t>perlawanan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diturut</a:t>
            </a:r>
            <a:r>
              <a:rPr lang="en-US" dirty="0" smtClean="0"/>
              <a:t> </a:t>
            </a:r>
            <a:r>
              <a:rPr lang="en-US" dirty="0" err="1" smtClean="0"/>
              <a:t>ketentuan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6 "</a:t>
            </a:r>
            <a:r>
              <a:rPr lang="en-US" dirty="0" err="1" smtClean="0"/>
              <a:t>Reglemen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Landgerecht</a:t>
            </a:r>
            <a:r>
              <a:rPr lang="en-US" dirty="0" smtClean="0"/>
              <a:t>" (</a:t>
            </a:r>
            <a:r>
              <a:rPr lang="en-US" dirty="0" err="1" smtClean="0"/>
              <a:t>Staatsblad</a:t>
            </a:r>
            <a:r>
              <a:rPr lang="en-US" dirty="0" smtClean="0"/>
              <a:t> 1914 No. 317) </a:t>
            </a:r>
            <a:r>
              <a:rPr lang="en-US" dirty="0" err="1" smtClean="0"/>
              <a:t>yuncto</a:t>
            </a:r>
            <a:r>
              <a:rPr lang="en-US" dirty="0" smtClean="0"/>
              <a:t> 1917 No. 323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perlawanan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diajukan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Jaksa</a:t>
            </a:r>
            <a:r>
              <a:rPr lang="en-US" dirty="0" smtClean="0"/>
              <a:t>; </a:t>
            </a:r>
          </a:p>
          <a:p>
            <a:pPr marL="514350" indent="-514350" algn="just">
              <a:buFont typeface="+mj-lt"/>
              <a:buAutoNum type="alphaLcPeriod" startAt="4"/>
            </a:pPr>
            <a:r>
              <a:rPr lang="en-US" dirty="0" err="1" smtClean="0"/>
              <a:t>putusan-putusan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perkara-perkara</a:t>
            </a:r>
            <a:r>
              <a:rPr lang="en-US" dirty="0" smtClean="0"/>
              <a:t> yang </a:t>
            </a:r>
            <a:r>
              <a:rPr lang="en-US" dirty="0" err="1" smtClean="0"/>
              <a:t>dimaksudkan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bab</a:t>
            </a:r>
            <a:r>
              <a:rPr lang="en-US" dirty="0" smtClean="0"/>
              <a:t> a </a:t>
            </a:r>
            <a:r>
              <a:rPr lang="en-US" dirty="0" err="1" smtClean="0"/>
              <a:t>tadi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perkara-perkara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dimajukan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singkat</a:t>
            </a:r>
            <a:r>
              <a:rPr lang="en-US" dirty="0" smtClean="0"/>
              <a:t> (</a:t>
            </a:r>
            <a:r>
              <a:rPr lang="en-US" dirty="0" err="1" smtClean="0"/>
              <a:t>sumir</a:t>
            </a:r>
            <a:r>
              <a:rPr lang="en-US" dirty="0" smtClean="0"/>
              <a:t>),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usah</a:t>
            </a:r>
            <a:r>
              <a:rPr lang="en-US" dirty="0" smtClean="0"/>
              <a:t>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tersendiri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tetapi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dimasukkan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catatan</a:t>
            </a:r>
            <a:r>
              <a:rPr lang="en-US" dirty="0" smtClean="0"/>
              <a:t> </a:t>
            </a:r>
            <a:r>
              <a:rPr lang="en-US" dirty="0" err="1" smtClean="0"/>
              <a:t>pemeriksaan</a:t>
            </a:r>
            <a:r>
              <a:rPr lang="en-US" dirty="0" smtClean="0"/>
              <a:t> </a:t>
            </a:r>
            <a:r>
              <a:rPr lang="en-US" dirty="0" err="1" smtClean="0"/>
              <a:t>sidang</a:t>
            </a:r>
            <a:r>
              <a:rPr lang="en-US" dirty="0" smtClean="0"/>
              <a:t>.</a:t>
            </a:r>
          </a:p>
          <a:p>
            <a:pPr marL="0" indent="0" algn="just">
              <a:buNone/>
            </a:pPr>
            <a:r>
              <a:rPr lang="en-US" dirty="0" smtClean="0"/>
              <a:t>(</a:t>
            </a:r>
            <a:r>
              <a:rPr lang="es-ES" i="1" dirty="0" err="1" smtClean="0"/>
              <a:t>Pasal</a:t>
            </a:r>
            <a:r>
              <a:rPr lang="es-ES" i="1" dirty="0" smtClean="0"/>
              <a:t> 6 </a:t>
            </a:r>
            <a:r>
              <a:rPr lang="es-ES" i="1" dirty="0" err="1" smtClean="0"/>
              <a:t>ayat</a:t>
            </a:r>
            <a:r>
              <a:rPr lang="es-ES" i="1" dirty="0" smtClean="0"/>
              <a:t> (1) UU </a:t>
            </a:r>
            <a:r>
              <a:rPr lang="es-ES" i="1" dirty="0" err="1" smtClean="0"/>
              <a:t>Darurat</a:t>
            </a:r>
            <a:r>
              <a:rPr lang="es-ES" i="1" dirty="0" smtClean="0"/>
              <a:t> 1/1951.)</a:t>
            </a:r>
            <a:endParaRPr lang="en-US" dirty="0" smtClean="0"/>
          </a:p>
          <a:p>
            <a:pPr marL="514350" indent="-514350" algn="just">
              <a:buFont typeface="+mj-lt"/>
              <a:buAutoNum type="alphaLcPeriod" startAt="4"/>
            </a:pPr>
            <a:endParaRPr lang="en-US" dirty="0" smtClean="0"/>
          </a:p>
          <a:p>
            <a:pPr marL="514350" indent="-514350" algn="just">
              <a:buFont typeface="+mj-lt"/>
              <a:buAutoNum type="alphaLcPeriod" startAt="4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54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ctr">
              <a:lnSpc>
                <a:spcPct val="300000"/>
              </a:lnSpc>
            </a:pPr>
            <a:r>
              <a:rPr lang="en-US" sz="7200" dirty="0" smtClean="0"/>
              <a:t>TERIMA KASIH</a:t>
            </a:r>
            <a:endParaRPr lang="en-US" sz="7200" dirty="0"/>
          </a:p>
        </p:txBody>
      </p:sp>
    </p:spTree>
    <p:extLst>
      <p:ext uri="{BB962C8B-B14F-4D97-AF65-F5344CB8AC3E}">
        <p14:creationId xmlns:p14="http://schemas.microsoft.com/office/powerpoint/2010/main" val="225554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54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381000"/>
            <a:ext cx="8305800" cy="57451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Istilah</a:t>
            </a:r>
            <a:r>
              <a:rPr lang="en-US" dirty="0" smtClean="0"/>
              <a:t> "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"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terjemahan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i="1" dirty="0" err="1" smtClean="0"/>
              <a:t>strafvordering</a:t>
            </a:r>
            <a:r>
              <a:rPr lang="en-US" dirty="0" smtClean="0"/>
              <a:t> ("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tuntutan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") di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bahasa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Andi</a:t>
            </a:r>
            <a:r>
              <a:rPr lang="en-US" dirty="0" smtClean="0"/>
              <a:t> </a:t>
            </a:r>
            <a:r>
              <a:rPr lang="en-US" dirty="0" err="1" smtClean="0"/>
              <a:t>Hamzah</a:t>
            </a:r>
            <a:r>
              <a:rPr lang="en-US" dirty="0" smtClean="0"/>
              <a:t> </a:t>
            </a:r>
            <a:r>
              <a:rPr lang="en-US" dirty="0" err="1" smtClean="0"/>
              <a:t>mencatat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padanan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 yang </a:t>
            </a:r>
            <a:r>
              <a:rPr lang="en-US" dirty="0" err="1" smtClean="0"/>
              <a:t>sebenarnya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i="1" dirty="0" err="1" smtClean="0"/>
              <a:t>stafprocesrecht</a:t>
            </a:r>
            <a:r>
              <a:rPr lang="en-US" dirty="0" smtClean="0"/>
              <a:t>.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kaitannya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,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formal yang </a:t>
            </a:r>
            <a:r>
              <a:rPr lang="en-US" dirty="0" err="1" smtClean="0"/>
              <a:t>berfungsi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substansif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85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8382000" cy="58213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formal (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)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alat-alatnya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haknya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memidana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menjatuhkan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erat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rangkaian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yang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badan-badan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yang </a:t>
            </a:r>
            <a:r>
              <a:rPr lang="en-US" dirty="0" err="1" smtClean="0"/>
              <a:t>berkuasa</a:t>
            </a:r>
            <a:r>
              <a:rPr lang="en-US" dirty="0" smtClean="0"/>
              <a:t>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kepolisian</a:t>
            </a:r>
            <a:r>
              <a:rPr lang="en-US" dirty="0" smtClean="0"/>
              <a:t>, </a:t>
            </a:r>
            <a:r>
              <a:rPr lang="en-US" dirty="0" err="1" smtClean="0"/>
              <a:t>kejaksaan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bertindak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50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SEJARAH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just"/>
            <a:endParaRPr lang="en-US" dirty="0" smtClean="0"/>
          </a:p>
          <a:p>
            <a:pPr marL="514350" indent="-514350" algn="just">
              <a:buFont typeface="+mj-lt"/>
              <a:buAutoNum type="arabicPeriod"/>
            </a:pPr>
            <a:r>
              <a:rPr lang="en-US" b="1" dirty="0" err="1" smtClean="0"/>
              <a:t>Masa</a:t>
            </a:r>
            <a:r>
              <a:rPr lang="en-US" b="1" dirty="0" smtClean="0"/>
              <a:t> </a:t>
            </a:r>
            <a:r>
              <a:rPr lang="en-US" b="1" dirty="0" err="1" smtClean="0"/>
              <a:t>Hindia</a:t>
            </a:r>
            <a:r>
              <a:rPr lang="en-US" b="1" dirty="0" smtClean="0"/>
              <a:t> </a:t>
            </a:r>
            <a:r>
              <a:rPr lang="en-US" b="1" dirty="0" err="1" smtClean="0"/>
              <a:t>Belanda</a:t>
            </a:r>
            <a:endParaRPr lang="en-US" b="1" dirty="0" smtClean="0"/>
          </a:p>
          <a:p>
            <a:pPr algn="just"/>
            <a:endParaRPr lang="en-US" dirty="0"/>
          </a:p>
          <a:p>
            <a:pPr algn="just"/>
            <a:r>
              <a:rPr lang="en-US" dirty="0" err="1" smtClean="0"/>
              <a:t>Pelaksanaan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di Indonesia </a:t>
            </a:r>
            <a:r>
              <a:rPr lang="en-US" dirty="0" err="1" smtClean="0"/>
              <a:t>sebelum</a:t>
            </a:r>
            <a:r>
              <a:rPr lang="en-US" dirty="0" smtClean="0"/>
              <a:t>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 smtClean="0"/>
              <a:t>penjajahn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dipengaruhi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adat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tertulis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terkodifikasi</a:t>
            </a:r>
            <a:r>
              <a:rPr lang="en-US" dirty="0" smtClean="0"/>
              <a:t>. </a:t>
            </a:r>
          </a:p>
          <a:p>
            <a:pPr algn="just"/>
            <a:r>
              <a:rPr lang="en-US" dirty="0" err="1" smtClean="0"/>
              <a:t>Setelah</a:t>
            </a:r>
            <a:r>
              <a:rPr lang="en-US" dirty="0" smtClean="0"/>
              <a:t> </a:t>
            </a:r>
            <a:r>
              <a:rPr lang="en-US" dirty="0" err="1" smtClean="0"/>
              <a:t>datangnya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, </a:t>
            </a:r>
            <a:r>
              <a:rPr lang="en-US" dirty="0" err="1" smtClean="0"/>
              <a:t>diperkenalkan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konkordansi</a:t>
            </a:r>
            <a:r>
              <a:rPr lang="en-US" dirty="0" smtClean="0"/>
              <a:t> (</a:t>
            </a:r>
            <a:r>
              <a:rPr lang="en-US" i="1" dirty="0" err="1" smtClean="0"/>
              <a:t>concordantie-beginsel</a:t>
            </a:r>
            <a:r>
              <a:rPr lang="en-US" dirty="0" smtClean="0"/>
              <a:t>), </a:t>
            </a:r>
            <a:r>
              <a:rPr lang="en-US" dirty="0" err="1" smtClean="0"/>
              <a:t>yaitu</a:t>
            </a:r>
            <a:r>
              <a:rPr lang="en-US" dirty="0" smtClean="0"/>
              <a:t> </a:t>
            </a:r>
            <a:r>
              <a:rPr lang="en-US" dirty="0" err="1" smtClean="0"/>
              <a:t>pemberlakuan</a:t>
            </a:r>
            <a:r>
              <a:rPr lang="en-US" dirty="0" smtClean="0"/>
              <a:t> </a:t>
            </a:r>
            <a:r>
              <a:rPr lang="en-US" dirty="0" err="1" smtClean="0"/>
              <a:t>undang-undang</a:t>
            </a:r>
            <a:r>
              <a:rPr lang="en-US" dirty="0" smtClean="0"/>
              <a:t> </a:t>
            </a:r>
            <a:r>
              <a:rPr lang="en-US" dirty="0" err="1" smtClean="0"/>
              <a:t>Kerajaan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di </a:t>
            </a:r>
            <a:r>
              <a:rPr lang="en-US" dirty="0" err="1" smtClean="0"/>
              <a:t>Hindia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, </a:t>
            </a:r>
            <a:r>
              <a:rPr lang="en-US" dirty="0" err="1" smtClean="0"/>
              <a:t>diatur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131 </a:t>
            </a:r>
            <a:r>
              <a:rPr lang="en-US" dirty="0" err="1" smtClean="0"/>
              <a:t>ayat</a:t>
            </a:r>
            <a:r>
              <a:rPr lang="en-US" dirty="0" smtClean="0"/>
              <a:t> (2) </a:t>
            </a:r>
            <a:r>
              <a:rPr lang="en-US" dirty="0" err="1" smtClean="0"/>
              <a:t>huruf</a:t>
            </a:r>
            <a:r>
              <a:rPr lang="en-US" dirty="0" smtClean="0"/>
              <a:t> a </a:t>
            </a:r>
            <a:r>
              <a:rPr lang="en-US" i="1" dirty="0" err="1" smtClean="0"/>
              <a:t>Indische</a:t>
            </a:r>
            <a:r>
              <a:rPr lang="en-US" i="1" dirty="0" smtClean="0"/>
              <a:t> </a:t>
            </a:r>
            <a:r>
              <a:rPr lang="en-US" i="1" dirty="0" err="1" smtClean="0"/>
              <a:t>Staatsregeling</a:t>
            </a:r>
            <a:r>
              <a:rPr lang="en-US" dirty="0" smtClean="0"/>
              <a:t> (IS)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69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just"/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memperkenalkan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 di </a:t>
            </a:r>
            <a:r>
              <a:rPr lang="en-US" dirty="0" err="1" smtClean="0"/>
              <a:t>Hindia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berangsur-angsur</a:t>
            </a:r>
            <a:r>
              <a:rPr lang="en-US" dirty="0" smtClean="0"/>
              <a:t>, </a:t>
            </a:r>
            <a:r>
              <a:rPr lang="en-US" dirty="0" err="1" smtClean="0"/>
              <a:t>dimulai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panitia</a:t>
            </a:r>
            <a:r>
              <a:rPr lang="en-US" dirty="0" smtClean="0"/>
              <a:t> yang </a:t>
            </a:r>
            <a:r>
              <a:rPr lang="en-US" dirty="0" err="1" smtClean="0"/>
              <a:t>dipimpin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Scholten</a:t>
            </a:r>
            <a:r>
              <a:rPr lang="en-US" dirty="0" smtClean="0"/>
              <a:t> van </a:t>
            </a:r>
            <a:r>
              <a:rPr lang="en-US" dirty="0" err="1" smtClean="0"/>
              <a:t>Oud</a:t>
            </a:r>
            <a:r>
              <a:rPr lang="en-US" dirty="0" smtClean="0"/>
              <a:t>-Haarlem (1837-1838), J.F.W. Van </a:t>
            </a:r>
            <a:r>
              <a:rPr lang="en-US" dirty="0" err="1" smtClean="0"/>
              <a:t>Nes</a:t>
            </a:r>
            <a:r>
              <a:rPr lang="en-US" dirty="0" smtClean="0"/>
              <a:t> (1839-1845), </a:t>
            </a:r>
            <a:r>
              <a:rPr lang="en-US" dirty="0" err="1" smtClean="0"/>
              <a:t>dan</a:t>
            </a:r>
            <a:r>
              <a:rPr lang="en-US" dirty="0" smtClean="0"/>
              <a:t> H.L. </a:t>
            </a:r>
            <a:r>
              <a:rPr lang="en-US" dirty="0" err="1" smtClean="0"/>
              <a:t>Wichers</a:t>
            </a:r>
            <a:r>
              <a:rPr lang="en-US" dirty="0" smtClean="0"/>
              <a:t> (1845-1846).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538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i="1" dirty="0" err="1" smtClean="0"/>
              <a:t>Staatsblad</a:t>
            </a:r>
            <a:r>
              <a:rPr lang="en-US" dirty="0" smtClean="0"/>
              <a:t> No. 23 </a:t>
            </a:r>
            <a:r>
              <a:rPr lang="en-US" dirty="0" err="1" smtClean="0"/>
              <a:t>Tahun</a:t>
            </a:r>
            <a:r>
              <a:rPr lang="en-US" dirty="0" smtClean="0"/>
              <a:t> 1847, </a:t>
            </a:r>
            <a:r>
              <a:rPr lang="en-US" dirty="0" err="1" smtClean="0"/>
              <a:t>diumumkan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peraturan-peraturan</a:t>
            </a:r>
            <a:r>
              <a:rPr lang="en-US" dirty="0" smtClean="0"/>
              <a:t> </a:t>
            </a:r>
            <a:r>
              <a:rPr lang="en-US" dirty="0" err="1" smtClean="0"/>
              <a:t>perundang-undangan</a:t>
            </a:r>
            <a:r>
              <a:rPr lang="en-US" dirty="0" smtClean="0"/>
              <a:t> </a:t>
            </a:r>
            <a:r>
              <a:rPr lang="en-US" dirty="0" err="1" smtClean="0"/>
              <a:t>baru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di </a:t>
            </a:r>
            <a:r>
              <a:rPr lang="en-US" dirty="0" err="1" smtClean="0"/>
              <a:t>Hindia</a:t>
            </a:r>
            <a:r>
              <a:rPr lang="en-US" dirty="0" smtClean="0"/>
              <a:t>.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4, </a:t>
            </a:r>
            <a:r>
              <a:rPr lang="en-US" dirty="0" err="1" smtClean="0"/>
              <a:t>diumumkan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i="1" dirty="0" err="1" smtClean="0"/>
              <a:t>reglement</a:t>
            </a:r>
            <a:r>
              <a:rPr lang="en-US" i="1" dirty="0" smtClean="0"/>
              <a:t> op de </a:t>
            </a:r>
            <a:r>
              <a:rPr lang="en-US" i="1" dirty="0" err="1" smtClean="0"/>
              <a:t>uitoefening</a:t>
            </a:r>
            <a:r>
              <a:rPr lang="en-US" i="1" dirty="0" smtClean="0"/>
              <a:t> van de </a:t>
            </a:r>
            <a:r>
              <a:rPr lang="en-US" i="1" dirty="0" err="1" smtClean="0"/>
              <a:t>politie</a:t>
            </a:r>
            <a:r>
              <a:rPr lang="en-US" i="1" dirty="0" smtClean="0"/>
              <a:t>, de </a:t>
            </a:r>
            <a:r>
              <a:rPr lang="en-US" i="1" dirty="0" err="1" smtClean="0"/>
              <a:t>burgerlijke</a:t>
            </a:r>
            <a:r>
              <a:rPr lang="en-US" i="1" dirty="0" smtClean="0"/>
              <a:t> </a:t>
            </a:r>
            <a:r>
              <a:rPr lang="en-US" i="1" dirty="0" err="1" smtClean="0"/>
              <a:t>recthspleging</a:t>
            </a:r>
            <a:r>
              <a:rPr lang="en-US" i="1" dirty="0" smtClean="0"/>
              <a:t> en de </a:t>
            </a:r>
            <a:r>
              <a:rPr lang="en-US" i="1" dirty="0" err="1" smtClean="0"/>
              <a:t>strafvordering</a:t>
            </a:r>
            <a:r>
              <a:rPr lang="en-US" i="1" dirty="0" smtClean="0"/>
              <a:t> </a:t>
            </a:r>
            <a:r>
              <a:rPr lang="en-US" i="1" dirty="0" err="1" smtClean="0"/>
              <a:t>onder</a:t>
            </a:r>
            <a:r>
              <a:rPr lang="en-US" i="1" dirty="0" smtClean="0"/>
              <a:t> de </a:t>
            </a:r>
            <a:r>
              <a:rPr lang="en-US" i="1" dirty="0" err="1" smtClean="0"/>
              <a:t>Inlanders</a:t>
            </a:r>
            <a:r>
              <a:rPr lang="en-US" i="1" dirty="0" smtClean="0"/>
              <a:t> en de </a:t>
            </a:r>
            <a:r>
              <a:rPr lang="en-US" i="1" dirty="0" err="1" smtClean="0"/>
              <a:t>Oosterlingen</a:t>
            </a:r>
            <a:r>
              <a:rPr lang="en-US" i="1" dirty="0" smtClean="0"/>
              <a:t> of Java en </a:t>
            </a:r>
            <a:r>
              <a:rPr lang="en-US" i="1" dirty="0" err="1" smtClean="0"/>
              <a:t>Madoera</a:t>
            </a:r>
            <a:r>
              <a:rPr lang="en-US" dirty="0" smtClean="0"/>
              <a:t> ("</a:t>
            </a:r>
            <a:r>
              <a:rPr lang="en-US" dirty="0" err="1" smtClean="0"/>
              <a:t>peraturan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kepolisian</a:t>
            </a:r>
            <a:r>
              <a:rPr lang="en-US" dirty="0" smtClean="0"/>
              <a:t>,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sipil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penuntutan</a:t>
            </a:r>
            <a:r>
              <a:rPr lang="en-US" dirty="0" smtClean="0"/>
              <a:t> </a:t>
            </a:r>
            <a:r>
              <a:rPr lang="en-US" dirty="0" err="1" smtClean="0"/>
              <a:t>tata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kepolisian</a:t>
            </a:r>
            <a:r>
              <a:rPr lang="en-US" dirty="0" smtClean="0"/>
              <a:t>, </a:t>
            </a:r>
            <a:r>
              <a:rPr lang="en-US" dirty="0" err="1" smtClean="0"/>
              <a:t>beserta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dirty="0" err="1" smtClean="0"/>
              <a:t>sipil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penuntutan</a:t>
            </a:r>
            <a:r>
              <a:rPr lang="en-US" dirty="0" smtClean="0"/>
              <a:t> </a:t>
            </a:r>
            <a:r>
              <a:rPr lang="en-US" dirty="0" err="1" smtClean="0"/>
              <a:t>perkara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Bumiputera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orang-orang yang </a:t>
            </a:r>
            <a:r>
              <a:rPr lang="en-US" dirty="0" err="1" smtClean="0"/>
              <a:t>dipersamakan</a:t>
            </a:r>
            <a:r>
              <a:rPr lang="en-US" dirty="0" smtClean="0"/>
              <a:t> di </a:t>
            </a:r>
            <a:r>
              <a:rPr lang="en-US" dirty="0" err="1" smtClean="0">
                <a:solidFill>
                  <a:srgbClr val="FF0000"/>
                </a:solidFill>
              </a:rPr>
              <a:t>Jawa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Madura</a:t>
            </a:r>
            <a:r>
              <a:rPr lang="en-US" dirty="0" smtClean="0"/>
              <a:t>".)</a:t>
            </a:r>
          </a:p>
          <a:p>
            <a:pPr algn="just"/>
            <a:r>
              <a:rPr lang="en-US" baseline="30000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cikal</a:t>
            </a:r>
            <a:r>
              <a:rPr lang="en-US" dirty="0" smtClean="0"/>
              <a:t> </a:t>
            </a:r>
            <a:r>
              <a:rPr lang="en-US" dirty="0" err="1" smtClean="0"/>
              <a:t>bakal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yang </a:t>
            </a:r>
            <a:r>
              <a:rPr lang="en-US" dirty="0" err="1" smtClean="0"/>
              <a:t>tertulis</a:t>
            </a:r>
            <a:r>
              <a:rPr lang="en-US" dirty="0" smtClean="0"/>
              <a:t> </a:t>
            </a:r>
            <a:r>
              <a:rPr lang="en-US" dirty="0" err="1" smtClean="0"/>
              <a:t>pertama</a:t>
            </a:r>
            <a:r>
              <a:rPr lang="en-US" dirty="0" smtClean="0"/>
              <a:t> di Indonesia.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3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algn="just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1 Mei 1838,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i="1" dirty="0" err="1" smtClean="0"/>
              <a:t>Staatsblad</a:t>
            </a:r>
            <a:r>
              <a:rPr lang="en-US" dirty="0" smtClean="0"/>
              <a:t> No. 57 </a:t>
            </a:r>
            <a:r>
              <a:rPr lang="en-US" dirty="0" err="1" smtClean="0"/>
              <a:t>Tahun</a:t>
            </a:r>
            <a:r>
              <a:rPr lang="en-US" dirty="0" smtClean="0"/>
              <a:t> 1847, </a:t>
            </a:r>
            <a:r>
              <a:rPr lang="en-US" i="1" dirty="0" err="1" smtClean="0"/>
              <a:t>Inlandsche</a:t>
            </a:r>
            <a:r>
              <a:rPr lang="en-US" i="1" dirty="0" smtClean="0"/>
              <a:t> </a:t>
            </a:r>
            <a:r>
              <a:rPr lang="en-US" i="1" dirty="0" err="1" smtClean="0"/>
              <a:t>Reglement</a:t>
            </a:r>
            <a:r>
              <a:rPr lang="en-US" dirty="0" smtClean="0"/>
              <a:t> </a:t>
            </a:r>
            <a:r>
              <a:rPr lang="en-US" dirty="0" err="1" smtClean="0"/>
              <a:t>dinyatakan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berlaku</a:t>
            </a:r>
            <a:r>
              <a:rPr lang="en-US" dirty="0" smtClean="0"/>
              <a:t> di </a:t>
            </a:r>
            <a:r>
              <a:rPr lang="en-US" dirty="0" err="1" smtClean="0"/>
              <a:t>Jawa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Madura. IR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penerapan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pasal</a:t>
            </a:r>
            <a:r>
              <a:rPr lang="en-US" dirty="0" smtClean="0"/>
              <a:t> 4 </a:t>
            </a:r>
            <a:r>
              <a:rPr lang="en-US" dirty="0" err="1" smtClean="0"/>
              <a:t>Stbld</a:t>
            </a:r>
            <a:r>
              <a:rPr lang="en-US" dirty="0" smtClean="0"/>
              <a:t> 23/1947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perdata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. </a:t>
            </a:r>
            <a:r>
              <a:rPr lang="en-US" dirty="0" err="1" smtClean="0"/>
              <a:t>Panitia</a:t>
            </a:r>
            <a:r>
              <a:rPr lang="en-US" dirty="0" smtClean="0"/>
              <a:t> </a:t>
            </a:r>
            <a:r>
              <a:rPr lang="en-US" dirty="0" err="1" smtClean="0"/>
              <a:t>Wichers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sebagian</a:t>
            </a:r>
            <a:r>
              <a:rPr lang="en-US" dirty="0" smtClean="0"/>
              <a:t> </a:t>
            </a:r>
            <a:r>
              <a:rPr lang="en-US" dirty="0" err="1" smtClean="0"/>
              <a:t>besar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acra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peraturan</a:t>
            </a:r>
            <a:r>
              <a:rPr lang="en-US" dirty="0" smtClean="0"/>
              <a:t> yang </a:t>
            </a:r>
            <a:r>
              <a:rPr lang="en-US" dirty="0" err="1" smtClean="0"/>
              <a:t>berlaku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di 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3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IR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kali </a:t>
            </a:r>
            <a:r>
              <a:rPr lang="en-US" dirty="0" err="1" smtClean="0"/>
              <a:t>perubahan</a:t>
            </a:r>
            <a:r>
              <a:rPr lang="en-US" dirty="0" smtClean="0"/>
              <a:t>, </a:t>
            </a:r>
            <a:r>
              <a:rPr lang="en-US" dirty="0" err="1" smtClean="0"/>
              <a:t>namun</a:t>
            </a:r>
            <a:r>
              <a:rPr lang="en-US" dirty="0" smtClean="0"/>
              <a:t> yang paling </a:t>
            </a:r>
            <a:r>
              <a:rPr lang="en-US" dirty="0" err="1" smtClean="0"/>
              <a:t>signifikan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keluarnya</a:t>
            </a:r>
            <a:r>
              <a:rPr lang="en-US" dirty="0" smtClean="0"/>
              <a:t> </a:t>
            </a:r>
            <a:r>
              <a:rPr lang="en-US" i="1" dirty="0" err="1" smtClean="0"/>
              <a:t>Staatsblad</a:t>
            </a:r>
            <a:r>
              <a:rPr lang="en-US" dirty="0" smtClean="0"/>
              <a:t> No. 44 </a:t>
            </a:r>
            <a:r>
              <a:rPr lang="en-US" dirty="0" err="1" smtClean="0"/>
              <a:t>Tahun</a:t>
            </a:r>
            <a:r>
              <a:rPr lang="en-US" dirty="0" smtClean="0"/>
              <a:t> 1941 yang </a:t>
            </a:r>
            <a:r>
              <a:rPr lang="en-US" dirty="0" err="1" smtClean="0"/>
              <a:t>mengubahnya</a:t>
            </a:r>
            <a:r>
              <a:rPr lang="en-US" dirty="0" smtClean="0"/>
              <a:t>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i="1" dirty="0" err="1" smtClean="0">
                <a:hlinkClick r:id="rId2" tooltip="Herziene Inlandsche Reglement (halaman belum tersedia)"/>
              </a:rPr>
              <a:t>Herziene</a:t>
            </a:r>
            <a:r>
              <a:rPr lang="en-US" i="1" dirty="0" smtClean="0">
                <a:hlinkClick r:id="rId2" tooltip="Herziene Inlandsche Reglement (halaman belum tersedia)"/>
              </a:rPr>
              <a:t> </a:t>
            </a:r>
            <a:r>
              <a:rPr lang="en-US" i="1" dirty="0" err="1" smtClean="0">
                <a:hlinkClick r:id="rId2" tooltip="Herziene Inlandsche Reglement (halaman belum tersedia)"/>
              </a:rPr>
              <a:t>Inlandsche</a:t>
            </a:r>
            <a:r>
              <a:rPr lang="en-US" i="1" dirty="0" smtClean="0">
                <a:hlinkClick r:id="rId2" tooltip="Herziene Inlandsche Reglement (halaman belum tersedia)"/>
              </a:rPr>
              <a:t> </a:t>
            </a:r>
            <a:r>
              <a:rPr lang="en-US" i="1" dirty="0" err="1" smtClean="0">
                <a:hlinkClick r:id="rId2" tooltip="Herziene Inlandsche Reglement (halaman belum tersedia)"/>
              </a:rPr>
              <a:t>Reglement</a:t>
            </a:r>
            <a:r>
              <a:rPr lang="en-US" dirty="0" smtClean="0"/>
              <a:t> (HIR). </a:t>
            </a:r>
          </a:p>
          <a:p>
            <a:pPr algn="just"/>
            <a:r>
              <a:rPr lang="en-US" dirty="0" smtClean="0"/>
              <a:t>Salah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perbedaan</a:t>
            </a:r>
            <a:r>
              <a:rPr lang="en-US" dirty="0" smtClean="0"/>
              <a:t> </a:t>
            </a:r>
            <a:r>
              <a:rPr lang="en-US" dirty="0" err="1" smtClean="0"/>
              <a:t>utama</a:t>
            </a:r>
            <a:r>
              <a:rPr lang="en-US" dirty="0" smtClean="0"/>
              <a:t> IR </a:t>
            </a:r>
            <a:r>
              <a:rPr lang="en-US" dirty="0" err="1" smtClean="0"/>
              <a:t>dan</a:t>
            </a:r>
            <a:r>
              <a:rPr lang="en-US" dirty="0" smtClean="0"/>
              <a:t> HIR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munculnya</a:t>
            </a:r>
            <a:r>
              <a:rPr lang="en-US" dirty="0" smtClean="0"/>
              <a:t> </a:t>
            </a:r>
            <a:r>
              <a:rPr lang="en-US" dirty="0" err="1" smtClean="0"/>
              <a:t>lembaga</a:t>
            </a:r>
            <a:r>
              <a:rPr lang="en-US" dirty="0" smtClean="0"/>
              <a:t> </a:t>
            </a:r>
            <a:r>
              <a:rPr lang="en-US" dirty="0" err="1" smtClean="0"/>
              <a:t>penuntut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i="1" dirty="0" err="1" smtClean="0"/>
              <a:t>openbaar</a:t>
            </a:r>
            <a:r>
              <a:rPr lang="en-US" i="1" dirty="0" smtClean="0"/>
              <a:t> </a:t>
            </a:r>
            <a:r>
              <a:rPr lang="en-US" i="1" dirty="0" err="1" smtClean="0"/>
              <a:t>ministerie</a:t>
            </a:r>
            <a:r>
              <a:rPr lang="en-US" dirty="0" smtClean="0"/>
              <a:t> yang </a:t>
            </a:r>
            <a:r>
              <a:rPr lang="en-US" dirty="0" err="1" smtClean="0"/>
              <a:t>independen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lagi</a:t>
            </a:r>
            <a:r>
              <a:rPr lang="en-US" dirty="0" smtClean="0"/>
              <a:t> </a:t>
            </a:r>
            <a:r>
              <a:rPr lang="en-US" dirty="0" err="1" smtClean="0"/>
              <a:t>berada</a:t>
            </a:r>
            <a:r>
              <a:rPr lang="en-US" dirty="0" smtClean="0"/>
              <a:t> di </a:t>
            </a:r>
            <a:r>
              <a:rPr lang="en-US" dirty="0" err="1" smtClean="0"/>
              <a:t>bawah</a:t>
            </a:r>
            <a:r>
              <a:rPr lang="en-US" dirty="0" smtClean="0"/>
              <a:t> </a:t>
            </a:r>
            <a:r>
              <a:rPr lang="en-US" dirty="0" err="1" smtClean="0"/>
              <a:t>birokrasi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. </a:t>
            </a:r>
            <a:r>
              <a:rPr lang="en-US" dirty="0" err="1" smtClean="0"/>
              <a:t>Upaya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IR/HIR di </a:t>
            </a:r>
            <a:r>
              <a:rPr lang="en-US" dirty="0" err="1" smtClean="0"/>
              <a:t>luar</a:t>
            </a:r>
            <a:r>
              <a:rPr lang="en-US" dirty="0" smtClean="0"/>
              <a:t> </a:t>
            </a:r>
            <a:r>
              <a:rPr lang="en-US" dirty="0" err="1" smtClean="0"/>
              <a:t>Jawa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Madura </a:t>
            </a:r>
            <a:r>
              <a:rPr lang="en-US" dirty="0" err="1" smtClean="0"/>
              <a:t>mengalami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</a:t>
            </a:r>
            <a:r>
              <a:rPr lang="en-US" dirty="0" err="1" smtClean="0"/>
              <a:t>pidana</a:t>
            </a:r>
            <a:r>
              <a:rPr lang="en-US" dirty="0" smtClean="0"/>
              <a:t> di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beragam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akhirnya</a:t>
            </a:r>
            <a:r>
              <a:rPr lang="en-US" dirty="0" smtClean="0"/>
              <a:t> </a:t>
            </a:r>
            <a:r>
              <a:rPr lang="en-US" dirty="0" err="1" smtClean="0"/>
              <a:t>memutuskan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menerapkan</a:t>
            </a:r>
            <a:r>
              <a:rPr lang="en-US" dirty="0" smtClean="0"/>
              <a:t> </a:t>
            </a:r>
            <a:r>
              <a:rPr lang="en-US" i="1" dirty="0" err="1" smtClean="0">
                <a:hlinkClick r:id="rId3" tooltip="Rechtsreglement voor de Buitengewesten (halaman belum tersedia)"/>
              </a:rPr>
              <a:t>Rechtsreglement</a:t>
            </a:r>
            <a:r>
              <a:rPr lang="en-US" i="1" dirty="0" smtClean="0">
                <a:hlinkClick r:id="rId3" tooltip="Rechtsreglement voor de Buitengewesten (halaman belum tersedia)"/>
              </a:rPr>
              <a:t> </a:t>
            </a:r>
            <a:r>
              <a:rPr lang="en-US" i="1" dirty="0" err="1" smtClean="0">
                <a:hlinkClick r:id="rId3" tooltip="Rechtsreglement voor de Buitengewesten (halaman belum tersedia)"/>
              </a:rPr>
              <a:t>voor</a:t>
            </a:r>
            <a:r>
              <a:rPr lang="en-US" i="1" dirty="0" smtClean="0">
                <a:hlinkClick r:id="rId3" tooltip="Rechtsreglement voor de Buitengewesten (halaman belum tersedia)"/>
              </a:rPr>
              <a:t> de </a:t>
            </a:r>
            <a:r>
              <a:rPr lang="en-US" i="1" dirty="0" err="1" smtClean="0">
                <a:hlinkClick r:id="rId3" tooltip="Rechtsreglement voor de Buitengewesten (halaman belum tersedia)"/>
              </a:rPr>
              <a:t>Buitengewesten</a:t>
            </a:r>
            <a:r>
              <a:rPr lang="en-US" dirty="0" smtClean="0"/>
              <a:t> (</a:t>
            </a:r>
            <a:r>
              <a:rPr lang="en-US" dirty="0" err="1" smtClean="0"/>
              <a:t>RBg</a:t>
            </a:r>
            <a:r>
              <a:rPr lang="en-US" dirty="0" smtClean="0"/>
              <a:t>)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i="1" dirty="0" err="1" smtClean="0"/>
              <a:t>Staatsblad</a:t>
            </a:r>
            <a:r>
              <a:rPr lang="en-US" dirty="0" smtClean="0"/>
              <a:t> No. 227 </a:t>
            </a:r>
            <a:r>
              <a:rPr lang="en-US" dirty="0" err="1" smtClean="0"/>
              <a:t>Tahun</a:t>
            </a:r>
            <a:r>
              <a:rPr lang="en-US" dirty="0" smtClean="0"/>
              <a:t> 1927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tanggal</a:t>
            </a:r>
            <a:r>
              <a:rPr lang="en-US" dirty="0" smtClean="0"/>
              <a:t> 1 </a:t>
            </a:r>
            <a:r>
              <a:rPr lang="en-US" dirty="0" err="1" smtClean="0"/>
              <a:t>Juli</a:t>
            </a:r>
            <a:r>
              <a:rPr lang="en-US" dirty="0" smtClean="0"/>
              <a:t> 1927.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3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 smtClean="0"/>
              <a:t>Selain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,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acara</a:t>
            </a:r>
            <a:r>
              <a:rPr lang="en-US" dirty="0" smtClean="0"/>
              <a:t> lain yang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lembaga-lembaga</a:t>
            </a:r>
            <a:r>
              <a:rPr lang="en-US" dirty="0" smtClean="0"/>
              <a:t> </a:t>
            </a:r>
            <a:r>
              <a:rPr lang="en-US" dirty="0" err="1" smtClean="0"/>
              <a:t>peradilan</a:t>
            </a:r>
            <a:r>
              <a:rPr lang="en-US" dirty="0" smtClean="0"/>
              <a:t> </a:t>
            </a:r>
            <a:r>
              <a:rPr lang="en-US" dirty="0" err="1" smtClean="0"/>
              <a:t>Hindia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: </a:t>
            </a:r>
          </a:p>
          <a:p>
            <a:pPr algn="just"/>
            <a:r>
              <a:rPr lang="en-US" i="1" dirty="0" err="1" smtClean="0"/>
              <a:t>Reglement</a:t>
            </a:r>
            <a:r>
              <a:rPr lang="en-US" i="1" dirty="0" smtClean="0"/>
              <a:t> op de </a:t>
            </a:r>
            <a:r>
              <a:rPr lang="en-US" i="1" dirty="0" err="1" smtClean="0"/>
              <a:t>Stafvordering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Eropa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yang </a:t>
            </a:r>
            <a:r>
              <a:rPr lang="en-US" dirty="0" err="1" smtClean="0"/>
              <a:t>dipersamakan</a:t>
            </a:r>
            <a:r>
              <a:rPr lang="en-US" dirty="0" smtClean="0"/>
              <a:t> </a:t>
            </a:r>
            <a:r>
              <a:rPr lang="en-US" dirty="0" err="1" smtClean="0"/>
              <a:t>dengannya</a:t>
            </a:r>
            <a:r>
              <a:rPr lang="en-US" dirty="0" smtClean="0"/>
              <a:t>;</a:t>
            </a:r>
          </a:p>
          <a:p>
            <a:pPr algn="just"/>
            <a:r>
              <a:rPr lang="en-US" i="1" dirty="0" err="1" smtClean="0"/>
              <a:t>Landgerechtsreglement</a:t>
            </a:r>
            <a:r>
              <a:rPr lang="en-US" dirty="0" smtClean="0"/>
              <a:t> (</a:t>
            </a:r>
            <a:r>
              <a:rPr lang="en-US" i="1" dirty="0" err="1" smtClean="0"/>
              <a:t>Staatsblad</a:t>
            </a:r>
            <a:r>
              <a:rPr lang="en-US" dirty="0" smtClean="0"/>
              <a:t> No. 137 </a:t>
            </a:r>
            <a:r>
              <a:rPr lang="en-US" dirty="0" err="1" smtClean="0"/>
              <a:t>Tahun</a:t>
            </a:r>
            <a:r>
              <a:rPr lang="en-US" dirty="0" smtClean="0"/>
              <a:t> 1914)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pengadilan</a:t>
            </a:r>
            <a:r>
              <a:rPr lang="en-US" dirty="0" smtClean="0"/>
              <a:t> </a:t>
            </a:r>
            <a:r>
              <a:rPr lang="en-US" i="1" dirty="0" err="1" smtClean="0"/>
              <a:t>landgerecht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golongan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perkara-perkara</a:t>
            </a:r>
            <a:r>
              <a:rPr lang="en-US" dirty="0" smtClean="0"/>
              <a:t> </a:t>
            </a:r>
            <a:r>
              <a:rPr lang="en-US" dirty="0" err="1" smtClean="0"/>
              <a:t>kecil</a:t>
            </a:r>
            <a:r>
              <a:rPr lang="en-US" dirty="0" smtClean="0"/>
              <a:t>;</a:t>
            </a:r>
          </a:p>
          <a:p>
            <a:pPr algn="just"/>
            <a:r>
              <a:rPr lang="en-US" dirty="0" err="1" smtClean="0"/>
              <a:t>Pasal</a:t>
            </a:r>
            <a:r>
              <a:rPr lang="en-US" dirty="0" smtClean="0"/>
              <a:t> 158 IS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i="1" dirty="0" err="1" smtClean="0"/>
              <a:t>Hoogerechtshof</a:t>
            </a:r>
            <a:r>
              <a:rPr lang="en-US" dirty="0" smtClean="0"/>
              <a:t> (</a:t>
            </a:r>
            <a:r>
              <a:rPr lang="en-US" dirty="0" err="1" smtClean="0"/>
              <a:t>Mahkamah</a:t>
            </a:r>
            <a:r>
              <a:rPr lang="en-US" dirty="0" smtClean="0"/>
              <a:t> </a:t>
            </a:r>
            <a:r>
              <a:rPr lang="en-US" dirty="0" err="1" smtClean="0"/>
              <a:t>Agung</a:t>
            </a:r>
            <a:r>
              <a:rPr lang="en-US" dirty="0" smtClean="0"/>
              <a:t> </a:t>
            </a:r>
            <a:r>
              <a:rPr lang="en-US" dirty="0" err="1" smtClean="0"/>
              <a:t>Hindia</a:t>
            </a:r>
            <a:r>
              <a:rPr lang="en-US" dirty="0" smtClean="0"/>
              <a:t> </a:t>
            </a:r>
            <a:r>
              <a:rPr lang="en-US" dirty="0" err="1" smtClean="0"/>
              <a:t>Belanda</a:t>
            </a:r>
            <a:r>
              <a:rPr lang="en-US" dirty="0" smtClean="0"/>
              <a:t>).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3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45</TotalTime>
  <Words>964</Words>
  <Application>Microsoft Office PowerPoint</Application>
  <PresentationFormat>On-screen Show (4:3)</PresentationFormat>
  <Paragraphs>34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Oriel</vt:lpstr>
      <vt:lpstr>BANTUAN HUKUM</vt:lpstr>
      <vt:lpstr>PowerPoint Presentation</vt:lpstr>
      <vt:lpstr>PowerPoint Presentation</vt:lpstr>
      <vt:lpstr>SEJARAH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BANTUAN HUKUM</dc:title>
  <dc:creator>ASUS</dc:creator>
  <cp:lastModifiedBy>ASUS</cp:lastModifiedBy>
  <cp:revision>4</cp:revision>
  <dcterms:created xsi:type="dcterms:W3CDTF">2020-04-15T03:36:39Z</dcterms:created>
  <dcterms:modified xsi:type="dcterms:W3CDTF">2020-04-15T04:22:15Z</dcterms:modified>
</cp:coreProperties>
</file>