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88D38747-4367-4BD2-8D51-C97E202738E2}" type="datetime1">
              <a:rPr lang="en-US" smtClean="0"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91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4094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073ED0CC-082F-4160-86E5-0D6041F12778}" type="datetime1">
              <a:rPr lang="en-US" smtClean="0"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69524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27173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73ED0CC-082F-4160-86E5-0D6041F12778}" type="datetime1">
              <a:rPr lang="en-US" smtClean="0"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98189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30682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3632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3288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63042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073ED0CC-082F-4160-86E5-0D6041F12778}" type="datetime1">
              <a:rPr lang="en-US" smtClean="0"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63953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073ED0CC-082F-4160-86E5-0D6041F12778}" type="datetime1">
              <a:rPr lang="en-US" smtClean="0"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8971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073ED0CC-082F-4160-86E5-0D6041F12778}" type="datetime1">
              <a:rPr lang="en-US" smtClean="0"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06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D81C51-BD26-4757-8032-AA90D53C2F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73"/>
          <a:stretch/>
        </p:blipFill>
        <p:spPr>
          <a:xfrm>
            <a:off x="-231" y="10"/>
            <a:ext cx="12192000" cy="6862703"/>
          </a:xfrm>
          <a:prstGeom prst="rect">
            <a:avLst/>
          </a:prstGeom>
        </p:spPr>
      </p:pic>
      <p:grpSp>
        <p:nvGrpSpPr>
          <p:cNvPr id="29" name="Group 8">
            <a:extLst>
              <a:ext uri="{FF2B5EF4-FFF2-40B4-BE49-F238E27FC236}">
                <a16:creationId xmlns:a16="http://schemas.microsoft.com/office/drawing/2014/main" id="{2D38A83F-8EBC-4C80-A2B8-A514BEE30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0" name="Freeform 159">
              <a:extLst>
                <a:ext uri="{FF2B5EF4-FFF2-40B4-BE49-F238E27FC236}">
                  <a16:creationId xmlns:a16="http://schemas.microsoft.com/office/drawing/2014/main" id="{92D99CBB-D8E1-4F47-B982-4AFC23051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0" name="Freeform 164">
              <a:extLst>
                <a:ext uri="{FF2B5EF4-FFF2-40B4-BE49-F238E27FC236}">
                  <a16:creationId xmlns:a16="http://schemas.microsoft.com/office/drawing/2014/main" id="{772DB76A-B577-4057-B80A-A186F046C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1525BA0-631C-4DA8-AA5A-D0AD337A8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7AFDE2-4AB1-4047-8F6F-5AD8352AB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2301" y="1830578"/>
            <a:ext cx="5859724" cy="1572829"/>
          </a:xfrm>
        </p:spPr>
        <p:txBody>
          <a:bodyPr anchor="t"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sz="3300">
                <a:solidFill>
                  <a:schemeClr val="tx2">
                    <a:lumMod val="75000"/>
                    <a:lumOff val="25000"/>
                  </a:schemeClr>
                </a:solidFill>
              </a:rPr>
              <a:t>Cara Pembuatan Tabel Distribusi Frekuensi Data Kelompok</a:t>
            </a:r>
          </a:p>
        </p:txBody>
      </p:sp>
    </p:spTree>
    <p:extLst>
      <p:ext uri="{BB962C8B-B14F-4D97-AF65-F5344CB8AC3E}">
        <p14:creationId xmlns:p14="http://schemas.microsoft.com/office/powerpoint/2010/main" val="1959864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600A1966-989D-4973-8000-DFE560701D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80520" y="235228"/>
                <a:ext cx="8881560" cy="6437244"/>
              </a:xfrm>
              <a:prstGeom prst="rect">
                <a:avLst/>
              </a:prstGeom>
            </p:spPr>
            <p:txBody>
              <a:bodyPr/>
              <a:lstStyle>
                <a:lvl1pPr marL="32004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2000" kern="12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800" kern="12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012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600" i="1" kern="12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8016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400" kern="12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60020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400" i="1" kern="12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92024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4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24028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400" i="1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56032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4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88036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400" i="1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Corbel" panose="020B0503020204020204" pitchFamily="34" charset="0"/>
                  <a:buNone/>
                </a:pPr>
                <a:r>
                  <a:rPr lang="en-US" b="1" dirty="0">
                    <a:highlight>
                      <a:srgbClr val="FFFF00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Cara </a:t>
                </a:r>
                <a:r>
                  <a:rPr lang="en-US" b="1" dirty="0" err="1">
                    <a:highlight>
                      <a:srgbClr val="FFFF00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Penyusunan</a:t>
                </a:r>
                <a:r>
                  <a:rPr lang="en-US" b="1" dirty="0">
                    <a:highlight>
                      <a:srgbClr val="FFFF00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b="1" dirty="0" err="1">
                    <a:highlight>
                      <a:srgbClr val="FFFF00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Tabel</a:t>
                </a:r>
                <a:r>
                  <a:rPr lang="en-US" b="1" dirty="0">
                    <a:highlight>
                      <a:srgbClr val="FFFF00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b="1" dirty="0" err="1">
                    <a:highlight>
                      <a:srgbClr val="FFFF00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Distribusi</a:t>
                </a:r>
                <a:r>
                  <a:rPr lang="en-US" b="1" dirty="0">
                    <a:highlight>
                      <a:srgbClr val="FFFF00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b="1" dirty="0" err="1">
                    <a:highlight>
                      <a:srgbClr val="FFFF00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Frekuensi</a:t>
                </a:r>
                <a:r>
                  <a:rPr lang="en-US" b="1" dirty="0">
                    <a:highlight>
                      <a:srgbClr val="FFFF00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Data </a:t>
                </a:r>
                <a:r>
                  <a:rPr lang="en-US" b="1" dirty="0" err="1">
                    <a:highlight>
                      <a:srgbClr val="FFFF00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Kelompok</a:t>
                </a:r>
                <a:endParaRPr lang="en-US" b="1" dirty="0">
                  <a:highlight>
                    <a:srgbClr val="FFFF00"/>
                  </a:highlight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Urutkan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data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dari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data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terkecil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data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terbesar</a:t>
                </a:r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Tentukan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pengamatan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terbesar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/ data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terbesar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𝑚𝑎𝑘𝑠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dan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pengamatan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terkecil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/ data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terkecil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Tentukan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wilayah/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jangkauan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/range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rumus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𝑑𝑎𝑡𝑎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𝑡𝑒𝑟𝑏𝑒𝑠𝑎𝑟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 −(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𝑑𝑎𝑡𝑎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𝑡𝑒𝑟𝑘𝑒𝑐𝑖𝑙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𝑚𝑎𝑘𝑠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)−(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buFont typeface="+mj-lt"/>
                  <a:buAutoNum type="arabicPeriod" startAt="4"/>
                </a:pP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Tentukan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banyak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rumus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=1+3,3.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0" indent="0" algn="ctr">
                  <a:buNone/>
                </a:pP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Membuat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≤15</m:t>
                    </m:r>
                  </m:oMath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buFont typeface="+mj-lt"/>
                  <a:buAutoNum type="arabicPeriod" startAt="5"/>
                </a:pP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Tentukan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interval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/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panjang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rumus</a:t>
                </a:r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𝐽𝑎𝑛𝑔𝑘𝑎𝑢𝑎𝑛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𝑏𝑎𝑛𝑦𝑎𝑘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𝑘𝑒𝑙𝑎𝑠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buFont typeface="+mj-lt"/>
                  <a:buAutoNum type="arabicPeriod" startAt="6"/>
                </a:pP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Tentukan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batas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bawah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pertama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Batas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bawah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pertama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biasanya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dipilih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dari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data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terkecil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data yang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lebih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kecil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dari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data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terkecil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600A1966-989D-4973-8000-DFE560701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520" y="235228"/>
                <a:ext cx="8881560" cy="6437244"/>
              </a:xfrm>
              <a:prstGeom prst="rect">
                <a:avLst/>
              </a:prstGeom>
              <a:blipFill>
                <a:blip r:embed="rId4"/>
                <a:stretch>
                  <a:fillRect l="-755" t="-473" b="-1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7D9BE89-773E-4365-85A1-CE06D1208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400964"/>
              </p:ext>
            </p:extLst>
          </p:nvPr>
        </p:nvGraphicFramePr>
        <p:xfrm>
          <a:off x="561009" y="1599650"/>
          <a:ext cx="246048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0244">
                  <a:extLst>
                    <a:ext uri="{9D8B030D-6E8A-4147-A177-3AD203B41FA5}">
                      <a16:colId xmlns:a16="http://schemas.microsoft.com/office/drawing/2014/main" val="2023770076"/>
                    </a:ext>
                  </a:extLst>
                </a:gridCol>
                <a:gridCol w="1230244">
                  <a:extLst>
                    <a:ext uri="{9D8B030D-6E8A-4147-A177-3AD203B41FA5}">
                      <a16:colId xmlns:a16="http://schemas.microsoft.com/office/drawing/2014/main" val="10376301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Tinggi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Frekuensi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614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 – 114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117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115 – 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191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130 – 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591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145 – 159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6708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905B84E-19C3-4BF2-B21F-B30A964019F2}"/>
              </a:ext>
            </a:extLst>
          </p:cNvPr>
          <p:cNvSpPr txBox="1"/>
          <p:nvPr/>
        </p:nvSpPr>
        <p:spPr>
          <a:xfrm flipH="1">
            <a:off x="481497" y="954158"/>
            <a:ext cx="25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Contoh</a:t>
            </a:r>
            <a:r>
              <a:rPr lang="en-US" i="1" dirty="0"/>
              <a:t> </a:t>
            </a:r>
            <a:r>
              <a:rPr lang="en-US" i="1" dirty="0" err="1"/>
              <a:t>Tabel</a:t>
            </a:r>
            <a:r>
              <a:rPr lang="en-US" i="1" dirty="0"/>
              <a:t> </a:t>
            </a:r>
            <a:r>
              <a:rPr lang="en-US" i="1" dirty="0" err="1"/>
              <a:t>Distribusi</a:t>
            </a:r>
            <a:r>
              <a:rPr lang="en-US" i="1" dirty="0"/>
              <a:t> Data </a:t>
            </a:r>
            <a:r>
              <a:rPr lang="en-US" i="1" dirty="0" err="1"/>
              <a:t>Kelompok</a:t>
            </a:r>
            <a:endParaRPr lang="en-US" i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2D84CE-A4C5-42F7-A6A9-FCB5852D1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0018" y="4197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600A1966-989D-4973-8000-DFE560701D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2279" y="235228"/>
                <a:ext cx="11889802" cy="6437244"/>
              </a:xfrm>
              <a:prstGeom prst="rect">
                <a:avLst/>
              </a:prstGeom>
            </p:spPr>
            <p:txBody>
              <a:bodyPr/>
              <a:lstStyle>
                <a:lvl1pPr marL="32004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2000" kern="12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800" kern="12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012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600" i="1" kern="12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8016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400" kern="12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60020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400" i="1" kern="12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92024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4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24028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400" i="1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56032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4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88036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400" i="1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Corbel" panose="020B0503020204020204" pitchFamily="34" charset="0"/>
                  <a:buNone/>
                </a:pP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Contoh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Soal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Berikut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disajikan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data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terkait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berat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badan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mahasiswa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Penjaskes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semester VI</a:t>
                </a:r>
              </a:p>
              <a:p>
                <a:pPr marL="0" indent="0">
                  <a:buFont typeface="Corbel" panose="020B0503020204020204" pitchFamily="34" charset="0"/>
                  <a:buNone/>
                </a:pP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78	72	74	79	74	71	75	74	72	68</a:t>
                </a:r>
              </a:p>
              <a:p>
                <a:pPr marL="0" indent="0">
                  <a:buFont typeface="Corbel" panose="020B0503020204020204" pitchFamily="34" charset="0"/>
                  <a:buNone/>
                </a:pP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72	73	72	74	75	74	73	74	65	72</a:t>
                </a:r>
              </a:p>
              <a:p>
                <a:pPr marL="0" indent="0">
                  <a:buFont typeface="Corbel" panose="020B0503020204020204" pitchFamily="34" charset="0"/>
                  <a:buNone/>
                </a:pP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66	75	80	69	82	73	74	72	79	71</a:t>
                </a:r>
              </a:p>
              <a:p>
                <a:pPr marL="0" indent="0">
                  <a:buFont typeface="Corbel" panose="020B0503020204020204" pitchFamily="34" charset="0"/>
                  <a:buNone/>
                </a:pP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70	75	81	70	70	70	75	76	77	67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Urutkan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data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dari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terkecil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terbesar</a:t>
                </a:r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>
                    <a:highlight>
                      <a:srgbClr val="00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65</a:t>
                </a:r>
                <a:r>
                  <a:rPr lang="en-US" dirty="0">
                    <a:highlight>
                      <a:srgbClr val="00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	66	67	68	69	70	70	70	70	71</a:t>
                </a:r>
              </a:p>
              <a:p>
                <a:pPr marL="0" indent="0">
                  <a:buNone/>
                </a:pPr>
                <a:r>
                  <a:rPr lang="en-US" dirty="0">
                    <a:highlight>
                      <a:srgbClr val="00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71	71	72	72	72	72	72	72	73	73</a:t>
                </a:r>
              </a:p>
              <a:p>
                <a:pPr marL="0" indent="0">
                  <a:buNone/>
                </a:pPr>
                <a:r>
                  <a:rPr lang="en-US" dirty="0">
                    <a:highlight>
                      <a:srgbClr val="00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73	74	74	74	74	74	74	74	75	75</a:t>
                </a:r>
              </a:p>
              <a:p>
                <a:pPr marL="0" indent="0">
                  <a:buNone/>
                </a:pPr>
                <a:r>
                  <a:rPr lang="en-US" dirty="0">
                    <a:highlight>
                      <a:srgbClr val="00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75	75	76	76	77	78	79	79	80	</a:t>
                </a:r>
                <a:r>
                  <a:rPr lang="en-US" b="1" dirty="0">
                    <a:highlight>
                      <a:srgbClr val="00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82</a:t>
                </a:r>
              </a:p>
              <a:p>
                <a:pPr marL="457200" indent="-457200">
                  <a:buFont typeface="+mj-lt"/>
                  <a:buAutoNum type="arabicPeriod" startAt="2"/>
                </a:pP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Tentukan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data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terbesar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𝒎𝒂𝒌</m:t>
                            </m:r>
                          </m:sub>
                        </m:sSub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𝟖𝟐</m:t>
                    </m:r>
                  </m:oMath>
                </a14:m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dan data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terkecil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𝒎𝒊𝒏</m:t>
                            </m:r>
                          </m:sub>
                        </m:sSub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𝟔𝟓</m:t>
                    </m:r>
                  </m:oMath>
                </a14:m>
                <a:endParaRPr lang="en-US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buFont typeface="+mj-lt"/>
                  <a:buAutoNum type="arabicPeriod" startAt="2"/>
                </a:pP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Jangakauan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/Wilayah/Range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𝑹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𝒎𝒂𝒌</m:t>
                            </m:r>
                          </m:sub>
                        </m:sSub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𝒎𝒊𝒏</m:t>
                            </m:r>
                          </m:sub>
                        </m:sSub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𝟖𝟐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𝟔𝟓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𝟏𝟕</m:t>
                    </m:r>
                  </m:oMath>
                </a14:m>
                <a:endParaRPr lang="en-US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buFont typeface="+mj-lt"/>
                  <a:buAutoNum type="arabicPeriod" startAt="2"/>
                </a:pP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Tentukan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Banyak Kelas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rumus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𝒌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𝟑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𝟑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𝒍𝒐𝒈</m:t>
                        </m:r>
                      </m:fName>
                      <m:e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𝟒𝟎</m:t>
                            </m:r>
                          </m:e>
                        </m:d>
                      </m:e>
                    </m:func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𝟓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𝟐𝟖𝟔𝟖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𝟔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𝟐𝟖𝟕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ada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pilihan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banyaknya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6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600A1966-989D-4973-8000-DFE560701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79" y="235228"/>
                <a:ext cx="11889802" cy="6437244"/>
              </a:xfrm>
              <a:prstGeom prst="rect">
                <a:avLst/>
              </a:prstGeom>
              <a:blipFill>
                <a:blip r:embed="rId4"/>
                <a:stretch>
                  <a:fillRect l="-513" t="-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660D2F-133B-40C3-8DDE-D40040629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4904" y="1560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7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600A1966-989D-4973-8000-DFE560701D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16765" y="235228"/>
                <a:ext cx="10445315" cy="6437244"/>
              </a:xfrm>
              <a:prstGeom prst="rect">
                <a:avLst/>
              </a:prstGeom>
            </p:spPr>
            <p:txBody>
              <a:bodyPr/>
              <a:lstStyle>
                <a:lvl1pPr marL="32004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2000" kern="12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800" kern="12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012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600" i="1" kern="12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8016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400" kern="12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60020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400" i="1" kern="12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92024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4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24028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400" i="1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56032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4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880360" indent="-320040" algn="l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Char char="–"/>
                  <a:defRPr sz="1400" i="1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buFont typeface="+mj-lt"/>
                  <a:buAutoNum type="arabicPeriod" startAt="5"/>
                </a:pP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Tentukan interval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/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panjang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rumus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misalkan</a:t>
                </a:r>
                <a:r>
                  <a:rPr lang="en-US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kita</a:t>
                </a:r>
                <a:r>
                  <a:rPr lang="en-US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ambil</a:t>
                </a:r>
                <a:r>
                  <a:rPr lang="en-US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pilihan</a:t>
                </a:r>
                <a:r>
                  <a:rPr lang="en-US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akan</a:t>
                </a:r>
                <a:r>
                  <a:rPr lang="en-US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dibuat</a:t>
                </a:r>
                <a:r>
                  <a:rPr lang="en-US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sebanyak</a:t>
                </a:r>
                <a:r>
                  <a:rPr lang="en-US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6 </a:t>
                </a:r>
                <a:r>
                  <a:rPr lang="en-US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𝐽𝑎𝑛𝑔𝑘𝑎𝑢𝑎𝑛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𝑏𝑎𝑛𝑦𝑎𝑘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𝑘𝑒𝑙𝑎𝑠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=2,83 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Karena interval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=2,83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akan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kita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bulatkan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=3</m:t>
                    </m:r>
                  </m:oMath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buFont typeface="+mj-lt"/>
                  <a:buAutoNum type="arabicPeriod" startAt="6"/>
                </a:pP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Tentukan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batas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bawah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pertama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Batas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bawah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pertama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biasanya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dipilih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dari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data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terkecil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data yang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lebih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kecil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dari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data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terkecil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Karena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batas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bawah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pertama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65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kita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akan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coba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membuat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batas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bawah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pertama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65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Tabel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1.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Rekapitulasi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Berat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Badan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Mahasiswa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Penjaskes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Semester VI</a:t>
                </a:r>
              </a:p>
            </p:txBody>
          </p:sp>
        </mc:Choice>
        <mc:Fallback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600A1966-989D-4973-8000-DFE560701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6765" y="235228"/>
                <a:ext cx="10445315" cy="6437244"/>
              </a:xfrm>
              <a:prstGeom prst="rect">
                <a:avLst/>
              </a:prstGeom>
              <a:blipFill>
                <a:blip r:embed="rId4"/>
                <a:stretch>
                  <a:fillRect l="-583" t="-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7D9BE89-773E-4365-85A1-CE06D1208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007828"/>
              </p:ext>
            </p:extLst>
          </p:nvPr>
        </p:nvGraphicFramePr>
        <p:xfrm>
          <a:off x="3474669" y="3772013"/>
          <a:ext cx="597413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607">
                  <a:extLst>
                    <a:ext uri="{9D8B030D-6E8A-4147-A177-3AD203B41FA5}">
                      <a16:colId xmlns:a16="http://schemas.microsoft.com/office/drawing/2014/main" val="1446679915"/>
                    </a:ext>
                  </a:extLst>
                </a:gridCol>
                <a:gridCol w="1725734">
                  <a:extLst>
                    <a:ext uri="{9D8B030D-6E8A-4147-A177-3AD203B41FA5}">
                      <a16:colId xmlns:a16="http://schemas.microsoft.com/office/drawing/2014/main" val="2023770076"/>
                    </a:ext>
                  </a:extLst>
                </a:gridCol>
                <a:gridCol w="1567895">
                  <a:extLst>
                    <a:ext uri="{9D8B030D-6E8A-4147-A177-3AD203B41FA5}">
                      <a16:colId xmlns:a16="http://schemas.microsoft.com/office/drawing/2014/main" val="1630023938"/>
                    </a:ext>
                  </a:extLst>
                </a:gridCol>
                <a:gridCol w="1567895">
                  <a:extLst>
                    <a:ext uri="{9D8B030D-6E8A-4147-A177-3AD203B41FA5}">
                      <a16:colId xmlns:a16="http://schemas.microsoft.com/office/drawing/2014/main" val="10376301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Kelas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BB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Turus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Frekuensi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614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65 - 67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117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68 – 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IIIII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191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 – 73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IIIII </a:t>
                      </a:r>
                      <a:r>
                        <a:rPr lang="en-US" dirty="0" err="1"/>
                        <a:t>IIIII</a:t>
                      </a:r>
                      <a:r>
                        <a:rPr lang="en-US" dirty="0"/>
                        <a:t>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591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74 – 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IIIII </a:t>
                      </a:r>
                      <a:r>
                        <a:rPr lang="en-US" dirty="0" err="1"/>
                        <a:t>IIIII</a:t>
                      </a:r>
                      <a:r>
                        <a:rPr lang="en-US" dirty="0"/>
                        <a:t>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670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77 – 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808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 – 82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624021"/>
                  </a:ext>
                </a:extLst>
              </a:tr>
            </a:tbl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D5B661-5593-4D8A-9EE2-0B1AE8113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1965" y="43013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5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246</TotalTime>
  <Words>295</Words>
  <Application>Microsoft Office PowerPoint</Application>
  <PresentationFormat>Widescreen</PresentationFormat>
  <Paragraphs>71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Calibri</vt:lpstr>
      <vt:lpstr>Cambria</vt:lpstr>
      <vt:lpstr>Cambria Math</vt:lpstr>
      <vt:lpstr>Century Schoolbook</vt:lpstr>
      <vt:lpstr>Corbel</vt:lpstr>
      <vt:lpstr>Feathered</vt:lpstr>
      <vt:lpstr>Cara Pembuatan Tabel Distribusi Frekuensi Data Kelompok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 Pembuatan Tabel Distribusi Frekuensi Data Kelompok</dc:title>
  <dc:creator>1</dc:creator>
  <cp:lastModifiedBy>1</cp:lastModifiedBy>
  <cp:revision>17</cp:revision>
  <dcterms:created xsi:type="dcterms:W3CDTF">2020-04-17T01:34:17Z</dcterms:created>
  <dcterms:modified xsi:type="dcterms:W3CDTF">2020-04-18T03:45:35Z</dcterms:modified>
</cp:coreProperties>
</file>