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7" r:id="rId5"/>
    <p:sldId id="269" r:id="rId6"/>
    <p:sldId id="258" r:id="rId7"/>
    <p:sldId id="292" r:id="rId8"/>
    <p:sldId id="293" r:id="rId9"/>
    <p:sldId id="294" r:id="rId10"/>
    <p:sldId id="296" r:id="rId11"/>
    <p:sldId id="286" r:id="rId12"/>
    <p:sldId id="282" r:id="rId13"/>
    <p:sldId id="285" r:id="rId14"/>
    <p:sldId id="283" r:id="rId15"/>
    <p:sldId id="289" r:id="rId16"/>
    <p:sldId id="303" r:id="rId17"/>
    <p:sldId id="281" r:id="rId18"/>
    <p:sldId id="278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7949" autoAdjust="0"/>
  </p:normalViewPr>
  <p:slideViewPr>
    <p:cSldViewPr snapToGrid="0" showGuides="1">
      <p:cViewPr varScale="1">
        <p:scale>
          <a:sx n="71" d="100"/>
          <a:sy n="71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6/3/2020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71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93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2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71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14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27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2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=""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=""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=""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=""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=""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=""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=""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=""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=""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=""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=""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=""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=""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=""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=""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=""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=""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=""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=""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=""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=""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=""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=""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=""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=""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=""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=""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=""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=""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=""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=""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=""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=""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=""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=""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6/3/2020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7687" y="2335970"/>
            <a:ext cx="5186442" cy="4037935"/>
          </a:xfrm>
        </p:spPr>
        <p:txBody>
          <a:bodyPr/>
          <a:lstStyle/>
          <a:p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 smtClean="0"/>
              <a:t>hipotesis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b="0" i="1" dirty="0" smtClean="0"/>
              <a:t>data yang normal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b="0" i="1" dirty="0" err="1" smtClean="0"/>
              <a:t>tidak</a:t>
            </a:r>
            <a:r>
              <a:rPr lang="en-US" b="0" i="1" dirty="0" smtClean="0"/>
              <a:t> </a:t>
            </a:r>
            <a:r>
              <a:rPr lang="en-US" b="0" i="1" dirty="0" err="1" smtClean="0"/>
              <a:t>homogen</a:t>
            </a:r>
            <a:endParaRPr lang="en-US" b="0" i="1" dirty="0"/>
          </a:p>
        </p:txBody>
      </p:sp>
      <p:pic>
        <p:nvPicPr>
          <p:cNvPr id="10" name="Picture Placeholder 9" descr="cityscape&#10;">
            <a:extLst>
              <a:ext uri="{FF2B5EF4-FFF2-40B4-BE49-F238E27FC236}">
                <a16:creationId xmlns=""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813" y="728545"/>
            <a:ext cx="5226162" cy="5305661"/>
          </a:xfr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55C2153-03C2-4155-8B78-9C02CB22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10</a:t>
            </a:fld>
            <a:endParaRPr lang="en-US" noProof="0" dirty="0"/>
          </a:p>
        </p:txBody>
      </p:sp>
      <p:pic>
        <p:nvPicPr>
          <p:cNvPr id="7" name="Content Placeholder 6" descr="A picture containing computer&#10;&#10;Description automatically generated">
            <a:extLst>
              <a:ext uri="{FF2B5EF4-FFF2-40B4-BE49-F238E27FC236}">
                <a16:creationId xmlns="" xmlns:a16="http://schemas.microsoft.com/office/drawing/2014/main" id="{13FBD071-01E3-46A1-B175-6ED43524D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190"/>
            <a:ext cx="5155096" cy="6873463"/>
          </a:xfrm>
        </p:spPr>
      </p:pic>
      <p:pic>
        <p:nvPicPr>
          <p:cNvPr id="4" name="Content Placeholder 5" descr="A picture containing computer, standing&#10;&#10;Description automatically generated">
            <a:extLst>
              <a:ext uri="{FF2B5EF4-FFF2-40B4-BE49-F238E27FC236}">
                <a16:creationId xmlns="" xmlns:a16="http://schemas.microsoft.com/office/drawing/2014/main" id="{1EC1D008-06A6-4B05-9BF5-9E7B0761C7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98" r="11568" b="6077"/>
          <a:stretch/>
        </p:blipFill>
        <p:spPr>
          <a:xfrm>
            <a:off x="5247861" y="23190"/>
            <a:ext cx="5764696" cy="698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79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55C2153-03C2-4155-8B78-9C02CB22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11</a:t>
            </a:fld>
            <a:endParaRPr lang="en-US" noProof="0" dirty="0"/>
          </a:p>
        </p:txBody>
      </p:sp>
      <p:pic>
        <p:nvPicPr>
          <p:cNvPr id="8" name="Content Placeholder 7" descr="A close up of text on a white background&#10;&#10;Description automatically generated">
            <a:extLst>
              <a:ext uri="{FF2B5EF4-FFF2-40B4-BE49-F238E27FC236}">
                <a16:creationId xmlns="" xmlns:a16="http://schemas.microsoft.com/office/drawing/2014/main" id="{E88658B6-39F0-468A-B3F7-787C7F170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83" t="-5866" r="7505" b="5866"/>
          <a:stretch/>
        </p:blipFill>
        <p:spPr>
          <a:xfrm>
            <a:off x="10339" y="-468521"/>
            <a:ext cx="4773696" cy="7374290"/>
          </a:xfrm>
        </p:spPr>
      </p:pic>
    </p:spTree>
    <p:extLst>
      <p:ext uri="{BB962C8B-B14F-4D97-AF65-F5344CB8AC3E}">
        <p14:creationId xmlns:p14="http://schemas.microsoft.com/office/powerpoint/2010/main" val="1898458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55C2153-03C2-4155-8B78-9C02CB22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12</a:t>
            </a:fld>
            <a:endParaRPr lang="en-US" noProof="0" dirty="0"/>
          </a:p>
        </p:txBody>
      </p:sp>
      <p:pic>
        <p:nvPicPr>
          <p:cNvPr id="7" name="Content Placeholder 6" descr="A close up of text on a white background&#10;&#10;Description automatically generated">
            <a:extLst>
              <a:ext uri="{FF2B5EF4-FFF2-40B4-BE49-F238E27FC236}">
                <a16:creationId xmlns="" xmlns:a16="http://schemas.microsoft.com/office/drawing/2014/main" id="{ACDD0B58-0DED-4F38-AAB7-71A0DEF9B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68348" cy="6891132"/>
          </a:xfr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D07FE3-0694-40FF-A468-DC3E291B2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348" y="33132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15938" y="246621"/>
                <a:ext cx="11150600" cy="616264"/>
              </a:xfrm>
            </p:spPr>
            <p:txBody>
              <a:bodyPr/>
              <a:lstStyle/>
              <a:p>
                <a:r>
                  <a:rPr lang="en-US" dirty="0" smtClean="0"/>
                  <a:t>Daerah </a:t>
                </a:r>
                <a:r>
                  <a:rPr lang="en-US" dirty="0" err="1" smtClean="0"/>
                  <a:t>penerimaan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penolakan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5938" y="246621"/>
                <a:ext cx="11150600" cy="616264"/>
              </a:xfrm>
              <a:blipFill rotWithShape="1">
                <a:blip r:embed="rId2"/>
                <a:stretch>
                  <a:fillRect l="-2242" b="-40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13</a:t>
            </a:fld>
            <a:endParaRPr lang="en-US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30" y="1270416"/>
            <a:ext cx="7624293" cy="522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238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78" y="328338"/>
            <a:ext cx="10515600" cy="940181"/>
          </a:xfrm>
        </p:spPr>
        <p:txBody>
          <a:bodyPr/>
          <a:lstStyle/>
          <a:p>
            <a:r>
              <a:rPr lang="en-US" dirty="0"/>
              <a:t>Uji </a:t>
            </a:r>
            <a:r>
              <a:rPr lang="en-US" dirty="0" err="1"/>
              <a:t>menyangkut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rataan</a:t>
            </a:r>
            <a:endParaRPr lang="en-US" dirty="0"/>
          </a:p>
        </p:txBody>
      </p:sp>
      <p:pic>
        <p:nvPicPr>
          <p:cNvPr id="11" name="Picture Placeholder 10" descr="city skyline">
            <a:extLst>
              <a:ext uri="{FF2B5EF4-FFF2-40B4-BE49-F238E27FC236}">
                <a16:creationId xmlns=""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6435" y="2638695"/>
            <a:ext cx="4165729" cy="3079209"/>
          </a:xfr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3">
                <a:extLst>
                  <a:ext uri="{FF2B5EF4-FFF2-40B4-BE49-F238E27FC236}">
                    <a16:creationId xmlns="" xmlns:a16="http://schemas.microsoft.com/office/drawing/2014/main" id="{501A9B6A-4861-43A3-9AE5-29106D8E54C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48096" y="1401719"/>
                <a:ext cx="10515600" cy="1090524"/>
              </a:xfrm>
            </p:spPr>
            <p:txBody>
              <a:bodyPr/>
              <a:lstStyle/>
              <a:p>
                <a:r>
                  <a:rPr lang="en-US" dirty="0"/>
                  <a:t>Uji </a:t>
                </a:r>
                <a:r>
                  <a:rPr lang="en-US" dirty="0" err="1"/>
                  <a:t>menyangkut</a:t>
                </a:r>
                <a:r>
                  <a:rPr lang="en-US" dirty="0"/>
                  <a:t> </a:t>
                </a:r>
                <a:r>
                  <a:rPr lang="en-US" dirty="0" err="1"/>
                  <a:t>dua</a:t>
                </a:r>
                <a:r>
                  <a:rPr lang="en-US" dirty="0"/>
                  <a:t> </a:t>
                </a:r>
                <a:r>
                  <a:rPr lang="en-US" dirty="0" err="1"/>
                  <a:t>rataan</a:t>
                </a:r>
                <a:r>
                  <a:rPr lang="en-US" dirty="0"/>
                  <a:t> </a:t>
                </a:r>
                <a:r>
                  <a:rPr lang="en-US" dirty="0" err="1"/>
                  <a:t>artinya</a:t>
                </a:r>
                <a:r>
                  <a:rPr lang="en-US" dirty="0"/>
                  <a:t> </a:t>
                </a:r>
                <a:r>
                  <a:rPr lang="en-US" dirty="0" err="1"/>
                  <a:t>kita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penganalisis</a:t>
                </a:r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dirty="0" err="1"/>
                  <a:t>pengolah</a:t>
                </a:r>
                <a:r>
                  <a:rPr lang="en-US" dirty="0"/>
                  <a:t> data </a:t>
                </a:r>
                <a:r>
                  <a:rPr lang="en-US" dirty="0" err="1"/>
                  <a:t>melakukan</a:t>
                </a:r>
                <a:r>
                  <a:rPr lang="en-US" dirty="0"/>
                  <a:t> uji </a:t>
                </a:r>
                <a:r>
                  <a:rPr lang="en-US" dirty="0" err="1"/>
                  <a:t>hipotesis</a:t>
                </a:r>
                <a:r>
                  <a:rPr lang="en-US" dirty="0"/>
                  <a:t> </a:t>
                </a:r>
                <a:r>
                  <a:rPr lang="en-US" dirty="0" err="1"/>
                  <a:t>mengenai</a:t>
                </a:r>
                <a:r>
                  <a:rPr lang="en-US" dirty="0"/>
                  <a:t> </a:t>
                </a:r>
                <a:r>
                  <a:rPr lang="en-US" dirty="0" err="1"/>
                  <a:t>dua</a:t>
                </a:r>
                <a:r>
                  <a:rPr lang="en-US" dirty="0"/>
                  <a:t> </a:t>
                </a:r>
                <a:r>
                  <a:rPr lang="en-US" dirty="0" err="1"/>
                  <a:t>populasi</a:t>
                </a:r>
                <a:r>
                  <a:rPr lang="en-US" dirty="0"/>
                  <a:t>. </a:t>
                </a:r>
                <a:r>
                  <a:rPr lang="en-US" dirty="0" err="1"/>
                  <a:t>Rancangan</a:t>
                </a:r>
                <a:r>
                  <a:rPr lang="en-US" dirty="0"/>
                  <a:t> </a:t>
                </a:r>
                <a:r>
                  <a:rPr lang="en-US" dirty="0" err="1"/>
                  <a:t>percobaannya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diambil</a:t>
                </a:r>
                <a:r>
                  <a:rPr lang="en-US" dirty="0"/>
                  <a:t> </a:t>
                </a:r>
                <a:r>
                  <a:rPr lang="en-US" dirty="0" err="1"/>
                  <a:t>dua</a:t>
                </a:r>
                <a:r>
                  <a:rPr lang="en-US" dirty="0"/>
                  <a:t> </a:t>
                </a:r>
                <a:r>
                  <a:rPr lang="en-US" dirty="0" err="1"/>
                  <a:t>sampel</a:t>
                </a:r>
                <a:r>
                  <a:rPr lang="en-US" dirty="0"/>
                  <a:t> </a:t>
                </a:r>
                <a:r>
                  <a:rPr lang="en-US" dirty="0" err="1"/>
                  <a:t>acak</a:t>
                </a:r>
                <a:r>
                  <a:rPr lang="en-US" dirty="0"/>
                  <a:t> yang </a:t>
                </a:r>
                <a:r>
                  <a:rPr lang="en-US" dirty="0" err="1"/>
                  <a:t>bebas</a:t>
                </a:r>
                <a:r>
                  <a:rPr lang="en-US" dirty="0"/>
                  <a:t> </a:t>
                </a:r>
                <a:r>
                  <a:rPr lang="en-US" dirty="0" err="1"/>
                  <a:t>berukuran</a:t>
                </a:r>
                <a:r>
                  <a:rPr lang="en-US" dirty="0"/>
                  <a:t> </a:t>
                </a:r>
                <a:r>
                  <a:rPr lang="en-US" dirty="0" err="1"/>
                  <a:t>masing-masing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yang </a:t>
                </a:r>
                <a:r>
                  <a:rPr lang="en-US" dirty="0" err="1"/>
                  <a:t>diambil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dua</a:t>
                </a:r>
                <a:r>
                  <a:rPr lang="en-US" dirty="0"/>
                  <a:t> </a:t>
                </a:r>
                <a:r>
                  <a:rPr lang="en-US" dirty="0" err="1"/>
                  <a:t>populasi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rataan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kemudian</a:t>
                </a:r>
                <a:r>
                  <a:rPr lang="en-US" dirty="0"/>
                  <a:t> </a:t>
                </a:r>
                <a:r>
                  <a:rPr lang="en-US" dirty="0" err="1"/>
                  <a:t>dilakukan</a:t>
                </a:r>
                <a:r>
                  <a:rPr lang="en-US" dirty="0"/>
                  <a:t> </a:t>
                </a:r>
                <a:r>
                  <a:rPr lang="en-US" dirty="0" err="1"/>
                  <a:t>perbandingan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 Placeholder 3">
                <a:extLst>
                  <a:ext uri="{FF2B5EF4-FFF2-40B4-BE49-F238E27FC236}">
                    <a16:creationId xmlns:a16="http://schemas.microsoft.com/office/drawing/2014/main" id="{501A9B6A-4861-43A3-9AE5-29106D8E54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48096" y="1401719"/>
                <a:ext cx="10515600" cy="1090524"/>
              </a:xfrm>
              <a:blipFill>
                <a:blip r:embed="rId4"/>
                <a:stretch>
                  <a:fillRect t="-5587" b="-7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Placeholder 9" descr="city scape">
            <a:extLst>
              <a:ext uri="{FF2B5EF4-FFF2-40B4-BE49-F238E27FC236}">
                <a16:creationId xmlns="" xmlns:a16="http://schemas.microsoft.com/office/drawing/2014/main" id="{A66998BF-5574-47ED-8F1C-CDC7B8AB5D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1365" y="2538238"/>
            <a:ext cx="4143704" cy="41437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74835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AF90B7-91F4-4C0B-8946-80FBBC103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UJI MENYANGKUT DUA RATAAN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8A33550-7CF0-4C4C-8DC5-B1D2E07D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15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664FE8-96B7-4EA5-B9B2-D0296195F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369" y="1320197"/>
            <a:ext cx="60198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33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3650" y="1896035"/>
            <a:ext cx="5143500" cy="2368061"/>
          </a:xfrm>
        </p:spPr>
        <p:txBody>
          <a:bodyPr/>
          <a:lstStyle/>
          <a:p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menyangkut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rataan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1098853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Untuk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variansi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diketahui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en-US" dirty="0" smtClean="0">
                <a:latin typeface="Cambria" pitchFamily="18" charset="0"/>
                <a:ea typeface="Cambria" pitchFamily="18" charset="0"/>
              </a:rPr>
              <a:t>(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apabila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variansi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populasi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atau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simpangan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baku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populasi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diketahui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)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9" r="215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647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60" y="380328"/>
            <a:ext cx="9665213" cy="812370"/>
          </a:xfrm>
        </p:spPr>
        <p:txBody>
          <a:bodyPr/>
          <a:lstStyle/>
          <a:p>
            <a:r>
              <a:rPr lang="en-US" sz="2000" dirty="0" err="1"/>
              <a:t>Contoh</a:t>
            </a:r>
            <a:r>
              <a:rPr lang="en-US" sz="2000" dirty="0"/>
              <a:t> 1 (</a:t>
            </a:r>
            <a:r>
              <a:rPr lang="en-US" sz="2000" dirty="0" err="1"/>
              <a:t>ujI</a:t>
            </a:r>
            <a:r>
              <a:rPr lang="en-US" sz="2000" dirty="0"/>
              <a:t> MENYANGKUT </a:t>
            </a:r>
            <a:r>
              <a:rPr lang="en-US" sz="2000" dirty="0" smtClean="0"/>
              <a:t>DUA RATAAN </a:t>
            </a:r>
            <a:r>
              <a:rPr lang="en-US" sz="2000" dirty="0"/>
              <a:t>DENGAN VARIANSI DIKETAHUI)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552A9C73-06ED-419B-81B5-491CBFC223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0179" y="1113186"/>
                <a:ext cx="10500102" cy="552992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Sampel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acak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catatan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100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kematian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di AS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selama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tahun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lalu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menunjukkan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rata-rata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usia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mereka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71,8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tahun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Andaikan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simpangan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baku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8,9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tahun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apakah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ini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menunjukkan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bahwa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rata-rata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usia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dewasa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ini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lebih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70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tahun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Gunakan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taraf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keberartian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0,05</a:t>
                </a:r>
              </a:p>
              <a:p>
                <a:pPr marL="342900" indent="-3429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Tuliskan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hipotesis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nol-nya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: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atau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=70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tahun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Pilih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hipotesis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alternative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atau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hipotesis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tandingan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dinotasikan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atau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sesuai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salah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satu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</m:t>
                    </m:r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</m:t>
                    </m:r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atau </a:t>
                </a:r>
                <a14:m>
                  <m:oMath xmlns:m="http://schemas.openxmlformats.org/officeDocument/2006/math"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Karena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berdasarkan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soal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diminta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untuk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membuktikan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bahwa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rata-rata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usia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dewasa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ini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lebih</a:t>
                </a:r>
                <a:r>
                  <a:rPr lang="en-US" sz="18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US" sz="18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70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tahun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untuk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&gt;70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𝑡𝑎h𝑢𝑛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Tentukan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taraf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nyata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atau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taraf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keberartian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berukuran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)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sesuai</a:t>
                </a:r>
                <a:r>
                  <a:rPr lang="en-US" sz="1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ada</a:t>
                </a:r>
                <a:r>
                  <a:rPr lang="en-US" sz="1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18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soal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Pilih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uji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statistik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sesuai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dan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kemudian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tentukan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atau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daerah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kritisinya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karena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varians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diketahui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karena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simpangan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baku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populasi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diketahui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digunakan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uji z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Berdasarkan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gambar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x)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adalah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&gt;1,645</m:t>
                    </m:r>
                  </m:oMath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52A9C73-06ED-419B-81B5-491CBFC22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179" y="1113186"/>
                <a:ext cx="10500102" cy="5529920"/>
              </a:xfrm>
              <a:blipFill rotWithShape="1">
                <a:blip r:embed="rId3"/>
                <a:stretch>
                  <a:fillRect l="-1394" r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Placeholder 6" descr="skycrapers">
            <a:extLst>
              <a:ext uri="{FF2B5EF4-FFF2-40B4-BE49-F238E27FC236}">
                <a16:creationId xmlns=""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452" y="-13252"/>
            <a:ext cx="1815548" cy="1663858"/>
          </a:xfr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04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61" y="380328"/>
            <a:ext cx="6958288" cy="812370"/>
          </a:xfrm>
        </p:spPr>
        <p:txBody>
          <a:bodyPr/>
          <a:lstStyle/>
          <a:p>
            <a:r>
              <a:rPr lang="en-US" dirty="0" err="1"/>
              <a:t>Lanjutan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552A9C73-06ED-419B-81B5-491CBFC223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8960" y="1086682"/>
                <a:ext cx="9837492" cy="4864997"/>
              </a:xfrm>
            </p:spPr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5"/>
                </a:pP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Hitung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statistik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uji z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rumus</a:t>
                </a:r>
                <a:endParaRPr lang="en-US" sz="1800" dirty="0">
                  <a:highlight>
                    <a:srgbClr val="FFFF00"/>
                  </a:highlight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1800" b="0" i="1" smtClean="0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>      </a:t>
                </a:r>
                <a:r>
                  <a:rPr lang="en-US" sz="1800" dirty="0" err="1">
                    <a:latin typeface="Cambria Math" panose="02040503050406030204" pitchFamily="18" charset="0"/>
                    <a:ea typeface="Cambria" panose="02040503050406030204" pitchFamily="18" charset="0"/>
                  </a:rPr>
                  <a:t>maka</a:t>
                </a:r>
                <a:endParaRPr lang="en-US" sz="1800" b="0" dirty="0"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𝒛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71,8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8,9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e>
                          </m:ra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1,8</m:t>
                          </m:r>
                        </m:num>
                        <m:den>
                          <m:d>
                            <m:dPr>
                              <m:ctrlPr>
                                <a:rPr lang="en-US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8,9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1,8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0,89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𝟎𝟐</m:t>
                      </m:r>
                    </m:oMath>
                  </m:oMathPara>
                </a14:m>
                <a:endParaRPr lang="en-US" sz="1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6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Keputusan: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tolak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bila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uji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statistik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tersebut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jatuh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dalam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sedangkan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bila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itu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jatuh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luar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terima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Karena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=2,02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berada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dalam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kritik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keputusan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adalah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Tolak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dan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simpulkan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bahwa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rata-rata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usia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dewasa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ini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melebihi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70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tahun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2A9C73-06ED-419B-81B5-491CBFC22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960" y="1086682"/>
                <a:ext cx="9837492" cy="4864997"/>
              </a:xfrm>
              <a:blipFill>
                <a:blip r:embed="rId3"/>
                <a:stretch>
                  <a:fillRect l="-1363" r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Placeholder 6" descr="skycrapers">
            <a:extLst>
              <a:ext uri="{FF2B5EF4-FFF2-40B4-BE49-F238E27FC236}">
                <a16:creationId xmlns=""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452" y="-13252"/>
            <a:ext cx="1815548" cy="1663858"/>
          </a:xfr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08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60" y="380328"/>
            <a:ext cx="9665213" cy="812370"/>
          </a:xfrm>
        </p:spPr>
        <p:txBody>
          <a:bodyPr/>
          <a:lstStyle/>
          <a:p>
            <a:r>
              <a:rPr lang="en-US" sz="2000" dirty="0" err="1"/>
              <a:t>Contoh</a:t>
            </a:r>
            <a:r>
              <a:rPr lang="en-US" sz="2000" dirty="0"/>
              <a:t> 2 (</a:t>
            </a:r>
            <a:r>
              <a:rPr lang="en-US" sz="2000" dirty="0" err="1"/>
              <a:t>ujI</a:t>
            </a:r>
            <a:r>
              <a:rPr lang="en-US" sz="2000" dirty="0"/>
              <a:t> MENYANGKUT SATU RATAAN DENGAN VARIANSI DIKETAHUI)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552A9C73-06ED-419B-81B5-491CBFC223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0179" y="1113186"/>
                <a:ext cx="10500102" cy="518458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Suatu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perusahaan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pembuat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perlengkapan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olahraga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membuat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tali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pancing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simetik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baru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dan yang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menurut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pembuatnya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rata-rata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dapat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menahan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beban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8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kg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simpangan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baku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0,5 kg.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ujilah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hipotesis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bahwa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lawan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tandingan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bahwa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≠8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bila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sampel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acak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50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tali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diuji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dan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ternyata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rata-rata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daya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tahannya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7,8 kg.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gunatakan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taraf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nyata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0,01.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Tuliskan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hipotesis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nol-nya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: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atau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𝑘𝑔</m:t>
                    </m:r>
                  </m:oMath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Pilih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hipotesis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alternative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atau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hipotesis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tandingan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dinotasikan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atau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sesuai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salah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satu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</m:t>
                    </m:r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</m:t>
                    </m:r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atau </a:t>
                </a:r>
                <a14:m>
                  <m:oMath xmlns:m="http://schemas.openxmlformats.org/officeDocument/2006/math"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Berdasarkan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soal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: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≠8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Tentukan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taraf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nyata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atau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taraf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keberartian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berukuran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)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=0,01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sesuai </a:t>
                </a:r>
                <a:r>
                  <a:rPr lang="en-US" sz="1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yang </a:t>
                </a:r>
                <a:r>
                  <a:rPr lang="en-US" sz="18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ada</a:t>
                </a:r>
                <a:r>
                  <a:rPr lang="en-US" sz="1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1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soal</a:t>
                </a:r>
                <a:r>
                  <a:rPr lang="en-US" sz="1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Pilih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uji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statistik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sesuai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dan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kemudian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tentukan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atau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daerah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kritisinya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karena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simpangan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baku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populasinya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diketahui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digunakan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uji z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Berdasarkan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gambar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x)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adalah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&lt;−2,575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2,575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52A9C73-06ED-419B-81B5-491CBFC22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179" y="1113186"/>
                <a:ext cx="10500102" cy="5184583"/>
              </a:xfrm>
              <a:blipFill rotWithShape="1">
                <a:blip r:embed="rId3"/>
                <a:stretch>
                  <a:fillRect l="-1394" r="-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Placeholder 6" descr="skycrapers">
            <a:extLst>
              <a:ext uri="{FF2B5EF4-FFF2-40B4-BE49-F238E27FC236}">
                <a16:creationId xmlns=""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452" y="-13252"/>
            <a:ext cx="1815548" cy="1663858"/>
          </a:xfr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1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61" y="380328"/>
            <a:ext cx="6958288" cy="812370"/>
          </a:xfrm>
        </p:spPr>
        <p:txBody>
          <a:bodyPr/>
          <a:lstStyle/>
          <a:p>
            <a:r>
              <a:rPr lang="en-US" dirty="0"/>
              <a:t>LANGKAH-LANGKAH UJI HIPOTESIS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552A9C73-06ED-419B-81B5-491CBFC223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8960" y="1086682"/>
                <a:ext cx="9837492" cy="4864997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Pada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pembahasan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berikutnya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kita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membicarakan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terkait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beberapa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uji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hipotesis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sering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digunakan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statistikawan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ataupun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peneliti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Langkah-langkah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pengujian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hipotesis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alternatifnya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dapat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diringkas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sebagai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berikut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Tuliskan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hipotesis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nol-nya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atau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bahwa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: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Pilih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hipotesis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alternative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atau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hipotesis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tandingan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dinotasikan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atau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sesuai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salah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satu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atau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Tentukan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taraf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nyata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atau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taraf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keberartian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berukuran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𝑎𝑡𝑎𝑢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=0,01)</m:t>
                    </m:r>
                  </m:oMath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Pilih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uji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statistik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sesuai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dan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kemudian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tentukan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atau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daerah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kritisinya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Hitung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statistik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uji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berdasarkan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data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contohnya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Keputusan: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tolak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bila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uji statistic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tersebut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jatuh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dalam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sedangkan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bila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itu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jatuh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luar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terima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2A9C73-06ED-419B-81B5-491CBFC22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960" y="1086682"/>
                <a:ext cx="9837492" cy="4864997"/>
              </a:xfrm>
              <a:blipFill>
                <a:blip r:embed="rId5"/>
                <a:stretch>
                  <a:fillRect l="-1425" r="-310" b="-10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Placeholder 6" descr="skycrapers">
            <a:extLst>
              <a:ext uri="{FF2B5EF4-FFF2-40B4-BE49-F238E27FC236}">
                <a16:creationId xmlns=""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452" y="-13252"/>
            <a:ext cx="1815548" cy="1663858"/>
          </a:xfr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61" y="380328"/>
            <a:ext cx="6958288" cy="812370"/>
          </a:xfrm>
        </p:spPr>
        <p:txBody>
          <a:bodyPr/>
          <a:lstStyle/>
          <a:p>
            <a:r>
              <a:rPr lang="en-US" dirty="0" err="1"/>
              <a:t>Lanjutan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552A9C73-06ED-419B-81B5-491CBFC223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8960" y="1086682"/>
                <a:ext cx="9837492" cy="5274361"/>
              </a:xfrm>
            </p:spPr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5"/>
                </a:pP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Hitung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statistik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uji z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rumus</a:t>
                </a:r>
                <a:endParaRPr lang="en-US" sz="1800" dirty="0">
                  <a:highlight>
                    <a:srgbClr val="FFFF00"/>
                  </a:highlight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1800" b="0" i="1" smtClean="0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>      </a:t>
                </a:r>
                <a:r>
                  <a:rPr lang="en-US" sz="1800" dirty="0" err="1">
                    <a:latin typeface="Cambria Math" panose="02040503050406030204" pitchFamily="18" charset="0"/>
                    <a:ea typeface="Cambria" panose="02040503050406030204" pitchFamily="18" charset="0"/>
                  </a:rPr>
                  <a:t>maka</a:t>
                </a:r>
                <a:endParaRPr lang="en-US" sz="1800" b="0" dirty="0"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𝒛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7,8−8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0,5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</m:t>
                              </m:r>
                            </m:e>
                          </m:ra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−0,2</m:t>
                          </m:r>
                        </m:num>
                        <m:den>
                          <m:d>
                            <m:dPr>
                              <m:ctrlPr>
                                <a:rPr lang="en-US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0,5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8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50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𝟖𝟑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𝑎𝑡𝑎𝑢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−0,2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0,070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𝟖𝟓𝟕</m:t>
                      </m:r>
                    </m:oMath>
                  </m:oMathPara>
                </a14:m>
                <a:endParaRPr lang="en-US" sz="1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6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Keputusan: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tolak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bila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uji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statistik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tersebut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jatuh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dalam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sedangkan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bila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itu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jatuh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luar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terima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Karena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=2,83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berada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dalam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kritik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sisi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kiri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keputusan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adalah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Tolak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dan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simpulkan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bahwa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rata-rata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daya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tahan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tali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pancing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tersebut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bukan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8 kg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tetapi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tidak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sama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8 kg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atau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dapat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menahan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kurang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8 kg (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karena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nilainya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negative)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2A9C73-06ED-419B-81B5-491CBFC22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960" y="1086682"/>
                <a:ext cx="9837492" cy="5274361"/>
              </a:xfrm>
              <a:blipFill>
                <a:blip r:embed="rId3"/>
                <a:stretch>
                  <a:fillRect l="-1363" r="-1735" b="-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Placeholder 6" descr="skycrapers">
            <a:extLst>
              <a:ext uri="{FF2B5EF4-FFF2-40B4-BE49-F238E27FC236}">
                <a16:creationId xmlns=""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452" y="-13252"/>
            <a:ext cx="1815548" cy="1663858"/>
          </a:xfr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09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3650" y="1896035"/>
            <a:ext cx="5143500" cy="2368061"/>
          </a:xfrm>
        </p:spPr>
        <p:txBody>
          <a:bodyPr/>
          <a:lstStyle/>
          <a:p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menyangkut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rataan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3650" y="4306865"/>
            <a:ext cx="5143500" cy="1098853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Untuk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variansi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tidak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diketahui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en-US" dirty="0" smtClean="0">
                <a:latin typeface="Cambria" pitchFamily="18" charset="0"/>
                <a:ea typeface="Cambria" pitchFamily="18" charset="0"/>
              </a:rPr>
              <a:t>(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apabila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variansi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sampel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atau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simpangan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baku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sampel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diketahui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)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9" r="215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8575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94" y="0"/>
            <a:ext cx="9665213" cy="812370"/>
          </a:xfrm>
        </p:spPr>
        <p:txBody>
          <a:bodyPr/>
          <a:lstStyle/>
          <a:p>
            <a:r>
              <a:rPr lang="en-US" sz="2000" dirty="0" err="1"/>
              <a:t>Contoh</a:t>
            </a:r>
            <a:r>
              <a:rPr lang="en-US" sz="2000" dirty="0"/>
              <a:t> 1 (</a:t>
            </a:r>
            <a:r>
              <a:rPr lang="en-US" sz="2000" dirty="0" err="1"/>
              <a:t>ujI</a:t>
            </a:r>
            <a:r>
              <a:rPr lang="en-US" sz="2000" dirty="0"/>
              <a:t> MENYANGKUT SATU RATAAN DENGAN VARIANSI </a:t>
            </a:r>
            <a:r>
              <a:rPr lang="en-US" sz="2000" dirty="0" err="1" smtClean="0"/>
              <a:t>tidak</a:t>
            </a:r>
            <a:r>
              <a:rPr lang="en-US" sz="2000" dirty="0" smtClean="0"/>
              <a:t> DIKETAHUI</a:t>
            </a:r>
            <a:r>
              <a:rPr lang="en-US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552A9C73-06ED-419B-81B5-491CBFC223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1238" y="636668"/>
                <a:ext cx="10967472" cy="6221332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Edison Electric Institute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telah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menerbitkan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angka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banyaknya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kilowatt-jam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tahunan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digunakan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oleh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berbagai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peralatan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rumah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tangga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Disitu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dinyatakan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bahwa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alat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penyedot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debu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menggunakan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rata-rata 46 kilowatt-jam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pertahun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Bila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sampel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acak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12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rumah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diikut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menggunakan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rata-rata 42 kilowatt-jam per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tahun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simpangan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baku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11,9 kilowatt-jam,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apakah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ini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menunjukkan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pada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taraf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keberartian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0,05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bahwa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penyedot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debu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menggunakan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pada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rata-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ratanya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kurang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46 kilowatt-jam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setahun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Anggap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bahwa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populasi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kilowat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-jam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berdistribusi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normal.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Tuliskan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hipotesis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nol-nya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: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atau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=46 </m:t>
                    </m:r>
                    <m:r>
                      <a:rPr lang="en-US" sz="1800" b="0" i="1" smtClean="0">
                        <a:latin typeface="Cambria Math"/>
                        <a:ea typeface="Cambria Math" panose="02040503050406030204" pitchFamily="18" charset="0"/>
                      </a:rPr>
                      <m:t>𝑘𝑖𝑙𝑜𝑤𝑎𝑡𝑡</m:t>
                    </m:r>
                    <m:r>
                      <a:rPr lang="en-US" sz="1800" b="0" i="1" smtClean="0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/>
                        <a:ea typeface="Cambria Math" panose="02040503050406030204" pitchFamily="18" charset="0"/>
                      </a:rPr>
                      <m:t>𝑗𝑎𝑚</m:t>
                    </m:r>
                  </m:oMath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Karena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berdasarkan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soal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diminta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untuk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membuktikan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bahwa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rata-rata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usia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dewasa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ini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lebih</a:t>
                </a:r>
                <a:r>
                  <a:rPr lang="en-US" sz="18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US" sz="18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70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tahun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untuk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/>
                        <a:ea typeface="Cambria Math" panose="02040503050406030204" pitchFamily="18" charset="0"/>
                      </a:rPr>
                      <m:t>&lt;46 </m:t>
                    </m:r>
                    <m:r>
                      <a:rPr lang="en-US" sz="1800" b="0" i="1" smtClean="0">
                        <a:latin typeface="Cambria Math"/>
                        <a:ea typeface="Cambria Math" panose="02040503050406030204" pitchFamily="18" charset="0"/>
                      </a:rPr>
                      <m:t>𝑘𝑖𝑙𝑜𝑤𝑎𝑡𝑡</m:t>
                    </m:r>
                    <m:r>
                      <a:rPr lang="en-US" sz="1800" b="0" i="1" smtClean="0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/>
                        <a:ea typeface="Cambria Math" panose="02040503050406030204" pitchFamily="18" charset="0"/>
                      </a:rPr>
                      <m:t>𝑗𝑎𝑚</m:t>
                    </m:r>
                  </m:oMath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Tentukan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taraf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nyata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atau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taraf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keberartian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berukuran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)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sesuai </a:t>
                </a:r>
                <a:r>
                  <a:rPr lang="en-US" sz="1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yang </a:t>
                </a:r>
                <a:r>
                  <a:rPr lang="en-US" sz="18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ada</a:t>
                </a:r>
                <a:r>
                  <a:rPr lang="en-US" sz="1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1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soal</a:t>
                </a:r>
                <a:r>
                  <a:rPr lang="en-US" sz="1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Pilih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uji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statistik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sesuai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dan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kemudian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tentukan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atau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daerah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kritisinya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karena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varians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populasi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tidak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diketahui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karena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simpangan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baku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sampel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diketahui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digunakan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uji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Berdasarkan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gambar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x)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adalah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  <a:ea typeface="Cambria" panose="02040503050406030204" pitchFamily="18" charset="0"/>
                      </a:rPr>
                      <m:t>t</m:t>
                    </m:r>
                    <m:r>
                      <a:rPr lang="en-US" sz="1800" b="0" i="0" smtClean="0">
                        <a:latin typeface="Cambria Math"/>
                        <a:ea typeface="Cambria" panose="02040503050406030204" pitchFamily="18" charset="0"/>
                      </a:rPr>
                      <m:t>&lt;</m:t>
                    </m:r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−1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796</m:t>
                    </m:r>
                  </m:oMath>
                </a14:m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−1=12−1=11</m:t>
                    </m:r>
                  </m:oMath>
                </a14:m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untuk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mencari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t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tabel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dibutuhkan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denga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rumus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−1</m:t>
                    </m:r>
                  </m:oMath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52A9C73-06ED-419B-81B5-491CBFC22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238" y="636668"/>
                <a:ext cx="10967472" cy="6221332"/>
              </a:xfrm>
              <a:blipFill rotWithShape="1">
                <a:blip r:embed="rId3"/>
                <a:stretch>
                  <a:fillRect l="-1334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Placeholder 6" descr="skycrapers">
            <a:extLst>
              <a:ext uri="{FF2B5EF4-FFF2-40B4-BE49-F238E27FC236}">
                <a16:creationId xmlns=""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56756" y="0"/>
            <a:ext cx="1815548" cy="1663858"/>
          </a:xfr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30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61" y="380328"/>
            <a:ext cx="6958288" cy="812370"/>
          </a:xfrm>
        </p:spPr>
        <p:txBody>
          <a:bodyPr/>
          <a:lstStyle/>
          <a:p>
            <a:r>
              <a:rPr lang="en-US" dirty="0" err="1"/>
              <a:t>Lanjutan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552A9C73-06ED-419B-81B5-491CBFC223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8960" y="1086682"/>
                <a:ext cx="9837492" cy="4864997"/>
              </a:xfrm>
            </p:spPr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5"/>
                </a:pPr>
                <a:r>
                  <a:rPr lang="en-US" sz="1800" dirty="0" smtClean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Hitung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statistik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uji z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rumus</a:t>
                </a:r>
                <a:endParaRPr lang="en-US" sz="1800" dirty="0" smtClean="0">
                  <a:highlight>
                    <a:srgbClr val="FFFF00"/>
                  </a:highlight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  <a:ea typeface="Cambria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1800" b="0" i="1" smtClean="0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/>
                              <a:ea typeface="Cambria" panose="02040503050406030204" pitchFamily="18" charset="0"/>
                            </a:rPr>
                            <m:t>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>      </a:t>
                </a:r>
                <a:r>
                  <a:rPr lang="en-US" sz="1800" dirty="0" err="1">
                    <a:latin typeface="Cambria Math" panose="02040503050406030204" pitchFamily="18" charset="0"/>
                    <a:ea typeface="Cambria" panose="02040503050406030204" pitchFamily="18" charset="0"/>
                  </a:rPr>
                  <a:t>maka</a:t>
                </a:r>
                <a:endParaRPr lang="en-US" sz="1800" b="0" dirty="0"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  <a:ea typeface="Cambria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  <a:ea typeface="Cambria" panose="02040503050406030204" pitchFamily="18" charset="0"/>
                            </a:rPr>
                            <m:t>42−46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  <a:ea typeface="Cambria" panose="02040503050406030204" pitchFamily="18" charset="0"/>
                            </a:rPr>
                            <m:t>11,9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/>
                          <a:ea typeface="Cambria Math" panose="02040503050406030204" pitchFamily="18" charset="0"/>
                        </a:rPr>
                        <m:t>−1,16</m:t>
                      </m:r>
                    </m:oMath>
                  </m:oMathPara>
                </a14:m>
                <a:endParaRPr lang="en-US" sz="1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6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Keputusan: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tolak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bila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uji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statistik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tersebut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jatuh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dalam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sedangkan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bila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itu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jatuh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luar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terima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Karena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  <a:ea typeface="Cambria" panose="02040503050406030204" pitchFamily="18" charset="0"/>
                      </a:rPr>
                      <m:t>t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−1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16</m:t>
                    </m:r>
                  </m:oMath>
                </a14:m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berada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luar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wilayah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kritik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keputusan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adalah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  <a:ea typeface="Cambria" panose="02040503050406030204" pitchFamily="18" charset="0"/>
                      </a:rPr>
                      <m:t>erima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dan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simpulkan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bahwa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rata-rata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banyaknya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penggunaan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kilowatt-jam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setahun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penyedot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debu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rumah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tidak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berbeda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secara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berarti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46 kilowatt-jam. (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Terkait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penentuan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wilayah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kritik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masih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sama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penggunaan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kurva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uji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z 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52A9C73-06ED-419B-81B5-491CBFC22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960" y="1086682"/>
                <a:ext cx="9837492" cy="4864997"/>
              </a:xfrm>
              <a:blipFill rotWithShape="1">
                <a:blip r:embed="rId3"/>
                <a:stretch>
                  <a:fillRect l="-1363" r="-1487" b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Placeholder 6" descr="skycrapers">
            <a:extLst>
              <a:ext uri="{FF2B5EF4-FFF2-40B4-BE49-F238E27FC236}">
                <a16:creationId xmlns=""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452" y="-13252"/>
            <a:ext cx="1815548" cy="1663858"/>
          </a:xfr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7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1484243"/>
            <a:ext cx="5143500" cy="2779853"/>
          </a:xfrm>
        </p:spPr>
        <p:txBody>
          <a:bodyPr/>
          <a:lstStyle/>
          <a:p>
            <a:pPr algn="ctr"/>
            <a:r>
              <a:rPr lang="en-US" dirty="0"/>
              <a:t>Flashback  Uji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uji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arah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1908794"/>
          </a:xfrm>
        </p:spPr>
        <p:txBody>
          <a:bodyPr/>
          <a:lstStyle/>
          <a:p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Sebagaimana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dipelajari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pertemuan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keenam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kita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telah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mempelajari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uji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arah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uji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ekasisi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uji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pihak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dan uji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arah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uji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dwisisi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uji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pihak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. Hal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perlu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diingat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kembali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langkah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2, 4, dan 6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kita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teori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dipelajari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pertemuan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pic>
        <p:nvPicPr>
          <p:cNvPr id="10" name="Picture Placeholder 9" descr="city scape">
            <a:extLst>
              <a:ext uri="{FF2B5EF4-FFF2-40B4-BE49-F238E27FC236}">
                <a16:creationId xmlns=""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EA8484-D23B-4013-B70E-BA7D49446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37405"/>
            <a:ext cx="11150600" cy="605488"/>
          </a:xfrm>
        </p:spPr>
        <p:txBody>
          <a:bodyPr/>
          <a:lstStyle/>
          <a:p>
            <a:pPr algn="ctr"/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hipotesis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3F92B837-4239-490E-827A-E5067A1966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863158"/>
                <a:ext cx="5727342" cy="2846648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Uji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satu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arah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adalah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uji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hipotesis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tandingan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berpihak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satu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Penulisan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uji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hipotesis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satu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pihak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sebagai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berikut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342900" indent="-342900" algn="l">
                  <a:lnSpc>
                    <a:spcPct val="1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: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𝑑𝑖𝑡𝑢𝑙𝑖𝑠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𝑑𝑒𝑛𝑔𝑎𝑛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𝑡𝑎𝑛𝑑𝑎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h𝑢𝑏𝑢𝑛𝑔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"=" </m:t>
                    </m:r>
                  </m:oMath>
                </a14:m>
                <a:endParaRPr lang="en-US" sz="18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 algn="l">
                  <a:lnSpc>
                    <a:spcPct val="1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: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𝑑𝑖𝑡𝑢𝑙𝑖𝑠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𝑑𝑒𝑛𝑔𝑎𝑛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𝑡𝑎𝑛𝑑𝑎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h𝑢𝑏𝑢𝑛𝑔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"&gt;" </m:t>
                    </m:r>
                    <m:r>
                      <m:rPr>
                        <m:nor/>
                      </m:rPr>
                      <a:rPr lang="en-US" sz="1800" b="0" i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atau</m:t>
                    </m:r>
                    <m:r>
                      <m:rPr>
                        <m:nor/>
                      </m:rPr>
                      <a:rPr lang="en-US" sz="1800" b="0" i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"&lt;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“</m:t>
                    </m:r>
                  </m:oMath>
                </a14:m>
                <a:endParaRPr lang="en-US" sz="18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en-US" sz="1800" b="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Contoh</a:t>
                </a:r>
                <a:r>
                  <a:rPr lang="en-US" sz="18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l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: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    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𝑎𝑡𝑎𝑢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     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: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   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𝑎𝑡𝑎𝑢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      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: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: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 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  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: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                    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: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92B837-4239-490E-827A-E5067A1966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863158"/>
                <a:ext cx="5727342" cy="2846648"/>
              </a:xfrm>
              <a:blipFill>
                <a:blip r:embed="rId6"/>
                <a:stretch>
                  <a:fillRect l="-2447" t="-2998" r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B7BE25-7196-4B63-ACEA-C7B359D6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796C9AD-DB79-4787-8944-0661710CE800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Uji Satu </a:t>
            </a:r>
            <a:r>
              <a:rPr lang="en-US" dirty="0" err="1"/>
              <a:t>Pihak</a:t>
            </a:r>
            <a:r>
              <a:rPr lang="en-US" dirty="0"/>
              <a:t>/</a:t>
            </a:r>
            <a:r>
              <a:rPr lang="en-US" dirty="0" err="1"/>
              <a:t>arah</a:t>
            </a:r>
            <a:r>
              <a:rPr lang="en-US" dirty="0"/>
              <a:t>/</a:t>
            </a:r>
            <a:r>
              <a:rPr lang="en-US" dirty="0" err="1"/>
              <a:t>ekasisi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="" xmlns:a16="http://schemas.microsoft.com/office/drawing/2014/main" id="{1D5F6895-1DC8-4480-94AA-21D46F7CF7DC}"/>
                  </a:ext>
                </a:extLst>
              </p:cNvPr>
              <p:cNvSpPr>
                <a:spLocks noGrp="1"/>
              </p:cNvSpPr>
              <p:nvPr>
                <p:ph idx="19"/>
              </p:nvPr>
            </p:nvSpPr>
            <p:spPr>
              <a:xfrm>
                <a:off x="6255375" y="1033670"/>
                <a:ext cx="5936625" cy="3449024"/>
              </a:xfrm>
            </p:spPr>
            <p:txBody>
              <a:bodyPr/>
              <a:lstStyle/>
              <a:p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Uji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dua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arah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atau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dua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pihak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atau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dwi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sisi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adalah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uji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hipotesis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tandingan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berpihak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2.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Penulisan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uji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hipotesis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dua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arah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sebagai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berikut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 </a:t>
                </a:r>
              </a:p>
              <a:p>
                <a:pPr marL="342900" indent="-342900">
                  <a:lnSpc>
                    <a:spcPct val="1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: 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𝑑𝑖𝑡𝑢𝑙𝑖𝑠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𝑑𝑒𝑛𝑔𝑎𝑛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𝑡𝑎𝑛𝑑𝑎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h𝑢𝑏𝑢𝑛𝑔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"=" </m:t>
                    </m:r>
                  </m:oMath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: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𝑑𝑖𝑡𝑢𝑙𝑖𝑠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𝑑𝑒𝑛𝑔𝑎𝑛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𝑡𝑎𝑛𝑑𝑎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h𝑢𝑏𝑢𝑛𝑔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"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“</m:t>
                    </m:r>
                  </m:oMath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Contoh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: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𝑎𝑡𝑎𝑢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: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𝑎𝑡𝑎𝑢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: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: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𝑝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          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: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: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D5F6895-1DC8-4480-94AA-21D46F7CF7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9"/>
              </p:nvPr>
            </p:nvSpPr>
            <p:spPr>
              <a:xfrm>
                <a:off x="6255375" y="1033670"/>
                <a:ext cx="5936625" cy="3449024"/>
              </a:xfrm>
              <a:blipFill>
                <a:blip r:embed="rId7"/>
                <a:stretch>
                  <a:fillRect l="-2361" r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273F687-E820-41DB-9913-1A4C5655928E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dirty="0"/>
              <a:t>Uji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/</a:t>
            </a:r>
            <a:r>
              <a:rPr lang="en-US" dirty="0" err="1"/>
              <a:t>arah</a:t>
            </a:r>
            <a:r>
              <a:rPr lang="en-US" dirty="0"/>
              <a:t>/</a:t>
            </a:r>
            <a:r>
              <a:rPr lang="en-US" dirty="0" err="1"/>
              <a:t>dwisisi</a:t>
            </a:r>
            <a:endParaRPr lang="en-US" dirty="0"/>
          </a:p>
        </p:txBody>
      </p:sp>
      <p:pic>
        <p:nvPicPr>
          <p:cNvPr id="13" name="Picture Placeholder 12" descr="A close up of a sign&#10;&#10;Description automatically generated">
            <a:extLst>
              <a:ext uri="{FF2B5EF4-FFF2-40B4-BE49-F238E27FC236}">
                <a16:creationId xmlns="" xmlns:a16="http://schemas.microsoft.com/office/drawing/2014/main" id="{F23B6C51-6D93-4546-93C7-2192BED0B696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8"/>
          <a:srcRect l="25637" r="25637"/>
          <a:stretch>
            <a:fillRect/>
          </a:stretch>
        </p:blipFill>
        <p:spPr>
          <a:xfrm>
            <a:off x="6298782" y="4906113"/>
            <a:ext cx="605487" cy="605487"/>
          </a:xfrm>
        </p:spPr>
      </p:pic>
      <p:pic>
        <p:nvPicPr>
          <p:cNvPr id="17" name="Picture Placeholder 16" descr="A sign on a pole&#10;&#10;Description automatically generated">
            <a:extLst>
              <a:ext uri="{FF2B5EF4-FFF2-40B4-BE49-F238E27FC236}">
                <a16:creationId xmlns="" xmlns:a16="http://schemas.microsoft.com/office/drawing/2014/main" id="{E97EE6B2-CFFD-4ED1-8432-42648BA4D25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9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952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FCA160-F544-4DCC-A288-2BD42342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508753"/>
          </a:xfrm>
        </p:spPr>
        <p:txBody>
          <a:bodyPr/>
          <a:lstStyle/>
          <a:p>
            <a:pPr algn="ctr"/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dan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arah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12ED16A-4E26-4843-8F19-B39A295A3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43F7BF2-1E04-45A1-BD90-9DC9BF3B2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03" y="1033670"/>
            <a:ext cx="10576085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2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FCA160-F544-4DCC-A288-2BD42342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508753"/>
          </a:xfrm>
        </p:spPr>
        <p:txBody>
          <a:bodyPr/>
          <a:lstStyle/>
          <a:p>
            <a:pPr algn="ctr"/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dan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arah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12ED16A-4E26-4843-8F19-B39A295A3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6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5587B8-9DDF-41E9-8245-D5F6A4E9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4" y="755374"/>
            <a:ext cx="9575264" cy="573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12ED16A-4E26-4843-8F19-B39A295A3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3F0FE7-6497-454A-8697-C9BCA3AE6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997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88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55C2153-03C2-4155-8B78-9C02CB22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8</a:t>
            </a:fld>
            <a:endParaRPr lang="en-US" noProof="0" dirty="0"/>
          </a:p>
        </p:txBody>
      </p:sp>
      <p:pic>
        <p:nvPicPr>
          <p:cNvPr id="7" name="Content Placeholder 6" descr="A close up of text on a white surface&#10;&#10;Description automatically generated">
            <a:extLst>
              <a:ext uri="{FF2B5EF4-FFF2-40B4-BE49-F238E27FC236}">
                <a16:creationId xmlns="" xmlns:a16="http://schemas.microsoft.com/office/drawing/2014/main" id="{427F9A6E-341D-495A-A8C3-6ED5137E6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99" t="-550" r="8291" b="550"/>
          <a:stretch/>
        </p:blipFill>
        <p:spPr>
          <a:xfrm>
            <a:off x="2912" y="-111087"/>
            <a:ext cx="4538345" cy="7035347"/>
          </a:xfrm>
        </p:spPr>
      </p:pic>
    </p:spTree>
    <p:extLst>
      <p:ext uri="{BB962C8B-B14F-4D97-AF65-F5344CB8AC3E}">
        <p14:creationId xmlns:p14="http://schemas.microsoft.com/office/powerpoint/2010/main" val="25239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55C2153-03C2-4155-8B78-9C02CB22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B43596A0-ABBF-4085-8F12-0C9C6AC6B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01" t="11676" r="14240" b="10943"/>
          <a:stretch/>
        </p:blipFill>
        <p:spPr>
          <a:xfrm>
            <a:off x="-1" y="-1"/>
            <a:ext cx="4492487" cy="7140495"/>
          </a:xfrm>
        </p:spPr>
      </p:pic>
      <p:pic>
        <p:nvPicPr>
          <p:cNvPr id="4" name="Content Placeholder 5" descr="A close up of text on a white background&#10;&#10;Description automatically generated">
            <a:extLst>
              <a:ext uri="{FF2B5EF4-FFF2-40B4-BE49-F238E27FC236}">
                <a16:creationId xmlns="" xmlns:a16="http://schemas.microsoft.com/office/drawing/2014/main" id="{3E34F6E9-250B-4D41-B89D-FDD8874118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083"/>
          <a:stretch/>
        </p:blipFill>
        <p:spPr>
          <a:xfrm>
            <a:off x="5071836" y="141246"/>
            <a:ext cx="605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A9B47F-3DD8-4645-81DC-B88780643C0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0</TotalTime>
  <Words>1685</Words>
  <Application>Microsoft Office PowerPoint</Application>
  <PresentationFormat>Custom</PresentationFormat>
  <Paragraphs>103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Uji hipotesis untuk data yang normal namun tidak homogen</vt:lpstr>
      <vt:lpstr>LANGKAH-LANGKAH UJI HIPOTESIS</vt:lpstr>
      <vt:lpstr>Flashback  Uji satu arah uji dua arah</vt:lpstr>
      <vt:lpstr>Arah pengajuan hipotesis</vt:lpstr>
      <vt:lpstr>Kurva satu arah dan dua arah</vt:lpstr>
      <vt:lpstr>Kurva satu arah dan dua arah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Daerah penerimaan dan penolakan H_0</vt:lpstr>
      <vt:lpstr>Uji menyangkut dua rataan</vt:lpstr>
      <vt:lpstr>UJI MENYANGKUT DUA RATAAN</vt:lpstr>
      <vt:lpstr>Uji menyangkut dua rataan</vt:lpstr>
      <vt:lpstr>Contoh 1 (ujI MENYANGKUT DUA RATAAN DENGAN VARIANSI DIKETAHUI)</vt:lpstr>
      <vt:lpstr>Lanjutan Contoh 1</vt:lpstr>
      <vt:lpstr>Contoh 2 (ujI MENYANGKUT SATU RATAAN DENGAN VARIANSI DIKETAHUI)</vt:lpstr>
      <vt:lpstr>Lanjutan Contoh 2</vt:lpstr>
      <vt:lpstr>Uji menyangkut Satu rataan</vt:lpstr>
      <vt:lpstr>Contoh 1 (ujI MENYANGKUT SATU RATAAN DENGAN VARIANSI tidak DIKETAHUI)</vt:lpstr>
      <vt:lpstr>Lanjutan Contoh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2020-05-05T13:43:08Z</dcterms:created>
  <dcterms:modified xsi:type="dcterms:W3CDTF">2020-06-03T04:21:45Z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