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67" r:id="rId3"/>
    <p:sldId id="260" r:id="rId4"/>
    <p:sldId id="261" r:id="rId5"/>
    <p:sldId id="279" r:id="rId6"/>
    <p:sldId id="275" r:id="rId7"/>
    <p:sldId id="276" r:id="rId8"/>
    <p:sldId id="266" r:id="rId9"/>
    <p:sldId id="278" r:id="rId10"/>
    <p:sldId id="277" r:id="rId11"/>
    <p:sldId id="268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9E329A-B470-469A-85A7-DCC54C3948C9}">
          <p14:sldIdLst>
            <p14:sldId id="256"/>
            <p14:sldId id="267"/>
            <p14:sldId id="260"/>
            <p14:sldId id="261"/>
            <p14:sldId id="279"/>
            <p14:sldId id="275"/>
            <p14:sldId id="276"/>
            <p14:sldId id="266"/>
            <p14:sldId id="278"/>
            <p14:sldId id="277"/>
            <p14:sldId id="268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72345051-2045-45DA-935E-2E3CA1A69ADC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992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1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72345051-2045-45DA-935E-2E3CA1A69ADC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68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01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622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06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25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71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99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72345051-2045-45DA-935E-2E3CA1A69ADC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30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72345051-2045-45DA-935E-2E3CA1A69ADC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1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72345051-2045-45DA-935E-2E3CA1A69ADC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79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0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7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49E924-52CE-4CD4-9EFF-05C6FE1520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t="856" r="-1" b="-1"/>
          <a:stretch/>
        </p:blipFill>
        <p:spPr>
          <a:xfrm>
            <a:off x="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0A16EF-E0F0-4848-BB7F-BA3028753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250854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solidFill>
                  <a:srgbClr val="FFFF00"/>
                </a:solidFill>
              </a:rPr>
              <a:t>UKURAN STATISTIK BAGI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F8A699-25A1-42E3-A835-EDF14E955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9431"/>
            <a:ext cx="9144000" cy="1695351"/>
          </a:xfrm>
        </p:spPr>
        <p:txBody>
          <a:bodyPr>
            <a:normAutofit fontScale="85000" lnSpcReduction="20000"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Parameter dan </a:t>
            </a:r>
            <a:r>
              <a:rPr lang="en-US" sz="3200" dirty="0" err="1">
                <a:solidFill>
                  <a:srgbClr val="FFFF00"/>
                </a:solidFill>
              </a:rPr>
              <a:t>Statistik</a:t>
            </a:r>
            <a:endParaRPr lang="en-US" sz="3200" dirty="0">
              <a:solidFill>
                <a:srgbClr val="FFFF00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FFFF00"/>
                </a:solidFill>
              </a:rPr>
              <a:t>Ukuran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Pemusatan</a:t>
            </a:r>
            <a:r>
              <a:rPr lang="en-US" sz="3200" dirty="0">
                <a:solidFill>
                  <a:srgbClr val="FFFF00"/>
                </a:solidFill>
              </a:rPr>
              <a:t> Data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FFFF00"/>
                </a:solidFill>
              </a:rPr>
              <a:t>Ukuran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Keragaman</a:t>
            </a:r>
            <a:r>
              <a:rPr lang="en-US" sz="3200" dirty="0">
                <a:solidFill>
                  <a:srgbClr val="FFFF00"/>
                </a:solidFill>
              </a:rPr>
              <a:t> Data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6D4206-7FE5-42DB-90F5-4A7EE611B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4821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59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3">
                <a:extLst>
                  <a:ext uri="{FF2B5EF4-FFF2-40B4-BE49-F238E27FC236}">
                    <a16:creationId xmlns:a16="http://schemas.microsoft.com/office/drawing/2014/main" id="{D0A589F1-6C91-4752-834A-A35E030F62E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740349" y="185530"/>
              <a:ext cx="2345633" cy="29707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6920">
                      <a:extLst>
                        <a:ext uri="{9D8B030D-6E8A-4147-A177-3AD203B41FA5}">
                          <a16:colId xmlns:a16="http://schemas.microsoft.com/office/drawing/2014/main" val="1700481717"/>
                        </a:ext>
                      </a:extLst>
                    </a:gridCol>
                    <a:gridCol w="583096">
                      <a:extLst>
                        <a:ext uri="{9D8B030D-6E8A-4147-A177-3AD203B41FA5}">
                          <a16:colId xmlns:a16="http://schemas.microsoft.com/office/drawing/2014/main" val="1883641633"/>
                        </a:ext>
                      </a:extLst>
                    </a:gridCol>
                    <a:gridCol w="715617">
                      <a:extLst>
                        <a:ext uri="{9D8B030D-6E8A-4147-A177-3AD203B41FA5}">
                          <a16:colId xmlns:a16="http://schemas.microsoft.com/office/drawing/2014/main" val="3772956427"/>
                        </a:ext>
                      </a:extLst>
                    </a:gridCol>
                  </a:tblGrid>
                  <a:tr h="371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Nilai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7514133"/>
                      </a:ext>
                    </a:extLst>
                  </a:tr>
                  <a:tr h="371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35 – 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2944905"/>
                      </a:ext>
                    </a:extLst>
                  </a:tr>
                  <a:tr h="371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44 – 52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7396455"/>
                      </a:ext>
                    </a:extLst>
                  </a:tr>
                  <a:tr h="371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53 – 61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4783624"/>
                      </a:ext>
                    </a:extLst>
                  </a:tr>
                  <a:tr h="371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62 – 70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0924673"/>
                      </a:ext>
                    </a:extLst>
                  </a:tr>
                  <a:tr h="371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71 – 79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7275975"/>
                      </a:ext>
                    </a:extLst>
                  </a:tr>
                  <a:tr h="371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80 – 88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39628701"/>
                      </a:ext>
                    </a:extLst>
                  </a:tr>
                  <a:tr h="371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89 – 97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94147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3">
                <a:extLst>
                  <a:ext uri="{FF2B5EF4-FFF2-40B4-BE49-F238E27FC236}">
                    <a16:creationId xmlns:a16="http://schemas.microsoft.com/office/drawing/2014/main" id="{D0A589F1-6C91-4752-834A-A35E030F62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996681"/>
                  </p:ext>
                </p:extLst>
              </p:nvPr>
            </p:nvGraphicFramePr>
            <p:xfrm>
              <a:off x="9740349" y="185530"/>
              <a:ext cx="2345633" cy="29707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6920">
                      <a:extLst>
                        <a:ext uri="{9D8B030D-6E8A-4147-A177-3AD203B41FA5}">
                          <a16:colId xmlns:a16="http://schemas.microsoft.com/office/drawing/2014/main" val="1700481717"/>
                        </a:ext>
                      </a:extLst>
                    </a:gridCol>
                    <a:gridCol w="583096">
                      <a:extLst>
                        <a:ext uri="{9D8B030D-6E8A-4147-A177-3AD203B41FA5}">
                          <a16:colId xmlns:a16="http://schemas.microsoft.com/office/drawing/2014/main" val="1883641633"/>
                        </a:ext>
                      </a:extLst>
                    </a:gridCol>
                    <a:gridCol w="715617">
                      <a:extLst>
                        <a:ext uri="{9D8B030D-6E8A-4147-A177-3AD203B41FA5}">
                          <a16:colId xmlns:a16="http://schemas.microsoft.com/office/drawing/2014/main" val="3772956427"/>
                        </a:ext>
                      </a:extLst>
                    </a:gridCol>
                  </a:tblGrid>
                  <a:tr h="371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Nilai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0208" t="-8197" r="-127083" b="-7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7966" t="-8197" r="-3390" b="-7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7514133"/>
                      </a:ext>
                    </a:extLst>
                  </a:tr>
                  <a:tr h="371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35 – 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2944905"/>
                      </a:ext>
                    </a:extLst>
                  </a:tr>
                  <a:tr h="371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44 – 52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7396455"/>
                      </a:ext>
                    </a:extLst>
                  </a:tr>
                  <a:tr h="371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53 – 61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4783624"/>
                      </a:ext>
                    </a:extLst>
                  </a:tr>
                  <a:tr h="371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62 – 70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0924673"/>
                      </a:ext>
                    </a:extLst>
                  </a:tr>
                  <a:tr h="371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71 – 79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7275975"/>
                      </a:ext>
                    </a:extLst>
                  </a:tr>
                  <a:tr h="371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80 – 88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39628701"/>
                      </a:ext>
                    </a:extLst>
                  </a:tr>
                  <a:tr h="371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89 – 97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94147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133209-9F15-4000-9AE0-03ACF78254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138" y="185529"/>
                <a:ext cx="12317897" cy="6486941"/>
              </a:xfrm>
              <a:prstGeom prst="rect">
                <a:avLst/>
              </a:prstGeom>
            </p:spPr>
            <p:txBody>
              <a:bodyPr/>
              <a:lstStyle>
                <a:lvl1pPr marL="32004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2000" kern="12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800" kern="12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6012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600" i="1" kern="12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kern="12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60020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i="1" kern="12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92024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24028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i="1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56032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88036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i="1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Corbel" panose="020B0503020204020204" pitchFamily="34" charset="0"/>
                  <a:buNone/>
                </a:pPr>
                <a:r>
                  <a:rPr lang="en-US" dirty="0" err="1"/>
                  <a:t>Tentukan</a:t>
                </a:r>
                <a:r>
                  <a:rPr lang="en-US" dirty="0"/>
                  <a:t> </a:t>
                </a:r>
                <a:r>
                  <a:rPr lang="en-US" dirty="0" err="1"/>
                  <a:t>simpangan</a:t>
                </a:r>
                <a:r>
                  <a:rPr lang="en-US" dirty="0"/>
                  <a:t> </a:t>
                </a:r>
                <a:r>
                  <a:rPr lang="en-US" dirty="0" err="1"/>
                  <a:t>baku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Tabel</a:t>
                </a:r>
                <a:r>
                  <a:rPr lang="en-US" dirty="0"/>
                  <a:t> di </a:t>
                </a:r>
                <a:r>
                  <a:rPr lang="en-US" dirty="0" err="1"/>
                  <a:t>samping</a:t>
                </a:r>
                <a:r>
                  <a:rPr lang="en-US" dirty="0"/>
                  <a:t>!</a:t>
                </a:r>
              </a:p>
              <a:p>
                <a:pPr marL="0" indent="0">
                  <a:buFont typeface="Corbel" panose="020B0503020204020204" pitchFamily="34" charset="0"/>
                  <a:buNone/>
                </a:pPr>
                <a:r>
                  <a:rPr lang="en-US" dirty="0" err="1"/>
                  <a:t>Jawaban</a:t>
                </a:r>
                <a:r>
                  <a:rPr lang="en-US" dirty="0"/>
                  <a:t>:</a:t>
                </a:r>
              </a:p>
              <a:p>
                <a:pPr marL="0" indent="0">
                  <a:buFont typeface="Corbel" panose="020B0503020204020204" pitchFamily="34" charset="0"/>
                  <a:buNone/>
                </a:pPr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39,48,57,66,75,84, 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𝑑𝑎𝑛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93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titik-titik</a:t>
                </a:r>
                <a:r>
                  <a:rPr lang="en-US" dirty="0"/>
                  <a:t> </a:t>
                </a:r>
                <a:r>
                  <a:rPr lang="en-US" dirty="0" err="1"/>
                  <a:t>tengah</a:t>
                </a:r>
                <a:r>
                  <a:rPr lang="en-US" dirty="0"/>
                  <a:t> </a:t>
                </a:r>
                <a:r>
                  <a:rPr lang="en-US" dirty="0" err="1"/>
                  <a:t>kelas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frekuensi</a:t>
                </a:r>
                <a:r>
                  <a:rPr lang="en-US" dirty="0"/>
                  <a:t> </a:t>
                </a:r>
                <a:r>
                  <a:rPr lang="en-US" dirty="0" err="1"/>
                  <a:t>kelas</a:t>
                </a:r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Corbel" panose="020B0503020204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3,2,3,7,13,13, 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𝑑𝑎𝑛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9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ragam</a:t>
                </a:r>
                <a:r>
                  <a:rPr lang="en-US" dirty="0"/>
                  <a:t> </a:t>
                </a:r>
                <a:r>
                  <a:rPr lang="en-US" dirty="0" err="1"/>
                  <a:t>contoh</a:t>
                </a:r>
                <a:r>
                  <a:rPr lang="en-US" dirty="0"/>
                  <a:t>/</a:t>
                </a:r>
                <a:r>
                  <a:rPr lang="en-US" dirty="0" err="1"/>
                  <a:t>sampel</a:t>
                </a:r>
                <a:r>
                  <a:rPr lang="en-US" dirty="0"/>
                  <a:t> </a:t>
                </a:r>
                <a:r>
                  <a:rPr lang="en-US" dirty="0" err="1"/>
                  <a:t>bagi</a:t>
                </a:r>
                <a:r>
                  <a:rPr lang="en-US" dirty="0"/>
                  <a:t> data yang </a:t>
                </a:r>
                <a:r>
                  <a:rPr lang="en-US" dirty="0" err="1"/>
                  <a:t>telah</a:t>
                </a:r>
                <a:r>
                  <a:rPr lang="en-US" dirty="0"/>
                  <a:t> </a:t>
                </a:r>
                <a:r>
                  <a:rPr lang="en-US" dirty="0" err="1"/>
                  <a:t>dikelompokkan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endParaRPr lang="en-US" dirty="0"/>
              </a:p>
              <a:p>
                <a:pPr marL="0" indent="0">
                  <a:buFont typeface="Corbel" panose="020B0503020204020204" pitchFamily="34" charset="0"/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𝟓𝟎</m:t>
                          </m:r>
                          <m:d>
                            <m:dPr>
                              <m:begChr m:val="["/>
                              <m:ctrlP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+…+(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𝟓𝟎</m:t>
                          </m:r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𝟓𝟎</m:t>
                          </m:r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𝟓𝟎</m:t>
                          </m:r>
                          <m:d>
                            <m:dPr>
                              <m:begChr m:val="["/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𝟑𝟗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𝟒𝟖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𝟓𝟕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𝟓𝟕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𝟕𝟓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𝟖𝟒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𝟗𝟑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)]−[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𝟑𝟗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+…+(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𝟗𝟑</m:t>
                          </m:r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𝟓𝟎</m:t>
                          </m:r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𝟒𝟗</m:t>
                          </m:r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133209-9F15-4000-9AE0-03ACF7825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8" y="185529"/>
                <a:ext cx="12317897" cy="6486941"/>
              </a:xfrm>
              <a:prstGeom prst="rect">
                <a:avLst/>
              </a:prstGeom>
              <a:blipFill>
                <a:blip r:embed="rId3"/>
                <a:stretch>
                  <a:fillRect l="-495" t="-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408611B-B42F-49F8-B205-947D3AF78BA1}"/>
                  </a:ext>
                </a:extLst>
              </p:cNvPr>
              <p:cNvSpPr/>
              <p:nvPr/>
            </p:nvSpPr>
            <p:spPr>
              <a:xfrm>
                <a:off x="331304" y="4693391"/>
                <a:ext cx="11529391" cy="1894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𝟓𝟎</m:t>
                          </m:r>
                          <m:d>
                            <m:dPr>
                              <m:begChr m:val="["/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𝟑𝟗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𝟒𝟖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)+(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𝟓𝟕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)+(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𝟔𝟔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)+(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𝟕𝟓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)+(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𝟖𝟒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)+(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𝟗𝟑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)]−[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𝟑𝟗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+…+(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𝟗𝟑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𝟓𝟎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𝟒𝟗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292,104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−[(3750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2450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14.605.200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−(14.062.500)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2450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542.700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2.450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=221,51 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221,51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=14,883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diperoleh</a:t>
                </a:r>
                <a:r>
                  <a:rPr lang="en-US" dirty="0"/>
                  <a:t> </a:t>
                </a:r>
                <a:r>
                  <a:rPr lang="en-US" dirty="0" err="1"/>
                  <a:t>simpangan</a:t>
                </a:r>
                <a:r>
                  <a:rPr lang="en-US" dirty="0"/>
                  <a:t> </a:t>
                </a:r>
                <a:r>
                  <a:rPr lang="en-US" dirty="0" err="1"/>
                  <a:t>baku</a:t>
                </a:r>
                <a:r>
                  <a:rPr lang="en-US" dirty="0"/>
                  <a:t> </a:t>
                </a:r>
                <a:r>
                  <a:rPr lang="en-US" dirty="0" err="1"/>
                  <a:t>atau</a:t>
                </a:r>
                <a:r>
                  <a:rPr lang="en-US" dirty="0"/>
                  <a:t> </a:t>
                </a:r>
                <a:r>
                  <a:rPr lang="en-US" dirty="0" err="1"/>
                  <a:t>standar</a:t>
                </a:r>
                <a:r>
                  <a:rPr lang="en-US" dirty="0"/>
                  <a:t> </a:t>
                </a:r>
                <a:r>
                  <a:rPr lang="en-US" dirty="0" err="1"/>
                  <a:t>deviasi</a:t>
                </a:r>
                <a:r>
                  <a:rPr lang="en-US" dirty="0"/>
                  <a:t> 14,883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408611B-B42F-49F8-B205-947D3AF78B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04" y="4693391"/>
                <a:ext cx="11529391" cy="1894108"/>
              </a:xfrm>
              <a:prstGeom prst="rect">
                <a:avLst/>
              </a:prstGeom>
              <a:blipFill>
                <a:blip r:embed="rId4"/>
                <a:stretch>
                  <a:fillRect l="-423" b="-3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199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5AFF0-3B96-4B7C-969B-19D98C5D1030}"/>
              </a:ext>
            </a:extLst>
          </p:cNvPr>
          <p:cNvSpPr txBox="1">
            <a:spLocks/>
          </p:cNvSpPr>
          <p:nvPr/>
        </p:nvSpPr>
        <p:spPr>
          <a:xfrm>
            <a:off x="508552" y="210239"/>
            <a:ext cx="11683448" cy="6437522"/>
          </a:xfrm>
          <a:prstGeom prst="rect">
            <a:avLst/>
          </a:prstGeom>
          <a:noFill/>
        </p:spPr>
        <p:txBody>
          <a:bodyPr/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rbel" panose="020B0503020204020204" pitchFamily="34" charset="0"/>
              <a:buNone/>
            </a:pP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ragam</a:t>
            </a:r>
            <a:r>
              <a:rPr lang="en-US" dirty="0"/>
              <a:t> dan </a:t>
            </a:r>
            <a:r>
              <a:rPr lang="en-US" dirty="0" err="1"/>
              <a:t>simpangan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data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!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  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disajikan</a:t>
            </a:r>
            <a:r>
              <a:rPr lang="en-US" dirty="0"/>
              <a:t> </a:t>
            </a:r>
            <a:r>
              <a:rPr lang="en-US" dirty="0" err="1"/>
              <a:t>sebaran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populasi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umur</a:t>
            </a:r>
            <a:r>
              <a:rPr lang="en-US" dirty="0"/>
              <a:t> di </a:t>
            </a:r>
            <a:r>
              <a:rPr lang="en-US" dirty="0" err="1"/>
              <a:t>suatu</a:t>
            </a:r>
            <a:r>
              <a:rPr lang="en-US" dirty="0"/>
              <a:t> RT</a:t>
            </a:r>
          </a:p>
          <a:p>
            <a:pPr marL="0" indent="0">
              <a:buNone/>
            </a:pPr>
            <a:r>
              <a:rPr lang="en-US" dirty="0"/>
              <a:t>14	20	18	30	25	22	35	40	60	62	55	35	35</a:t>
            </a:r>
          </a:p>
          <a:p>
            <a:pPr marL="0" indent="0">
              <a:buNone/>
            </a:pPr>
            <a:r>
              <a:rPr lang="en-US" dirty="0"/>
              <a:t>39	44	27	18	16	16	17	8	7	13	20	22	31</a:t>
            </a:r>
          </a:p>
          <a:p>
            <a:pPr marL="0" indent="0">
              <a:buNone/>
            </a:pPr>
            <a:r>
              <a:rPr lang="en-US" dirty="0"/>
              <a:t>44	45	29	28	27	26	13	14	8	10	17	12	12</a:t>
            </a:r>
          </a:p>
          <a:p>
            <a:pPr marL="0" indent="0">
              <a:buNone/>
            </a:pPr>
            <a:r>
              <a:rPr lang="en-US" dirty="0"/>
              <a:t>11	9	10	15	30	31	58	60	59	46	43	29	20</a:t>
            </a:r>
          </a:p>
          <a:p>
            <a:pPr marL="0" indent="0">
              <a:buNone/>
            </a:pPr>
            <a:r>
              <a:rPr lang="en-US" dirty="0"/>
              <a:t>22	35	32	16	12	8	20	29	65	66	58	49	53</a:t>
            </a:r>
          </a:p>
          <a:p>
            <a:pPr marL="0" indent="0">
              <a:buNone/>
            </a:pPr>
            <a:r>
              <a:rPr lang="en-US" dirty="0" err="1"/>
              <a:t>Tentukanlah</a:t>
            </a:r>
            <a:r>
              <a:rPr lang="en-US" dirty="0"/>
              <a:t> </a:t>
            </a:r>
            <a:r>
              <a:rPr lang="en-US" dirty="0" err="1"/>
              <a:t>ragam</a:t>
            </a:r>
            <a:r>
              <a:rPr lang="en-US" dirty="0"/>
              <a:t> dan </a:t>
            </a:r>
            <a:r>
              <a:rPr lang="en-US" dirty="0" err="1"/>
              <a:t>simpangan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data </a:t>
            </a:r>
            <a:r>
              <a:rPr lang="en-US" dirty="0" err="1"/>
              <a:t>tersebut</a:t>
            </a:r>
            <a:r>
              <a:rPr lang="en-US" dirty="0"/>
              <a:t>!</a:t>
            </a:r>
          </a:p>
          <a:p>
            <a:pPr marL="0" indent="0">
              <a:buFont typeface="Corbel" panose="020B0503020204020204" pitchFamily="34" charset="0"/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26B4EFB-1B0C-4747-8064-02D524213AAC}"/>
              </a:ext>
            </a:extLst>
          </p:cNvPr>
          <p:cNvGraphicFramePr>
            <a:graphicFrameLocks noGrp="1"/>
          </p:cNvGraphicFramePr>
          <p:nvPr/>
        </p:nvGraphicFramePr>
        <p:xfrm>
          <a:off x="1007165" y="711570"/>
          <a:ext cx="6100455" cy="732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293">
                  <a:extLst>
                    <a:ext uri="{9D8B030D-6E8A-4147-A177-3AD203B41FA5}">
                      <a16:colId xmlns:a16="http://schemas.microsoft.com/office/drawing/2014/main" val="3653934593"/>
                    </a:ext>
                  </a:extLst>
                </a:gridCol>
                <a:gridCol w="649600">
                  <a:extLst>
                    <a:ext uri="{9D8B030D-6E8A-4147-A177-3AD203B41FA5}">
                      <a16:colId xmlns:a16="http://schemas.microsoft.com/office/drawing/2014/main" val="2454474469"/>
                    </a:ext>
                  </a:extLst>
                </a:gridCol>
                <a:gridCol w="642571">
                  <a:extLst>
                    <a:ext uri="{9D8B030D-6E8A-4147-A177-3AD203B41FA5}">
                      <a16:colId xmlns:a16="http://schemas.microsoft.com/office/drawing/2014/main" val="2081863009"/>
                    </a:ext>
                  </a:extLst>
                </a:gridCol>
                <a:gridCol w="619715">
                  <a:extLst>
                    <a:ext uri="{9D8B030D-6E8A-4147-A177-3AD203B41FA5}">
                      <a16:colId xmlns:a16="http://schemas.microsoft.com/office/drawing/2014/main" val="1095213762"/>
                    </a:ext>
                  </a:extLst>
                </a:gridCol>
                <a:gridCol w="646086">
                  <a:extLst>
                    <a:ext uri="{9D8B030D-6E8A-4147-A177-3AD203B41FA5}">
                      <a16:colId xmlns:a16="http://schemas.microsoft.com/office/drawing/2014/main" val="1158143754"/>
                    </a:ext>
                  </a:extLst>
                </a:gridCol>
                <a:gridCol w="593343">
                  <a:extLst>
                    <a:ext uri="{9D8B030D-6E8A-4147-A177-3AD203B41FA5}">
                      <a16:colId xmlns:a16="http://schemas.microsoft.com/office/drawing/2014/main" val="1839876947"/>
                    </a:ext>
                  </a:extLst>
                </a:gridCol>
                <a:gridCol w="609453">
                  <a:extLst>
                    <a:ext uri="{9D8B030D-6E8A-4147-A177-3AD203B41FA5}">
                      <a16:colId xmlns:a16="http://schemas.microsoft.com/office/drawing/2014/main" val="4294913533"/>
                    </a:ext>
                  </a:extLst>
                </a:gridCol>
                <a:gridCol w="616792">
                  <a:extLst>
                    <a:ext uri="{9D8B030D-6E8A-4147-A177-3AD203B41FA5}">
                      <a16:colId xmlns:a16="http://schemas.microsoft.com/office/drawing/2014/main" val="425931540"/>
                    </a:ext>
                  </a:extLst>
                </a:gridCol>
                <a:gridCol w="540602">
                  <a:extLst>
                    <a:ext uri="{9D8B030D-6E8A-4147-A177-3AD203B41FA5}">
                      <a16:colId xmlns:a16="http://schemas.microsoft.com/office/drawing/2014/main" val="4072505537"/>
                    </a:ext>
                  </a:extLst>
                </a:gridCol>
              </a:tblGrid>
              <a:tr h="36122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Nilai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16326"/>
                  </a:ext>
                </a:extLst>
              </a:tr>
              <a:tr h="366245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Frekuensi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252378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783F8988-716C-4CB9-AC82-7E42B2878D74}"/>
              </a:ext>
            </a:extLst>
          </p:cNvPr>
          <p:cNvGraphicFramePr>
            <a:graphicFrameLocks noGrp="1"/>
          </p:cNvGraphicFramePr>
          <p:nvPr/>
        </p:nvGraphicFramePr>
        <p:xfrm>
          <a:off x="1007165" y="1916406"/>
          <a:ext cx="8770572" cy="732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730">
                  <a:extLst>
                    <a:ext uri="{9D8B030D-6E8A-4147-A177-3AD203B41FA5}">
                      <a16:colId xmlns:a16="http://schemas.microsoft.com/office/drawing/2014/main" val="3653934593"/>
                    </a:ext>
                  </a:extLst>
                </a:gridCol>
                <a:gridCol w="609732">
                  <a:extLst>
                    <a:ext uri="{9D8B030D-6E8A-4147-A177-3AD203B41FA5}">
                      <a16:colId xmlns:a16="http://schemas.microsoft.com/office/drawing/2014/main" val="2454474469"/>
                    </a:ext>
                  </a:extLst>
                </a:gridCol>
                <a:gridCol w="603133">
                  <a:extLst>
                    <a:ext uri="{9D8B030D-6E8A-4147-A177-3AD203B41FA5}">
                      <a16:colId xmlns:a16="http://schemas.microsoft.com/office/drawing/2014/main" val="2081863009"/>
                    </a:ext>
                  </a:extLst>
                </a:gridCol>
                <a:gridCol w="581680">
                  <a:extLst>
                    <a:ext uri="{9D8B030D-6E8A-4147-A177-3AD203B41FA5}">
                      <a16:colId xmlns:a16="http://schemas.microsoft.com/office/drawing/2014/main" val="1095213762"/>
                    </a:ext>
                  </a:extLst>
                </a:gridCol>
                <a:gridCol w="606433">
                  <a:extLst>
                    <a:ext uri="{9D8B030D-6E8A-4147-A177-3AD203B41FA5}">
                      <a16:colId xmlns:a16="http://schemas.microsoft.com/office/drawing/2014/main" val="1158143754"/>
                    </a:ext>
                  </a:extLst>
                </a:gridCol>
                <a:gridCol w="556927">
                  <a:extLst>
                    <a:ext uri="{9D8B030D-6E8A-4147-A177-3AD203B41FA5}">
                      <a16:colId xmlns:a16="http://schemas.microsoft.com/office/drawing/2014/main" val="1839876947"/>
                    </a:ext>
                  </a:extLst>
                </a:gridCol>
                <a:gridCol w="618807">
                  <a:extLst>
                    <a:ext uri="{9D8B030D-6E8A-4147-A177-3AD203B41FA5}">
                      <a16:colId xmlns:a16="http://schemas.microsoft.com/office/drawing/2014/main" val="4294913533"/>
                    </a:ext>
                  </a:extLst>
                </a:gridCol>
                <a:gridCol w="532176">
                  <a:extLst>
                    <a:ext uri="{9D8B030D-6E8A-4147-A177-3AD203B41FA5}">
                      <a16:colId xmlns:a16="http://schemas.microsoft.com/office/drawing/2014/main" val="425931540"/>
                    </a:ext>
                  </a:extLst>
                </a:gridCol>
                <a:gridCol w="507422">
                  <a:extLst>
                    <a:ext uri="{9D8B030D-6E8A-4147-A177-3AD203B41FA5}">
                      <a16:colId xmlns:a16="http://schemas.microsoft.com/office/drawing/2014/main" val="4072505537"/>
                    </a:ext>
                  </a:extLst>
                </a:gridCol>
                <a:gridCol w="507422">
                  <a:extLst>
                    <a:ext uri="{9D8B030D-6E8A-4147-A177-3AD203B41FA5}">
                      <a16:colId xmlns:a16="http://schemas.microsoft.com/office/drawing/2014/main" val="4168750983"/>
                    </a:ext>
                  </a:extLst>
                </a:gridCol>
                <a:gridCol w="507422">
                  <a:extLst>
                    <a:ext uri="{9D8B030D-6E8A-4147-A177-3AD203B41FA5}">
                      <a16:colId xmlns:a16="http://schemas.microsoft.com/office/drawing/2014/main" val="3246803032"/>
                    </a:ext>
                  </a:extLst>
                </a:gridCol>
                <a:gridCol w="507422">
                  <a:extLst>
                    <a:ext uri="{9D8B030D-6E8A-4147-A177-3AD203B41FA5}">
                      <a16:colId xmlns:a16="http://schemas.microsoft.com/office/drawing/2014/main" val="1906545499"/>
                    </a:ext>
                  </a:extLst>
                </a:gridCol>
                <a:gridCol w="507422">
                  <a:extLst>
                    <a:ext uri="{9D8B030D-6E8A-4147-A177-3AD203B41FA5}">
                      <a16:colId xmlns:a16="http://schemas.microsoft.com/office/drawing/2014/main" val="1687340951"/>
                    </a:ext>
                  </a:extLst>
                </a:gridCol>
                <a:gridCol w="507422">
                  <a:extLst>
                    <a:ext uri="{9D8B030D-6E8A-4147-A177-3AD203B41FA5}">
                      <a16:colId xmlns:a16="http://schemas.microsoft.com/office/drawing/2014/main" val="2379342603"/>
                    </a:ext>
                  </a:extLst>
                </a:gridCol>
                <a:gridCol w="507422">
                  <a:extLst>
                    <a:ext uri="{9D8B030D-6E8A-4147-A177-3AD203B41FA5}">
                      <a16:colId xmlns:a16="http://schemas.microsoft.com/office/drawing/2014/main" val="3240079857"/>
                    </a:ext>
                  </a:extLst>
                </a:gridCol>
              </a:tblGrid>
              <a:tr h="36122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Nilai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16326"/>
                  </a:ext>
                </a:extLst>
              </a:tr>
              <a:tr h="366245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Frekuensi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252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96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3059B4-DB54-44F5-86A5-85007A74DBF6}"/>
              </a:ext>
            </a:extLst>
          </p:cNvPr>
          <p:cNvSpPr/>
          <p:nvPr/>
        </p:nvSpPr>
        <p:spPr>
          <a:xfrm>
            <a:off x="530086" y="454097"/>
            <a:ext cx="11661914" cy="3567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disajikan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Modal (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Jutaan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pada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perusahaan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	18	69	51	71	92	35	28	60	45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63	59	64	98	47	49	48	64	58	74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85	56	72	38	89	55	28	67	84	78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	73	65	66	86	96	57	76	57	19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lain" startAt="54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76	49	53	83	55	83	47	64	39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Buatlah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Tabel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Distribusi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Frekuensi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Dan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Tentukan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ragam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simpangan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baku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52609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DA614-E155-4FB6-A14A-D871C8D43F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Ukuran</a:t>
            </a:r>
            <a:r>
              <a:rPr lang="en-US" sz="3200" dirty="0"/>
              <a:t> </a:t>
            </a:r>
            <a:r>
              <a:rPr lang="en-US" sz="3200" dirty="0" err="1"/>
              <a:t>Keragaman</a:t>
            </a:r>
            <a:r>
              <a:rPr lang="en-US" sz="3200" dirty="0"/>
              <a:t> Data</a:t>
            </a:r>
            <a:br>
              <a:rPr lang="en-US" sz="3200" dirty="0"/>
            </a:br>
            <a:br>
              <a:rPr lang="en-US" sz="3200" dirty="0"/>
            </a:br>
            <a:r>
              <a:rPr lang="en-US" sz="1500" dirty="0" err="1"/>
              <a:t>Mahasiswa</a:t>
            </a:r>
            <a:r>
              <a:rPr lang="en-US" sz="1500" dirty="0"/>
              <a:t> </a:t>
            </a:r>
            <a:r>
              <a:rPr lang="en-US" sz="1500" dirty="0" err="1"/>
              <a:t>diharapkan</a:t>
            </a:r>
            <a:r>
              <a:rPr lang="en-US" sz="1500" dirty="0"/>
              <a:t> </a:t>
            </a:r>
            <a:r>
              <a:rPr lang="en-US" sz="1500" dirty="0" err="1"/>
              <a:t>mampu</a:t>
            </a:r>
            <a:r>
              <a:rPr lang="en-US" sz="1500" dirty="0"/>
              <a:t> </a:t>
            </a:r>
            <a:r>
              <a:rPr lang="en-US" sz="1500" dirty="0" err="1"/>
              <a:t>menghittung</a:t>
            </a:r>
            <a:r>
              <a:rPr lang="en-US" sz="1500" dirty="0"/>
              <a:t> dan </a:t>
            </a:r>
            <a:r>
              <a:rPr lang="en-US" sz="1500" dirty="0" err="1"/>
              <a:t>menetukan</a:t>
            </a:r>
            <a:r>
              <a:rPr lang="en-US" sz="1500" dirty="0"/>
              <a:t> </a:t>
            </a:r>
            <a:r>
              <a:rPr lang="en-US" sz="1500" dirty="0" err="1"/>
              <a:t>ragam</a:t>
            </a:r>
            <a:r>
              <a:rPr lang="en-US" sz="1500" dirty="0"/>
              <a:t> dan </a:t>
            </a:r>
            <a:r>
              <a:rPr lang="en-US" sz="1500" dirty="0" err="1"/>
              <a:t>simpangan</a:t>
            </a:r>
            <a:r>
              <a:rPr lang="en-US" sz="1500" dirty="0"/>
              <a:t> </a:t>
            </a:r>
            <a:r>
              <a:rPr lang="en-US" sz="1500" dirty="0" err="1"/>
              <a:t>baku</a:t>
            </a:r>
            <a:r>
              <a:rPr lang="en-US" sz="1500" dirty="0"/>
              <a:t> </a:t>
            </a:r>
            <a:r>
              <a:rPr lang="en-US" sz="1500" dirty="0" err="1"/>
              <a:t>suatu</a:t>
            </a:r>
            <a:r>
              <a:rPr lang="en-US" sz="1500" dirty="0"/>
              <a:t> data, </a:t>
            </a:r>
            <a:r>
              <a:rPr lang="en-US" sz="1500" dirty="0" err="1"/>
              <a:t>karena</a:t>
            </a:r>
            <a:r>
              <a:rPr lang="en-US" sz="1500" dirty="0"/>
              <a:t> </a:t>
            </a:r>
            <a:r>
              <a:rPr lang="en-US" sz="1500" dirty="0" err="1"/>
              <a:t>akan</a:t>
            </a:r>
            <a:r>
              <a:rPr lang="en-US" sz="1500" dirty="0"/>
              <a:t> </a:t>
            </a:r>
            <a:r>
              <a:rPr lang="en-US" sz="1500" dirty="0" err="1"/>
              <a:t>digunakan</a:t>
            </a:r>
            <a:r>
              <a:rPr lang="en-US" sz="1500" dirty="0"/>
              <a:t> </a:t>
            </a:r>
            <a:r>
              <a:rPr lang="en-US" sz="1500" dirty="0" err="1"/>
              <a:t>nantinya</a:t>
            </a:r>
            <a:r>
              <a:rPr lang="en-US" sz="1500" dirty="0"/>
              <a:t> pada uji-uji </a:t>
            </a:r>
            <a:r>
              <a:rPr lang="en-US" sz="1500" dirty="0" err="1"/>
              <a:t>hipotesis</a:t>
            </a:r>
            <a:r>
              <a:rPr lang="en-US" sz="1500" dirty="0"/>
              <a:t> </a:t>
            </a:r>
            <a:r>
              <a:rPr lang="en-US" sz="1500" dirty="0" err="1"/>
              <a:t>seperti</a:t>
            </a:r>
            <a:r>
              <a:rPr lang="en-US" sz="1500" dirty="0"/>
              <a:t> Uji t, </a:t>
            </a:r>
            <a:r>
              <a:rPr lang="en-US" sz="1500" dirty="0" err="1"/>
              <a:t>atau</a:t>
            </a:r>
            <a:r>
              <a:rPr lang="en-US" sz="1500" dirty="0"/>
              <a:t> uji t’, </a:t>
            </a:r>
            <a:r>
              <a:rPr lang="en-US" sz="1500" dirty="0" err="1"/>
              <a:t>dsb</a:t>
            </a:r>
            <a:r>
              <a:rPr lang="en-US" sz="1500" dirty="0"/>
              <a:t>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E3762E-80DC-4D2E-BF7C-C56AD245F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0752" y="4757530"/>
            <a:ext cx="3793678" cy="122560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Ragam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Simpangan</a:t>
            </a:r>
            <a:r>
              <a:rPr lang="en-US" dirty="0"/>
              <a:t> Baku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C445CC1-9467-486C-8AAE-C1F1EE02B5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8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69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6654DAE-590A-4245-8646-E7178AF3ADA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Ragam/</a:t>
                </a:r>
                <a:r>
                  <a:rPr lang="en-US" dirty="0" err="1"/>
                  <a:t>Variansi</a:t>
                </a:r>
                <a:br>
                  <a:rPr lang="en-US" dirty="0"/>
                </a:br>
                <a:r>
                  <a:rPr lang="en-US" sz="2000" dirty="0" err="1"/>
                  <a:t>Ragam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atau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disebut</a:t>
                </a:r>
                <a:r>
                  <a:rPr lang="en-US" sz="2000" dirty="0"/>
                  <a:t> juga </a:t>
                </a:r>
                <a:r>
                  <a:rPr lang="en-US" sz="2000" dirty="0" err="1"/>
                  <a:t>variansi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dapat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dibedakan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menjadi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ragam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populasi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dan </a:t>
                </a:r>
                <a:r>
                  <a:rPr lang="en-US" sz="2000" dirty="0" err="1"/>
                  <a:t>ragam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sampel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6654DAE-590A-4245-8646-E7178AF3AD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780" t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A7C600C-F0CE-4C5C-9536-DA7369DB0A7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35116" y="2456408"/>
                <a:ext cx="5790314" cy="485575"/>
              </a:xfrm>
            </p:spPr>
            <p:txBody>
              <a:bodyPr/>
              <a:lstStyle/>
              <a:p>
                <a:r>
                  <a:rPr lang="en-US" dirty="0" err="1"/>
                  <a:t>Ragam</a:t>
                </a:r>
                <a:r>
                  <a:rPr lang="en-US" dirty="0"/>
                  <a:t>/ </a:t>
                </a:r>
                <a:r>
                  <a:rPr lang="en-US" dirty="0" err="1"/>
                  <a:t>Variansi</a:t>
                </a:r>
                <a:r>
                  <a:rPr lang="en-US" dirty="0"/>
                  <a:t> </a:t>
                </a:r>
                <a:r>
                  <a:rPr lang="en-US" dirty="0" err="1"/>
                  <a:t>Populasi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A7C600C-F0CE-4C5C-9536-DA7369DB0A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5116" y="2456408"/>
                <a:ext cx="5790314" cy="485575"/>
              </a:xfrm>
              <a:blipFill>
                <a:blip r:embed="rId5"/>
                <a:stretch>
                  <a:fillRect l="-1579" t="-3750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E9FB5F6-E52D-4762-84EA-74BCEAEADF9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19268" y="2875723"/>
                <a:ext cx="5822010" cy="3969025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Definisi</a:t>
                </a:r>
              </a:p>
              <a:p>
                <a:pPr marL="0" indent="0">
                  <a:buNone/>
                </a:pPr>
                <a:r>
                  <a:rPr lang="en-US" dirty="0" err="1"/>
                  <a:t>Ragam</a:t>
                </a:r>
                <a:r>
                  <a:rPr lang="en-US" dirty="0"/>
                  <a:t> </a:t>
                </a:r>
                <a:r>
                  <a:rPr lang="en-US" dirty="0" err="1"/>
                  <a:t>populasi</a:t>
                </a:r>
                <a:r>
                  <a:rPr lang="en-US" dirty="0"/>
                  <a:t> </a:t>
                </a:r>
                <a:r>
                  <a:rPr lang="en-US" dirty="0" err="1"/>
                  <a:t>terhingga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 …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didefinisikan</a:t>
                </a:r>
                <a:r>
                  <a:rPr lang="en-US" dirty="0"/>
                  <a:t> </a:t>
                </a:r>
                <a:r>
                  <a:rPr lang="en-US" dirty="0" err="1"/>
                  <a:t>sebagai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highlight>
                          <a:srgbClr val="FF00FF"/>
                        </a:highlight>
                        <a:latin typeface="Cambria Math" panose="02040503050406030204" pitchFamily="18" charset="0"/>
                      </a:rPr>
                      <m:t>𝑑𝑖𝑏𝑎𝑐𝑎</m:t>
                    </m:r>
                    <m:r>
                      <a:rPr lang="en-US" b="0" i="1" smtClean="0">
                        <a:highlight>
                          <a:srgbClr val="FF00FF"/>
                        </a:highligh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highlight>
                          <a:srgbClr val="FF00FF"/>
                        </a:highlight>
                        <a:latin typeface="Cambria Math" panose="02040503050406030204" pitchFamily="18" charset="0"/>
                      </a:rPr>
                      <m:t>𝑠𝑖𝑔𝑚𝑎</m:t>
                    </m:r>
                    <m:r>
                      <a:rPr lang="en-US" b="0" i="1" smtClean="0">
                        <a:highlight>
                          <a:srgbClr val="FF00FF"/>
                        </a:highligh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highlight>
                          <a:srgbClr val="FF00FF"/>
                        </a:highlight>
                        <a:latin typeface="Cambria Math" panose="02040503050406030204" pitchFamily="18" charset="0"/>
                      </a:rPr>
                      <m:t>𝑘𝑢𝑎𝑑𝑟𝑎𝑡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i="1" dirty="0" err="1">
                    <a:latin typeface="Cambria Math" panose="02040503050406030204" pitchFamily="18" charset="0"/>
                  </a:rPr>
                  <a:t>dinotasikan</a:t>
                </a:r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i="1" dirty="0" err="1">
                    <a:latin typeface="Cambria Math" panose="02040503050406030204" pitchFamily="18" charset="0"/>
                  </a:rPr>
                  <a:t>sbg</a:t>
                </a:r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i="1" dirty="0" err="1">
                    <a:latin typeface="Cambria Math" panose="02040503050406030204" pitchFamily="18" charset="0"/>
                  </a:rPr>
                  <a:t>ragam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:r>
                  <a:rPr lang="en-US" dirty="0" err="1"/>
                  <a:t>nilai</a:t>
                </a:r>
                <a:r>
                  <a:rPr lang="en-US" dirty="0"/>
                  <a:t> datum </a:t>
                </a:r>
                <a:r>
                  <a:rPr lang="en-US" dirty="0" err="1"/>
                  <a:t>ke</a:t>
                </a:r>
                <a:r>
                  <a:rPr lang="en-US" dirty="0"/>
                  <a:t>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E9FB5F6-E52D-4762-84EA-74BCEAEAD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19268" y="2875723"/>
                <a:ext cx="5822010" cy="3969025"/>
              </a:xfrm>
              <a:blipFill>
                <a:blip r:embed="rId6"/>
                <a:stretch>
                  <a:fillRect l="-940" t="-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98D7F3C-16DF-4FA4-BD8E-862CC07D4480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6266571" y="2456408"/>
                <a:ext cx="5822010" cy="485575"/>
              </a:xfrm>
            </p:spPr>
            <p:txBody>
              <a:bodyPr/>
              <a:lstStyle/>
              <a:p>
                <a:r>
                  <a:rPr lang="en-US" dirty="0" err="1"/>
                  <a:t>Ragam</a:t>
                </a:r>
                <a:r>
                  <a:rPr lang="en-US" dirty="0"/>
                  <a:t>/</a:t>
                </a:r>
                <a:r>
                  <a:rPr lang="en-US" dirty="0" err="1"/>
                  <a:t>Variansi</a:t>
                </a:r>
                <a:r>
                  <a:rPr lang="en-US" dirty="0"/>
                  <a:t> </a:t>
                </a:r>
                <a:r>
                  <a:rPr lang="en-US" dirty="0" err="1"/>
                  <a:t>Sampel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98D7F3C-16DF-4FA4-BD8E-862CC07D44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6266571" y="2456408"/>
                <a:ext cx="5822010" cy="485575"/>
              </a:xfrm>
              <a:blipFill>
                <a:blip r:embed="rId7"/>
                <a:stretch>
                  <a:fillRect l="-1675" t="-3750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4AB4301-0878-41C9-BBA2-B92850772707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658678" y="2875723"/>
                <a:ext cx="6429904" cy="3982278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Definisi:</a:t>
                </a:r>
              </a:p>
              <a:p>
                <a:pPr marL="0" indent="0">
                  <a:buNone/>
                </a:pPr>
                <a:r>
                  <a:rPr lang="en-US" dirty="0" err="1"/>
                  <a:t>Ragam</a:t>
                </a:r>
                <a:r>
                  <a:rPr lang="en-US" dirty="0"/>
                  <a:t> </a:t>
                </a:r>
                <a:r>
                  <a:rPr lang="en-US" dirty="0" err="1"/>
                  <a:t>sampel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sebuah</a:t>
                </a:r>
                <a:r>
                  <a:rPr lang="en-US" dirty="0"/>
                  <a:t> </a:t>
                </a:r>
                <a:r>
                  <a:rPr lang="en-US" dirty="0" err="1"/>
                  <a:t>sampel</a:t>
                </a:r>
                <a:r>
                  <a:rPr lang="en-US" dirty="0"/>
                  <a:t>/</a:t>
                </a:r>
                <a:r>
                  <a:rPr lang="en-US" dirty="0" err="1"/>
                  <a:t>contoh</a:t>
                </a:r>
                <a:r>
                  <a:rPr lang="en-US" dirty="0"/>
                  <a:t> </a:t>
                </a:r>
                <a:r>
                  <a:rPr lang="en-US" dirty="0" err="1"/>
                  <a:t>acak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 …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didefinisikan</a:t>
                </a:r>
                <a:r>
                  <a:rPr lang="en-US" dirty="0"/>
                  <a:t> </a:t>
                </a:r>
                <a:r>
                  <a:rPr lang="en-US" dirty="0" err="1"/>
                  <a:t>sebagai</a:t>
                </a: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+…+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:r>
                  <a:rPr lang="en-US" dirty="0" err="1"/>
                  <a:t>nilai</a:t>
                </a:r>
                <a:r>
                  <a:rPr lang="en-US" dirty="0"/>
                  <a:t> datum </a:t>
                </a:r>
                <a:r>
                  <a:rPr lang="en-US" dirty="0" err="1"/>
                  <a:t>ke</a:t>
                </a:r>
                <a:r>
                  <a:rPr lang="en-US" dirty="0"/>
                  <a:t>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Pada </a:t>
                </a:r>
                <a:r>
                  <a:rPr lang="en-US" dirty="0" err="1"/>
                  <a:t>penyebut</a:t>
                </a:r>
                <a:r>
                  <a:rPr lang="en-US" dirty="0"/>
                  <a:t> </a:t>
                </a:r>
                <a:r>
                  <a:rPr lang="en-US" dirty="0" err="1"/>
                  <a:t>ragam</a:t>
                </a:r>
                <a:r>
                  <a:rPr lang="en-US" dirty="0"/>
                  <a:t> </a:t>
                </a:r>
                <a:r>
                  <a:rPr lang="en-US" dirty="0" err="1"/>
                  <a:t>sampel</a:t>
                </a:r>
                <a:r>
                  <a:rPr lang="en-US" dirty="0"/>
                  <a:t> </a:t>
                </a:r>
                <a:r>
                  <a:rPr lang="en-US" dirty="0" err="1"/>
                  <a:t>digunakan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agar </a:t>
                </a:r>
                <a:r>
                  <a:rPr lang="en-US" dirty="0" err="1"/>
                  <a:t>nilai</a:t>
                </a:r>
                <a:r>
                  <a:rPr lang="en-US" dirty="0"/>
                  <a:t> </a:t>
                </a:r>
                <a:r>
                  <a:rPr lang="en-US" dirty="0" err="1"/>
                  <a:t>ragam</a:t>
                </a:r>
                <a:r>
                  <a:rPr lang="en-US" dirty="0"/>
                  <a:t>/</a:t>
                </a:r>
                <a:r>
                  <a:rPr lang="en-US" dirty="0" err="1"/>
                  <a:t>variansi</a:t>
                </a:r>
                <a:r>
                  <a:rPr lang="en-US" dirty="0"/>
                  <a:t> </a:t>
                </a:r>
                <a:r>
                  <a:rPr lang="en-US" dirty="0" err="1"/>
                  <a:t>antara</a:t>
                </a:r>
                <a:r>
                  <a:rPr lang="en-US" dirty="0"/>
                  <a:t> </a:t>
                </a:r>
                <a:r>
                  <a:rPr lang="en-US" dirty="0" err="1"/>
                  <a:t>sampel</a:t>
                </a:r>
                <a:r>
                  <a:rPr lang="en-US" dirty="0"/>
                  <a:t> dan </a:t>
                </a:r>
                <a:r>
                  <a:rPr lang="en-US" dirty="0" err="1"/>
                  <a:t>populasi</a:t>
                </a:r>
                <a:r>
                  <a:rPr lang="en-US" dirty="0"/>
                  <a:t>  </a:t>
                </a:r>
                <a:r>
                  <a:rPr lang="en-US" dirty="0" err="1"/>
                  <a:t>tidak</a:t>
                </a:r>
                <a:r>
                  <a:rPr lang="en-US" dirty="0"/>
                  <a:t> </a:t>
                </a:r>
                <a:r>
                  <a:rPr lang="en-US" dirty="0" err="1"/>
                  <a:t>jauh</a:t>
                </a:r>
                <a:r>
                  <a:rPr lang="en-US" dirty="0"/>
                  <a:t> </a:t>
                </a:r>
                <a:r>
                  <a:rPr lang="en-US" dirty="0" err="1"/>
                  <a:t>berbeda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4AB4301-0878-41C9-BBA2-B928507727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658678" y="2875723"/>
                <a:ext cx="6429904" cy="3982278"/>
              </a:xfrm>
              <a:blipFill>
                <a:blip r:embed="rId8"/>
                <a:stretch>
                  <a:fillRect l="-757" t="-763" r="-1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4F36C1-B8E0-45A1-93E2-CB66A1774C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72534" y="5669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1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6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636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C00371-4CD8-40E9-961E-470B53BD37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7729" y="441414"/>
                <a:ext cx="11571749" cy="641658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Dalil </a:t>
                </a:r>
                <a:r>
                  <a:rPr lang="en-US" dirty="0" err="1"/>
                  <a:t>Rumus</a:t>
                </a:r>
                <a:r>
                  <a:rPr lang="en-US" dirty="0"/>
                  <a:t> </a:t>
                </a:r>
                <a:r>
                  <a:rPr lang="en-US" dirty="0" err="1"/>
                  <a:t>hitung</a:t>
                </a:r>
                <a:r>
                  <a:rPr lang="en-US" dirty="0"/>
                  <a:t> </a:t>
                </a:r>
                <a:r>
                  <a:rPr lang="en-US" dirty="0" err="1"/>
                  <a:t>bagi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 err="1"/>
                  <a:t>Bila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dinyatakan</a:t>
                </a:r>
                <a:r>
                  <a:rPr lang="en-US" dirty="0"/>
                  <a:t> </a:t>
                </a:r>
                <a:r>
                  <a:rPr lang="en-US" dirty="0" err="1"/>
                  <a:t>sebagai</a:t>
                </a:r>
                <a:r>
                  <a:rPr lang="en-US" dirty="0"/>
                  <a:t> </a:t>
                </a:r>
                <a:r>
                  <a:rPr lang="en-US" dirty="0" err="1"/>
                  <a:t>ragam</a:t>
                </a:r>
                <a:r>
                  <a:rPr lang="en-US" dirty="0"/>
                  <a:t> </a:t>
                </a:r>
                <a:r>
                  <a:rPr lang="en-US" dirty="0" err="1"/>
                  <a:t>suatu</a:t>
                </a:r>
                <a:r>
                  <a:rPr lang="en-US" dirty="0"/>
                  <a:t> </a:t>
                </a:r>
                <a:r>
                  <a:rPr lang="en-US" dirty="0" err="1"/>
                  <a:t>sampel</a:t>
                </a:r>
                <a:r>
                  <a:rPr lang="en-US" dirty="0"/>
                  <a:t> </a:t>
                </a:r>
                <a:r>
                  <a:rPr lang="en-US" dirty="0" err="1"/>
                  <a:t>berukuran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nary>
                            <m:naryPr>
                              <m:chr m:val="∑"/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nary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nary>
                            <m:naryPr>
                              <m:chr m:val="∑"/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err="1">
                    <a:highlight>
                      <a:srgbClr val="00FF00"/>
                    </a:highlight>
                  </a:rPr>
                  <a:t>Perbedaan</a:t>
                </a:r>
                <a:r>
                  <a:rPr lang="en-US" dirty="0">
                    <a:highlight>
                      <a:srgbClr val="00FF00"/>
                    </a:highlight>
                  </a:rPr>
                  <a:t> </a:t>
                </a:r>
                <a:r>
                  <a:rPr lang="en-US" dirty="0" err="1">
                    <a:highlight>
                      <a:srgbClr val="00FF00"/>
                    </a:highlight>
                  </a:rPr>
                  <a:t>antara</a:t>
                </a:r>
                <a:r>
                  <a:rPr lang="en-US" dirty="0">
                    <a:highlight>
                      <a:srgbClr val="00FF00"/>
                    </a:highlight>
                  </a:rPr>
                  <a:t> </a:t>
                </a:r>
                <a:r>
                  <a:rPr lang="en-US" dirty="0" err="1">
                    <a:highlight>
                      <a:srgbClr val="00FF00"/>
                    </a:highlight>
                  </a:rPr>
                  <a:t>rumus</a:t>
                </a:r>
                <a:r>
                  <a:rPr lang="en-US" dirty="0">
                    <a:highlight>
                      <a:srgbClr val="00FF00"/>
                    </a:highligh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C00000"/>
                            </a:solidFill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b="1" i="1">
                            <a:solidFill>
                              <a:srgbClr val="C00000"/>
                            </a:solidFill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rgbClr val="C00000"/>
                        </a:solidFill>
                        <a:highlight>
                          <a:srgbClr val="00FF00"/>
                        </a:highligh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highlight>
                      <a:srgbClr val="00FF00"/>
                    </a:highlight>
                  </a:rPr>
                  <a:t>pada slide </a:t>
                </a:r>
                <a:r>
                  <a:rPr lang="en-US" dirty="0" err="1">
                    <a:highlight>
                      <a:srgbClr val="00FF00"/>
                    </a:highlight>
                  </a:rPr>
                  <a:t>ini</a:t>
                </a:r>
                <a:r>
                  <a:rPr lang="en-US" dirty="0">
                    <a:highlight>
                      <a:srgbClr val="00FF00"/>
                    </a:highlight>
                  </a:rPr>
                  <a:t> dan slide </a:t>
                </a:r>
                <a:r>
                  <a:rPr lang="en-US" dirty="0" err="1">
                    <a:highlight>
                      <a:srgbClr val="00FF00"/>
                    </a:highlight>
                  </a:rPr>
                  <a:t>sebelumnya</a:t>
                </a:r>
                <a:r>
                  <a:rPr lang="en-US" dirty="0">
                    <a:highlight>
                      <a:srgbClr val="00FF00"/>
                    </a:highlight>
                  </a:rPr>
                  <a:t> </a:t>
                </a:r>
                <a:r>
                  <a:rPr lang="en-US" dirty="0" err="1">
                    <a:highlight>
                      <a:srgbClr val="00FF00"/>
                    </a:highlight>
                  </a:rPr>
                  <a:t>terletak</a:t>
                </a:r>
                <a:r>
                  <a:rPr lang="en-US" dirty="0">
                    <a:highlight>
                      <a:srgbClr val="00FF00"/>
                    </a:highlight>
                  </a:rPr>
                  <a:t> pada </a:t>
                </a:r>
                <a:r>
                  <a:rPr lang="en-US" dirty="0" err="1">
                    <a:highlight>
                      <a:srgbClr val="00FF00"/>
                    </a:highlight>
                  </a:rPr>
                  <a:t>pemakain</a:t>
                </a:r>
                <a:r>
                  <a:rPr lang="en-US" dirty="0">
                    <a:highlight>
                      <a:srgbClr val="00FF00"/>
                    </a:highlight>
                  </a:rPr>
                  <a:t> </a:t>
                </a:r>
                <a:r>
                  <a:rPr lang="en-US" dirty="0" err="1">
                    <a:highlight>
                      <a:srgbClr val="00FF00"/>
                    </a:highlight>
                  </a:rPr>
                  <a:t>nilai</a:t>
                </a:r>
                <a:r>
                  <a:rPr lang="en-US" dirty="0">
                    <a:highlight>
                      <a:srgbClr val="00FF00"/>
                    </a:highlight>
                  </a:rPr>
                  <a:t> </a:t>
                </a:r>
                <a:r>
                  <a:rPr lang="en-US" dirty="0" err="1">
                    <a:highlight>
                      <a:srgbClr val="00FF00"/>
                    </a:highlight>
                  </a:rPr>
                  <a:t>tengah</a:t>
                </a:r>
                <a:r>
                  <a:rPr lang="en-US" dirty="0">
                    <a:highlight>
                      <a:srgbClr val="00FF00"/>
                    </a:highlight>
                  </a:rPr>
                  <a:t>/Mean/</a:t>
                </a:r>
                <a:r>
                  <a:rPr lang="en-US" dirty="0" err="1">
                    <a:highlight>
                      <a:srgbClr val="00FF00"/>
                    </a:highlight>
                  </a:rPr>
                  <a:t>Rataan</a:t>
                </a:r>
                <a:r>
                  <a:rPr lang="en-US" dirty="0">
                    <a:highlight>
                      <a:srgbClr val="00FF00"/>
                    </a:highlight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highlight>
                              <a:srgbClr val="00FF00"/>
                            </a:highligh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>
                    <a:highlight>
                      <a:srgbClr val="00FF00"/>
                    </a:highlight>
                  </a:rPr>
                  <a:t>) pada </a:t>
                </a:r>
                <a:r>
                  <a:rPr lang="en-US" dirty="0" err="1">
                    <a:highlight>
                      <a:srgbClr val="00FF00"/>
                    </a:highlight>
                  </a:rPr>
                  <a:t>rumus</a:t>
                </a:r>
                <a:r>
                  <a:rPr lang="en-US" dirty="0">
                    <a:highlight>
                      <a:srgbClr val="00FF00"/>
                    </a:highlight>
                  </a:rPr>
                  <a:t> </a:t>
                </a:r>
                <a:r>
                  <a:rPr lang="en-US" dirty="0" err="1">
                    <a:highlight>
                      <a:srgbClr val="00FF00"/>
                    </a:highlight>
                  </a:rPr>
                  <a:t>ini</a:t>
                </a:r>
                <a:r>
                  <a:rPr lang="en-US" dirty="0">
                    <a:highlight>
                      <a:srgbClr val="00FF00"/>
                    </a:highlight>
                  </a:rPr>
                  <a:t> </a:t>
                </a:r>
                <a:r>
                  <a:rPr lang="en-US" dirty="0" err="1">
                    <a:highlight>
                      <a:srgbClr val="00FF00"/>
                    </a:highlight>
                  </a:rPr>
                  <a:t>kita</a:t>
                </a:r>
                <a:r>
                  <a:rPr lang="en-US" dirty="0">
                    <a:highlight>
                      <a:srgbClr val="00FF00"/>
                    </a:highlight>
                  </a:rPr>
                  <a:t> </a:t>
                </a:r>
                <a:r>
                  <a:rPr lang="en-US" dirty="0" err="1">
                    <a:highlight>
                      <a:srgbClr val="00FF00"/>
                    </a:highlight>
                  </a:rPr>
                  <a:t>tidak</a:t>
                </a:r>
                <a:r>
                  <a:rPr lang="en-US" dirty="0">
                    <a:highlight>
                      <a:srgbClr val="00FF00"/>
                    </a:highlight>
                  </a:rPr>
                  <a:t> </a:t>
                </a:r>
                <a:r>
                  <a:rPr lang="en-US" dirty="0" err="1">
                    <a:highlight>
                      <a:srgbClr val="00FF00"/>
                    </a:highlight>
                  </a:rPr>
                  <a:t>perlu</a:t>
                </a:r>
                <a:r>
                  <a:rPr lang="en-US" dirty="0">
                    <a:highlight>
                      <a:srgbClr val="00FF00"/>
                    </a:highlight>
                  </a:rPr>
                  <a:t> </a:t>
                </a:r>
                <a:r>
                  <a:rPr lang="en-US" dirty="0" err="1">
                    <a:highlight>
                      <a:srgbClr val="00FF00"/>
                    </a:highlight>
                  </a:rPr>
                  <a:t>mencari</a:t>
                </a:r>
                <a:r>
                  <a:rPr lang="en-US" dirty="0">
                    <a:highlight>
                      <a:srgbClr val="00FF00"/>
                    </a:highlight>
                  </a:rPr>
                  <a:t> </a:t>
                </a:r>
                <a:r>
                  <a:rPr lang="en-US" dirty="0" err="1">
                    <a:highlight>
                      <a:srgbClr val="00FF00"/>
                    </a:highlight>
                  </a:rPr>
                  <a:t>nilai</a:t>
                </a:r>
                <a:r>
                  <a:rPr lang="en-US" dirty="0">
                    <a:highlight>
                      <a:srgbClr val="00FF00"/>
                    </a:highlight>
                  </a:rPr>
                  <a:t> </a:t>
                </a:r>
                <a:r>
                  <a:rPr lang="en-US" dirty="0" err="1">
                    <a:highlight>
                      <a:srgbClr val="00FF00"/>
                    </a:highlight>
                  </a:rPr>
                  <a:t>tengah</a:t>
                </a:r>
                <a:r>
                  <a:rPr lang="en-US" dirty="0">
                    <a:highlight>
                      <a:srgbClr val="00FF00"/>
                    </a:highlight>
                  </a:rPr>
                  <a:t> </a:t>
                </a:r>
                <a:r>
                  <a:rPr lang="en-US" dirty="0" err="1">
                    <a:highlight>
                      <a:srgbClr val="00FF00"/>
                    </a:highlight>
                  </a:rPr>
                  <a:t>datanya</a:t>
                </a:r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>
                    <a:highlight>
                      <a:srgbClr val="FFFF00"/>
                    </a:highlight>
                  </a:rPr>
                  <a:t>Contoh</a:t>
                </a:r>
                <a:r>
                  <a:rPr lang="en-US" dirty="0">
                    <a:highlight>
                      <a:srgbClr val="FFFF00"/>
                    </a:highlight>
                  </a:rPr>
                  <a:t> </a:t>
                </a:r>
                <a:r>
                  <a:rPr lang="en-US" dirty="0" err="1">
                    <a:highlight>
                      <a:srgbClr val="FFFF00"/>
                    </a:highlight>
                  </a:rPr>
                  <a:t>soal</a:t>
                </a:r>
                <a:endParaRPr lang="en-US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r>
                  <a:rPr lang="en-US" dirty="0" err="1"/>
                  <a:t>Carilah</a:t>
                </a:r>
                <a:r>
                  <a:rPr lang="en-US" dirty="0"/>
                  <a:t> </a:t>
                </a:r>
                <a:r>
                  <a:rPr lang="en-US" dirty="0" err="1"/>
                  <a:t>ragam</a:t>
                </a:r>
                <a:r>
                  <a:rPr lang="en-US" dirty="0"/>
                  <a:t> </a:t>
                </a:r>
                <a:r>
                  <a:rPr lang="en-US" dirty="0" err="1"/>
                  <a:t>bagi</a:t>
                </a:r>
                <a:r>
                  <a:rPr lang="en-US" dirty="0"/>
                  <a:t> data 3, 4, 5, 6, 6, dan 7, yang </a:t>
                </a:r>
                <a:r>
                  <a:rPr lang="en-US" dirty="0" err="1"/>
                  <a:t>merupakan</a:t>
                </a:r>
                <a:r>
                  <a:rPr lang="en-US" dirty="0"/>
                  <a:t> </a:t>
                </a:r>
                <a:r>
                  <a:rPr lang="en-US" dirty="0" err="1"/>
                  <a:t>banyaknya</a:t>
                </a:r>
                <a:r>
                  <a:rPr lang="en-US" dirty="0"/>
                  <a:t> </a:t>
                </a:r>
                <a:r>
                  <a:rPr lang="en-US" dirty="0" err="1"/>
                  <a:t>ikan</a:t>
                </a:r>
                <a:r>
                  <a:rPr lang="en-US" dirty="0"/>
                  <a:t> </a:t>
                </a:r>
                <a:r>
                  <a:rPr lang="en-US" dirty="0" err="1"/>
                  <a:t>baung</a:t>
                </a:r>
                <a:r>
                  <a:rPr lang="en-US" dirty="0"/>
                  <a:t> yang </a:t>
                </a:r>
                <a:r>
                  <a:rPr lang="en-US" dirty="0" err="1"/>
                  <a:t>tertangkap</a:t>
                </a:r>
                <a:r>
                  <a:rPr lang="en-US" dirty="0"/>
                  <a:t> oleh </a:t>
                </a:r>
                <a:r>
                  <a:rPr lang="en-US" dirty="0" err="1"/>
                  <a:t>enam</a:t>
                </a:r>
                <a:r>
                  <a:rPr lang="en-US" dirty="0"/>
                  <a:t> </a:t>
                </a:r>
                <a:r>
                  <a:rPr lang="en-US" dirty="0" err="1"/>
                  <a:t>nelayan</a:t>
                </a:r>
                <a:r>
                  <a:rPr lang="en-US" dirty="0"/>
                  <a:t> yang </a:t>
                </a:r>
                <a:r>
                  <a:rPr lang="en-US" dirty="0" err="1"/>
                  <a:t>diambil</a:t>
                </a:r>
                <a:r>
                  <a:rPr lang="en-US" dirty="0"/>
                  <a:t> </a:t>
                </a:r>
                <a:r>
                  <a:rPr lang="en-US" dirty="0" err="1"/>
                  <a:t>secara</a:t>
                </a:r>
                <a:r>
                  <a:rPr lang="en-US" dirty="0"/>
                  <a:t> </a:t>
                </a:r>
                <a:r>
                  <a:rPr lang="en-US" dirty="0" err="1"/>
                  <a:t>acak</a:t>
                </a:r>
                <a:r>
                  <a:rPr lang="en-US" dirty="0"/>
                  <a:t> pada </a:t>
                </a:r>
                <a:r>
                  <a:rPr lang="en-US" dirty="0" err="1"/>
                  <a:t>tanggal</a:t>
                </a:r>
                <a:r>
                  <a:rPr lang="en-US" dirty="0"/>
                  <a:t> 10 April 2020 di </a:t>
                </a:r>
                <a:r>
                  <a:rPr lang="en-US" dirty="0" err="1"/>
                  <a:t>sungai</a:t>
                </a:r>
                <a:r>
                  <a:rPr lang="en-US" dirty="0"/>
                  <a:t> Kampar!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 (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)−(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</m:d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𝟏𝟕𝟏</m:t>
                                  </m:r>
                                </m:e>
                              </m:d>
                            </m:e>
                          </m:d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−[(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𝟑𝟏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𝟏𝟎𝟐𝟔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𝟗𝟔𝟏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𝟔𝟓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C00371-4CD8-40E9-961E-470B53BD37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7729" y="441414"/>
                <a:ext cx="11571749" cy="6416586"/>
              </a:xfrm>
              <a:blipFill>
                <a:blip r:embed="rId4"/>
                <a:stretch>
                  <a:fillRect l="-527" t="-190" r="-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0F76134-6767-412A-B104-393BBB44D7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4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6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0B215-D12E-4F18-86CE-CFD7458F2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902" y="967413"/>
            <a:ext cx="9385141" cy="116164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/>
              <a:t>Ragam</a:t>
            </a:r>
            <a:r>
              <a:rPr lang="en-US" sz="3200" b="1" dirty="0"/>
              <a:t> </a:t>
            </a:r>
            <a:r>
              <a:rPr lang="en-US" sz="3200" b="1" dirty="0" err="1"/>
              <a:t>Contoh</a:t>
            </a:r>
            <a:r>
              <a:rPr lang="en-US" sz="3200" b="1" dirty="0"/>
              <a:t> </a:t>
            </a:r>
            <a:r>
              <a:rPr lang="en-US" sz="3200" dirty="0" err="1"/>
              <a:t>Bagi</a:t>
            </a:r>
            <a:r>
              <a:rPr lang="en-US" sz="3200" dirty="0"/>
              <a:t> Data yang </a:t>
            </a:r>
            <a:r>
              <a:rPr lang="en-US" sz="3200" dirty="0" err="1"/>
              <a:t>disajikan</a:t>
            </a:r>
            <a:r>
              <a:rPr lang="en-US" sz="3200" dirty="0"/>
              <a:t>                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bentuk</a:t>
            </a:r>
            <a:r>
              <a:rPr lang="en-US" sz="3200" dirty="0"/>
              <a:t> </a:t>
            </a:r>
            <a:r>
              <a:rPr lang="en-US" sz="3200" b="1" dirty="0" err="1"/>
              <a:t>Tabel</a:t>
            </a:r>
            <a:r>
              <a:rPr lang="en-US" sz="3200" b="1" dirty="0"/>
              <a:t> </a:t>
            </a:r>
            <a:r>
              <a:rPr lang="en-US" sz="3200" b="1" dirty="0" err="1"/>
              <a:t>Distribusi</a:t>
            </a:r>
            <a:r>
              <a:rPr lang="en-US" sz="3200" b="1" dirty="0"/>
              <a:t> Data Tunggal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35CC46-E8DD-4FB5-A26D-1FDC184D14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91904" y="2252872"/>
                <a:ext cx="9241068" cy="86139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Jika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titik-titik</a:t>
                </a:r>
                <a:r>
                  <a:rPr lang="en-US" dirty="0"/>
                  <a:t> </a:t>
                </a:r>
                <a:r>
                  <a:rPr lang="en-US" dirty="0" err="1"/>
                  <a:t>tengah</a:t>
                </a:r>
                <a:r>
                  <a:rPr lang="en-US" dirty="0"/>
                  <a:t> </a:t>
                </a:r>
                <a:r>
                  <a:rPr lang="en-US" dirty="0" err="1"/>
                  <a:t>kelas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frekuensi</a:t>
                </a:r>
                <a:r>
                  <a:rPr lang="en-US" dirty="0"/>
                  <a:t> </a:t>
                </a:r>
                <a:r>
                  <a:rPr lang="en-US" dirty="0" err="1"/>
                  <a:t>kelas</a:t>
                </a:r>
                <a:r>
                  <a:rPr lang="en-US" dirty="0"/>
                  <a:t> </a:t>
                </a:r>
                <a:r>
                  <a:rPr lang="en-US" dirty="0" err="1"/>
                  <a:t>masing-masing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ragam</a:t>
                </a:r>
                <a:r>
                  <a:rPr lang="en-US" dirty="0"/>
                  <a:t> </a:t>
                </a:r>
                <a:r>
                  <a:rPr lang="en-US" dirty="0" err="1"/>
                  <a:t>contoh</a:t>
                </a:r>
                <a:r>
                  <a:rPr lang="en-US" dirty="0"/>
                  <a:t>/</a:t>
                </a:r>
                <a:r>
                  <a:rPr lang="en-US" dirty="0" err="1"/>
                  <a:t>sampel</a:t>
                </a:r>
                <a:r>
                  <a:rPr lang="en-US" dirty="0"/>
                  <a:t> </a:t>
                </a:r>
                <a:r>
                  <a:rPr lang="en-US" dirty="0" err="1"/>
                  <a:t>bagi</a:t>
                </a:r>
                <a:r>
                  <a:rPr lang="en-US" dirty="0"/>
                  <a:t> data yang </a:t>
                </a:r>
                <a:r>
                  <a:rPr lang="en-US" dirty="0" err="1"/>
                  <a:t>telah</a:t>
                </a:r>
                <a:r>
                  <a:rPr lang="en-US" dirty="0"/>
                  <a:t> </a:t>
                </a:r>
                <a:r>
                  <a:rPr lang="en-US" dirty="0" err="1"/>
                  <a:t>dikelompokkan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35CC46-E8DD-4FB5-A26D-1FDC184D14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91904" y="2252872"/>
                <a:ext cx="9241068" cy="861391"/>
              </a:xfrm>
              <a:blipFill>
                <a:blip r:embed="rId2"/>
                <a:stretch>
                  <a:fillRect l="-660" t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E39BF52-852A-4F4C-ABEA-19DC89FCA5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6593" y="3114265"/>
                <a:ext cx="5022572" cy="3657601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2000" kern="12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800" kern="12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6012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600" i="1" kern="12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kern="12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60020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i="1" kern="12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92024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24028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i="1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56032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88036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i="1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nary>
                            <m:naryPr>
                              <m:chr m:val="∑"/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nary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)−(</m:t>
                          </m:r>
                          <m:nary>
                            <m:naryPr>
                              <m:chr m:val="∑"/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𝑏𝑎𝑛𝑦𝑎𝑘𝑛𝑦𝑎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𝑑𝑎𝑡𝑎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𝒏𝒊𝒍𝒂𝒊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𝒅𝒂𝒕𝒖𝒎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𝒅𝒂𝒕𝒂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𝒇𝒓𝒆𝒌𝒖𝒆𝒏𝒔𝒊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𝒅𝒂𝒓𝒊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E39BF52-852A-4F4C-ABEA-19DC89FCA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3114265"/>
                <a:ext cx="5022572" cy="3657601"/>
              </a:xfrm>
              <a:prstGeom prst="rect">
                <a:avLst/>
              </a:prstGeom>
              <a:blipFill>
                <a:blip r:embed="rId3"/>
                <a:stretch>
                  <a:fillRect l="-96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75A68F0A-D44D-4DF5-A7E4-A87258A7C2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94783" y="3094383"/>
                <a:ext cx="5685181" cy="3657601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  <p:txBody>
              <a:bodyPr/>
              <a:lstStyle>
                <a:lvl1pPr marL="32004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2000" kern="12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800" kern="12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6012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600" i="1" kern="12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kern="12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60020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i="1" kern="12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92024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24028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i="1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56032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88036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i="1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nary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𝑏𝑎𝑛𝑦𝑎𝑘𝑛𝑦𝑎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𝑑𝑎𝑡𝑎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𝒏𝒊𝒍𝒂𝒊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𝒅𝒂𝒕𝒖𝒎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𝒅𝒂𝒕𝒂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𝒌𝒆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𝒇𝒓𝒆𝒌𝒖𝒆𝒏𝒔𝒊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𝒅𝒂𝒓𝒊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𝒓𝒂𝒕𝒂𝒂𝒏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𝒉𝒊𝒕𝒖𝒏𝒈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𝒔𝒂𝒎𝒑𝒆𝒍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75A68F0A-D44D-4DF5-A7E4-A87258A7C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783" y="3094383"/>
                <a:ext cx="5685181" cy="3657601"/>
              </a:xfrm>
              <a:prstGeom prst="rect">
                <a:avLst/>
              </a:prstGeom>
              <a:blipFill>
                <a:blip r:embed="rId4"/>
                <a:stretch>
                  <a:fillRect l="-853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EA5DF44-403B-4262-A70B-0CF17E07ABF5}"/>
              </a:ext>
            </a:extLst>
          </p:cNvPr>
          <p:cNvSpPr txBox="1"/>
          <p:nvPr/>
        </p:nvSpPr>
        <p:spPr>
          <a:xfrm>
            <a:off x="5645426" y="4399722"/>
            <a:ext cx="639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ighlight>
                  <a:srgbClr val="FFFF00"/>
                </a:highlight>
              </a:rPr>
              <a:t>atau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53790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0B215-D12E-4F18-86CE-CFD7458F2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err="1"/>
              <a:t>Ragam</a:t>
            </a:r>
            <a:r>
              <a:rPr lang="en-US" sz="3200" b="1" dirty="0"/>
              <a:t> </a:t>
            </a:r>
            <a:r>
              <a:rPr lang="en-US" sz="3200" b="1" dirty="0" err="1"/>
              <a:t>Contoh</a:t>
            </a:r>
            <a:r>
              <a:rPr lang="en-US" sz="3200" b="1" dirty="0"/>
              <a:t> </a:t>
            </a:r>
            <a:r>
              <a:rPr lang="en-US" sz="3200" dirty="0" err="1"/>
              <a:t>Bagi</a:t>
            </a:r>
            <a:r>
              <a:rPr lang="en-US" sz="3200" dirty="0"/>
              <a:t> Data yang </a:t>
            </a:r>
            <a:r>
              <a:rPr lang="en-US" sz="3200" dirty="0" err="1"/>
              <a:t>Telah</a:t>
            </a:r>
            <a:r>
              <a:rPr lang="en-US" sz="3200" dirty="0"/>
              <a:t> </a:t>
            </a:r>
            <a:r>
              <a:rPr lang="en-US" sz="3200" dirty="0" err="1"/>
              <a:t>Dikelompokkan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(</a:t>
            </a:r>
            <a:r>
              <a:rPr lang="en-US" sz="3200" b="1" dirty="0" err="1"/>
              <a:t>Tabel</a:t>
            </a:r>
            <a:r>
              <a:rPr lang="en-US" sz="3200" b="1" dirty="0"/>
              <a:t> </a:t>
            </a:r>
            <a:r>
              <a:rPr lang="en-US" sz="3200" b="1" dirty="0" err="1"/>
              <a:t>Distribusi</a:t>
            </a:r>
            <a:r>
              <a:rPr lang="en-US" sz="3200" b="1" dirty="0"/>
              <a:t> Data </a:t>
            </a:r>
            <a:r>
              <a:rPr lang="en-US" sz="3200" b="1" dirty="0" err="1"/>
              <a:t>Kelompok</a:t>
            </a:r>
            <a:r>
              <a:rPr lang="en-US" sz="3200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35CC46-E8DD-4FB5-A26D-1FDC184D14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91904" y="2252872"/>
                <a:ext cx="9241068" cy="86139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Jika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titik-titik</a:t>
                </a:r>
                <a:r>
                  <a:rPr lang="en-US" dirty="0"/>
                  <a:t> </a:t>
                </a:r>
                <a:r>
                  <a:rPr lang="en-US" dirty="0" err="1"/>
                  <a:t>tengah</a:t>
                </a:r>
                <a:r>
                  <a:rPr lang="en-US" dirty="0"/>
                  <a:t> </a:t>
                </a:r>
                <a:r>
                  <a:rPr lang="en-US" dirty="0" err="1"/>
                  <a:t>kelas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frekuensi</a:t>
                </a:r>
                <a:r>
                  <a:rPr lang="en-US" dirty="0"/>
                  <a:t> </a:t>
                </a:r>
                <a:r>
                  <a:rPr lang="en-US" dirty="0" err="1"/>
                  <a:t>kelas</a:t>
                </a:r>
                <a:r>
                  <a:rPr lang="en-US" dirty="0"/>
                  <a:t> </a:t>
                </a:r>
                <a:r>
                  <a:rPr lang="en-US" dirty="0" err="1"/>
                  <a:t>masing-masing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ragam</a:t>
                </a:r>
                <a:r>
                  <a:rPr lang="en-US" dirty="0"/>
                  <a:t> </a:t>
                </a:r>
                <a:r>
                  <a:rPr lang="en-US" dirty="0" err="1"/>
                  <a:t>contoh</a:t>
                </a:r>
                <a:r>
                  <a:rPr lang="en-US" dirty="0"/>
                  <a:t>/</a:t>
                </a:r>
                <a:r>
                  <a:rPr lang="en-US" dirty="0" err="1"/>
                  <a:t>sampel</a:t>
                </a:r>
                <a:r>
                  <a:rPr lang="en-US" dirty="0"/>
                  <a:t> </a:t>
                </a:r>
                <a:r>
                  <a:rPr lang="en-US" dirty="0" err="1"/>
                  <a:t>bagi</a:t>
                </a:r>
                <a:r>
                  <a:rPr lang="en-US" dirty="0"/>
                  <a:t> data yang </a:t>
                </a:r>
                <a:r>
                  <a:rPr lang="en-US" dirty="0" err="1"/>
                  <a:t>telah</a:t>
                </a:r>
                <a:r>
                  <a:rPr lang="en-US" dirty="0"/>
                  <a:t> </a:t>
                </a:r>
                <a:r>
                  <a:rPr lang="en-US" dirty="0" err="1"/>
                  <a:t>dikelompokkan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35CC46-E8DD-4FB5-A26D-1FDC184D14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91904" y="2252872"/>
                <a:ext cx="9241068" cy="861391"/>
              </a:xfrm>
              <a:blipFill>
                <a:blip r:embed="rId2"/>
                <a:stretch>
                  <a:fillRect l="-660" t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E39BF52-852A-4F4C-ABEA-19DC89FCA5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6593" y="3114265"/>
                <a:ext cx="5022572" cy="3657601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2004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2000" kern="12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800" kern="12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6012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600" i="1" kern="12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kern="12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60020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i="1" kern="12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92024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24028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i="1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56032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88036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i="1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nary>
                            <m:naryPr>
                              <m:chr m:val="∑"/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nary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)−(</m:t>
                          </m:r>
                          <m:nary>
                            <m:naryPr>
                              <m:chr m:val="∑"/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𝑏𝑎𝑛𝑦𝑎𝑘𝑛𝑦𝑎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𝑑𝑎𝑡𝑎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𝒏𝒊𝒍𝒂𝒊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𝒕𝒊𝒕𝒊𝒌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𝒕𝒆𝒏𝒈𝒂𝒉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𝒌𝒆𝒍𝒂𝒔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𝒌𝒆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𝒇𝒓𝒆𝒌𝒖𝒆𝒏𝒔𝒊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𝒌𝒆𝒍𝒂𝒔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𝒌𝒆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𝑏𝑎𝑛𝑦𝑎𝑘𝑛𝑦𝑎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𝑘𝑒𝑙𝑎𝑠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E39BF52-852A-4F4C-ABEA-19DC89FCA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3" y="3114265"/>
                <a:ext cx="5022572" cy="3657601"/>
              </a:xfrm>
              <a:prstGeom prst="rect">
                <a:avLst/>
              </a:prstGeom>
              <a:blipFill>
                <a:blip r:embed="rId3"/>
                <a:stretch>
                  <a:fillRect l="-96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75A68F0A-D44D-4DF5-A7E4-A87258A7C2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94783" y="3094383"/>
                <a:ext cx="5685181" cy="3657601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  <p:txBody>
              <a:bodyPr/>
              <a:lstStyle>
                <a:lvl1pPr marL="32004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2000" kern="12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800" kern="12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6012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600" i="1" kern="12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kern="12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60020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i="1" kern="12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92024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24028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i="1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56032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88036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i="1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nary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𝑏𝑎𝑛𝑦𝑎𝑘𝑛𝑦𝑎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𝑑𝑎𝑡𝑎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𝒏𝒊𝒍𝒂𝒊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𝒕𝒊𝒕𝒊𝒌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𝒕𝒆𝒏𝒈𝒂𝒉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𝒌𝒆𝒍𝒂𝒔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𝒌𝒆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𝒇𝒓𝒆𝒌𝒖𝒆𝒏𝒔𝒊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𝒌𝒆𝒍𝒂𝒔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𝒌𝒆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𝑏𝑎𝑛𝑦𝑎𝑘𝑛𝑦𝑎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𝑘𝑒𝑙𝑎𝑠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𝒓𝒂𝒕𝒂𝒂𝒏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𝒉𝒊𝒕𝒖𝒏𝒈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𝒔𝒂𝒎𝒑𝒆𝒍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75A68F0A-D44D-4DF5-A7E4-A87258A7C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783" y="3094383"/>
                <a:ext cx="5685181" cy="3657601"/>
              </a:xfrm>
              <a:prstGeom prst="rect">
                <a:avLst/>
              </a:prstGeom>
              <a:blipFill>
                <a:blip r:embed="rId4"/>
                <a:stretch>
                  <a:fillRect l="-853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EA5DF44-403B-4262-A70B-0CF17E07ABF5}"/>
              </a:ext>
            </a:extLst>
          </p:cNvPr>
          <p:cNvSpPr txBox="1"/>
          <p:nvPr/>
        </p:nvSpPr>
        <p:spPr>
          <a:xfrm>
            <a:off x="5645426" y="4399722"/>
            <a:ext cx="639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ighlight>
                  <a:srgbClr val="FFFF00"/>
                </a:highlight>
              </a:rPr>
              <a:t>atau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20813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3">
                <a:extLst>
                  <a:ext uri="{FF2B5EF4-FFF2-40B4-BE49-F238E27FC236}">
                    <a16:creationId xmlns:a16="http://schemas.microsoft.com/office/drawing/2014/main" id="{D0A589F1-6C91-4752-834A-A35E030F62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996681"/>
                  </p:ext>
                </p:extLst>
              </p:nvPr>
            </p:nvGraphicFramePr>
            <p:xfrm>
              <a:off x="9740349" y="185530"/>
              <a:ext cx="2345633" cy="29707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6920">
                      <a:extLst>
                        <a:ext uri="{9D8B030D-6E8A-4147-A177-3AD203B41FA5}">
                          <a16:colId xmlns:a16="http://schemas.microsoft.com/office/drawing/2014/main" val="1700481717"/>
                        </a:ext>
                      </a:extLst>
                    </a:gridCol>
                    <a:gridCol w="583096">
                      <a:extLst>
                        <a:ext uri="{9D8B030D-6E8A-4147-A177-3AD203B41FA5}">
                          <a16:colId xmlns:a16="http://schemas.microsoft.com/office/drawing/2014/main" val="1883641633"/>
                        </a:ext>
                      </a:extLst>
                    </a:gridCol>
                    <a:gridCol w="715617">
                      <a:extLst>
                        <a:ext uri="{9D8B030D-6E8A-4147-A177-3AD203B41FA5}">
                          <a16:colId xmlns:a16="http://schemas.microsoft.com/office/drawing/2014/main" val="3772956427"/>
                        </a:ext>
                      </a:extLst>
                    </a:gridCol>
                  </a:tblGrid>
                  <a:tr h="371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Nilai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7514133"/>
                      </a:ext>
                    </a:extLst>
                  </a:tr>
                  <a:tr h="371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35 – 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2944905"/>
                      </a:ext>
                    </a:extLst>
                  </a:tr>
                  <a:tr h="371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44 – 52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7396455"/>
                      </a:ext>
                    </a:extLst>
                  </a:tr>
                  <a:tr h="371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53 – 61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4783624"/>
                      </a:ext>
                    </a:extLst>
                  </a:tr>
                  <a:tr h="371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62 – 70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0924673"/>
                      </a:ext>
                    </a:extLst>
                  </a:tr>
                  <a:tr h="371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71 – 79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7275975"/>
                      </a:ext>
                    </a:extLst>
                  </a:tr>
                  <a:tr h="371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80 – 88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39628701"/>
                      </a:ext>
                    </a:extLst>
                  </a:tr>
                  <a:tr h="371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89 – 97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94147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3">
                <a:extLst>
                  <a:ext uri="{FF2B5EF4-FFF2-40B4-BE49-F238E27FC236}">
                    <a16:creationId xmlns:a16="http://schemas.microsoft.com/office/drawing/2014/main" id="{D0A589F1-6C91-4752-834A-A35E030F62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996681"/>
                  </p:ext>
                </p:extLst>
              </p:nvPr>
            </p:nvGraphicFramePr>
            <p:xfrm>
              <a:off x="9740349" y="185530"/>
              <a:ext cx="2345633" cy="29707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6920">
                      <a:extLst>
                        <a:ext uri="{9D8B030D-6E8A-4147-A177-3AD203B41FA5}">
                          <a16:colId xmlns:a16="http://schemas.microsoft.com/office/drawing/2014/main" val="1700481717"/>
                        </a:ext>
                      </a:extLst>
                    </a:gridCol>
                    <a:gridCol w="583096">
                      <a:extLst>
                        <a:ext uri="{9D8B030D-6E8A-4147-A177-3AD203B41FA5}">
                          <a16:colId xmlns:a16="http://schemas.microsoft.com/office/drawing/2014/main" val="1883641633"/>
                        </a:ext>
                      </a:extLst>
                    </a:gridCol>
                    <a:gridCol w="715617">
                      <a:extLst>
                        <a:ext uri="{9D8B030D-6E8A-4147-A177-3AD203B41FA5}">
                          <a16:colId xmlns:a16="http://schemas.microsoft.com/office/drawing/2014/main" val="3772956427"/>
                        </a:ext>
                      </a:extLst>
                    </a:gridCol>
                  </a:tblGrid>
                  <a:tr h="371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Nilai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0208" t="-8197" r="-127083" b="-7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27966" t="-8197" r="-3390" b="-7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7514133"/>
                      </a:ext>
                    </a:extLst>
                  </a:tr>
                  <a:tr h="371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35 – 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2944905"/>
                      </a:ext>
                    </a:extLst>
                  </a:tr>
                  <a:tr h="371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44 – 52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7396455"/>
                      </a:ext>
                    </a:extLst>
                  </a:tr>
                  <a:tr h="371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53 – 61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4783624"/>
                      </a:ext>
                    </a:extLst>
                  </a:tr>
                  <a:tr h="371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62 – 70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0924673"/>
                      </a:ext>
                    </a:extLst>
                  </a:tr>
                  <a:tr h="371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71 – 79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7275975"/>
                      </a:ext>
                    </a:extLst>
                  </a:tr>
                  <a:tr h="371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80 – 88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39628701"/>
                      </a:ext>
                    </a:extLst>
                  </a:tr>
                  <a:tr h="371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89 – 97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94147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133209-9F15-4000-9AE0-03ACF78254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138" y="185529"/>
                <a:ext cx="12317897" cy="6486941"/>
              </a:xfrm>
              <a:prstGeom prst="rect">
                <a:avLst/>
              </a:prstGeom>
            </p:spPr>
            <p:txBody>
              <a:bodyPr/>
              <a:lstStyle>
                <a:lvl1pPr marL="32004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2000" kern="12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800" kern="12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6012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600" i="1" kern="12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kern="12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60020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i="1" kern="12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92024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24028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i="1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56032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880360" indent="-320040" algn="l" defTabSz="914400" rtl="0" eaLnBrk="1" latinLnBrk="0" hangingPunct="1">
                  <a:lnSpc>
                    <a:spcPct val="111000"/>
                  </a:lnSpc>
                  <a:spcBef>
                    <a:spcPts val="930"/>
                  </a:spcBef>
                  <a:buFont typeface="Corbel" panose="020B0503020204020204" pitchFamily="34" charset="0"/>
                  <a:buChar char="–"/>
                  <a:defRPr sz="1400" i="1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Corbel" panose="020B0503020204020204" pitchFamily="34" charset="0"/>
                  <a:buNone/>
                </a:pPr>
                <a:r>
                  <a:rPr lang="en-US" dirty="0"/>
                  <a:t>Tentukan </a:t>
                </a:r>
                <a:r>
                  <a:rPr lang="en-US" dirty="0" err="1"/>
                  <a:t>ragam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Tabel</a:t>
                </a:r>
                <a:r>
                  <a:rPr lang="en-US" dirty="0"/>
                  <a:t> di </a:t>
                </a:r>
                <a:r>
                  <a:rPr lang="en-US" dirty="0" err="1"/>
                  <a:t>samping</a:t>
                </a:r>
                <a:r>
                  <a:rPr lang="en-US" dirty="0"/>
                  <a:t>!</a:t>
                </a:r>
              </a:p>
              <a:p>
                <a:pPr marL="0" indent="0">
                  <a:buFont typeface="Corbel" panose="020B0503020204020204" pitchFamily="34" charset="0"/>
                  <a:buNone/>
                </a:pPr>
                <a:r>
                  <a:rPr lang="en-US" dirty="0" err="1"/>
                  <a:t>Jawaban</a:t>
                </a:r>
                <a:r>
                  <a:rPr lang="en-US" dirty="0"/>
                  <a:t>:</a:t>
                </a:r>
              </a:p>
              <a:p>
                <a:pPr marL="0" indent="0">
                  <a:buFont typeface="Corbel" panose="020B0503020204020204" pitchFamily="34" charset="0"/>
                  <a:buNone/>
                </a:pPr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39,48,57,66,75,84, 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𝑑𝑎𝑛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93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titik-titik</a:t>
                </a:r>
                <a:r>
                  <a:rPr lang="en-US" dirty="0"/>
                  <a:t> </a:t>
                </a:r>
                <a:r>
                  <a:rPr lang="en-US" dirty="0" err="1"/>
                  <a:t>tengah</a:t>
                </a:r>
                <a:r>
                  <a:rPr lang="en-US" dirty="0"/>
                  <a:t> </a:t>
                </a:r>
                <a:r>
                  <a:rPr lang="en-US" dirty="0" err="1"/>
                  <a:t>kelas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frekuensi</a:t>
                </a:r>
                <a:r>
                  <a:rPr lang="en-US" dirty="0"/>
                  <a:t> </a:t>
                </a:r>
                <a:r>
                  <a:rPr lang="en-US" dirty="0" err="1"/>
                  <a:t>kelas</a:t>
                </a:r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Corbel" panose="020B0503020204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3,2,3,7,13,13, 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𝑑𝑎𝑛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9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ragam</a:t>
                </a:r>
                <a:r>
                  <a:rPr lang="en-US" dirty="0"/>
                  <a:t> </a:t>
                </a:r>
                <a:r>
                  <a:rPr lang="en-US" dirty="0" err="1"/>
                  <a:t>contoh</a:t>
                </a:r>
                <a:r>
                  <a:rPr lang="en-US" dirty="0"/>
                  <a:t>/</a:t>
                </a:r>
                <a:r>
                  <a:rPr lang="en-US" dirty="0" err="1"/>
                  <a:t>sampel</a:t>
                </a:r>
                <a:r>
                  <a:rPr lang="en-US" dirty="0"/>
                  <a:t> </a:t>
                </a:r>
                <a:r>
                  <a:rPr lang="en-US" dirty="0" err="1"/>
                  <a:t>bagi</a:t>
                </a:r>
                <a:r>
                  <a:rPr lang="en-US" dirty="0"/>
                  <a:t> data yang </a:t>
                </a:r>
                <a:r>
                  <a:rPr lang="en-US" dirty="0" err="1"/>
                  <a:t>telah</a:t>
                </a:r>
                <a:r>
                  <a:rPr lang="en-US" dirty="0"/>
                  <a:t> </a:t>
                </a:r>
                <a:r>
                  <a:rPr lang="en-US" dirty="0" err="1"/>
                  <a:t>dikelompokkan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endParaRPr lang="en-US" dirty="0"/>
              </a:p>
              <a:p>
                <a:pPr marL="0" indent="0">
                  <a:buFont typeface="Corbel" panose="020B0503020204020204" pitchFamily="34" charset="0"/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𝟓𝟎</m:t>
                          </m:r>
                          <m:d>
                            <m:dPr>
                              <m:begChr m:val="["/>
                              <m:ctrlP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18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18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+…+(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𝟓𝟎</m:t>
                          </m:r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𝟓𝟎</m:t>
                          </m:r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𝟓𝟎</m:t>
                          </m:r>
                          <m:d>
                            <m:dPr>
                              <m:begChr m:val="["/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𝟑𝟗</m:t>
                                  </m:r>
                                </m:e>
                                <m:sup>
                                  <m:r>
                                    <a:rPr lang="en-US" sz="1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𝟒𝟖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𝟓𝟕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𝟓𝟕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𝟕𝟓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𝟖𝟒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𝟗𝟑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)]−[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𝟑𝟗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+…+(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𝟗𝟑</m:t>
                          </m:r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sz="1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𝟓𝟎</m:t>
                          </m:r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𝟒𝟗</m:t>
                          </m:r>
                          <m:r>
                            <a:rPr lang="en-US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133209-9F15-4000-9AE0-03ACF7825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8" y="185529"/>
                <a:ext cx="12317897" cy="6486941"/>
              </a:xfrm>
              <a:prstGeom prst="rect">
                <a:avLst/>
              </a:prstGeom>
              <a:blipFill>
                <a:blip r:embed="rId3"/>
                <a:stretch>
                  <a:fillRect l="-495" t="-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408611B-B42F-49F8-B205-947D3AF78BA1}"/>
                  </a:ext>
                </a:extLst>
              </p:cNvPr>
              <p:cNvSpPr/>
              <p:nvPr/>
            </p:nvSpPr>
            <p:spPr>
              <a:xfrm>
                <a:off x="331304" y="4693391"/>
                <a:ext cx="11529391" cy="1822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𝟓𝟎</m:t>
                          </m:r>
                          <m:d>
                            <m:dPr>
                              <m:begChr m:val="["/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𝟑𝟗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𝟒𝟖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)+(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𝟓𝟕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)+(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𝟔𝟔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)+(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𝟕𝟓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)+(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𝟖𝟒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)+(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𝟗𝟑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)]−[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𝟑𝟗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+…+(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𝟗𝟑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𝟓𝟎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𝟒𝟗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292,104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−[(3750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2450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14.605.200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−(14.062.500)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2450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542.700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2.450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=221,51 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diperoleh</a:t>
                </a:r>
                <a:r>
                  <a:rPr lang="en-US" dirty="0"/>
                  <a:t> </a:t>
                </a:r>
                <a:r>
                  <a:rPr lang="en-US" dirty="0" err="1"/>
                  <a:t>ragam</a:t>
                </a:r>
                <a:r>
                  <a:rPr lang="en-US" dirty="0"/>
                  <a:t> </a:t>
                </a:r>
                <a:r>
                  <a:rPr lang="en-US" dirty="0" err="1"/>
                  <a:t>atau</a:t>
                </a:r>
                <a:r>
                  <a:rPr lang="en-US" dirty="0"/>
                  <a:t> </a:t>
                </a:r>
                <a:r>
                  <a:rPr lang="en-US" dirty="0" err="1"/>
                  <a:t>variansi</a:t>
                </a:r>
                <a:r>
                  <a:rPr lang="en-US" dirty="0"/>
                  <a:t> </a:t>
                </a:r>
                <a:r>
                  <a:rPr lang="en-US" dirty="0" err="1"/>
                  <a:t>sebesar</a:t>
                </a:r>
                <a:r>
                  <a:rPr lang="en-US" dirty="0"/>
                  <a:t> 221,51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408611B-B42F-49F8-B205-947D3AF78B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04" y="4693391"/>
                <a:ext cx="11529391" cy="1822935"/>
              </a:xfrm>
              <a:prstGeom prst="rect">
                <a:avLst/>
              </a:prstGeom>
              <a:blipFill>
                <a:blip r:embed="rId4"/>
                <a:stretch>
                  <a:fillRect l="-423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367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54DAE-590A-4245-8646-E7178AF3A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Simbangan</a:t>
            </a:r>
            <a:r>
              <a:rPr lang="en-US" dirty="0"/>
              <a:t> Baku/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Deviasi</a:t>
            </a:r>
            <a:br>
              <a:rPr lang="en-US" dirty="0"/>
            </a:br>
            <a:r>
              <a:rPr lang="en-US" sz="2000" dirty="0" err="1"/>
              <a:t>Simpangan</a:t>
            </a:r>
            <a:r>
              <a:rPr lang="en-US" sz="2000" dirty="0"/>
              <a:t> </a:t>
            </a:r>
            <a:r>
              <a:rPr lang="en-US" sz="2000" dirty="0" err="1"/>
              <a:t>baku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disebut</a:t>
            </a:r>
            <a:r>
              <a:rPr lang="en-US" sz="2000" dirty="0"/>
              <a:t> juga </a:t>
            </a:r>
            <a:r>
              <a:rPr lang="en-US" sz="2000" dirty="0" err="1"/>
              <a:t>standar</a:t>
            </a:r>
            <a:r>
              <a:rPr lang="en-US" sz="2000" dirty="0"/>
              <a:t> </a:t>
            </a:r>
            <a:r>
              <a:rPr lang="en-US" sz="2000" dirty="0" err="1"/>
              <a:t>deviasi</a:t>
            </a:r>
            <a:r>
              <a:rPr lang="en-US" sz="2000" dirty="0"/>
              <a:t> pada slide </a:t>
            </a:r>
            <a:r>
              <a:rPr lang="en-US" sz="2000" dirty="0" err="1"/>
              <a:t>ini</a:t>
            </a:r>
            <a:r>
              <a:rPr lang="en-US" sz="2000" dirty="0"/>
              <a:t> juga </a:t>
            </a:r>
            <a:r>
              <a:rPr lang="en-US" sz="2000" dirty="0" err="1"/>
              <a:t>dibagi</a:t>
            </a:r>
            <a:r>
              <a:rPr lang="en-US" sz="2000" dirty="0"/>
              <a:t> </a:t>
            </a:r>
            <a:r>
              <a:rPr lang="en-US" sz="2000" dirty="0" err="1"/>
              <a:t>mejadi</a:t>
            </a:r>
            <a:r>
              <a:rPr lang="en-US" sz="2000" dirty="0"/>
              <a:t> </a:t>
            </a:r>
            <a:r>
              <a:rPr lang="en-US" sz="2000" dirty="0" err="1"/>
              <a:t>simpangan</a:t>
            </a:r>
            <a:r>
              <a:rPr lang="en-US" sz="2000" dirty="0"/>
              <a:t> </a:t>
            </a:r>
            <a:r>
              <a:rPr lang="en-US" sz="2000" dirty="0" err="1"/>
              <a:t>baku</a:t>
            </a:r>
            <a:r>
              <a:rPr lang="en-US" sz="2000" dirty="0"/>
              <a:t> </a:t>
            </a:r>
            <a:r>
              <a:rPr lang="en-US" sz="2000" dirty="0" err="1"/>
              <a:t>populasi</a:t>
            </a:r>
            <a:r>
              <a:rPr lang="en-US" sz="2000" dirty="0"/>
              <a:t> dan </a:t>
            </a:r>
            <a:r>
              <a:rPr lang="en-US" sz="2000" dirty="0" err="1"/>
              <a:t>contoh</a:t>
            </a:r>
            <a:r>
              <a:rPr lang="en-US" sz="2000" dirty="0"/>
              <a:t>/</a:t>
            </a:r>
            <a:r>
              <a:rPr lang="en-US" sz="2000" dirty="0" err="1"/>
              <a:t>sampel</a:t>
            </a:r>
            <a:r>
              <a:rPr lang="en-US" sz="2000" dirty="0"/>
              <a:t>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A7C600C-F0CE-4C5C-9536-DA7369DB0A7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35116" y="2456408"/>
                <a:ext cx="5790314" cy="485575"/>
              </a:xfrm>
            </p:spPr>
            <p:txBody>
              <a:bodyPr/>
              <a:lstStyle/>
              <a:p>
                <a:r>
                  <a:rPr lang="en-US" dirty="0" err="1"/>
                  <a:t>Ragam</a:t>
                </a:r>
                <a:r>
                  <a:rPr lang="en-US" dirty="0"/>
                  <a:t>/ </a:t>
                </a:r>
                <a:r>
                  <a:rPr lang="en-US" dirty="0" err="1"/>
                  <a:t>Variansi</a:t>
                </a:r>
                <a:r>
                  <a:rPr lang="en-US" dirty="0"/>
                  <a:t> </a:t>
                </a:r>
                <a:r>
                  <a:rPr lang="en-US" dirty="0" err="1"/>
                  <a:t>Populasi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A7C600C-F0CE-4C5C-9536-DA7369DB0A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5116" y="2456408"/>
                <a:ext cx="5790314" cy="485575"/>
              </a:xfrm>
              <a:blipFill>
                <a:blip r:embed="rId2"/>
                <a:stretch>
                  <a:fillRect l="-1579" t="-5000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E9FB5F6-E52D-4762-84EA-74BCEAEADF9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19268" y="2875723"/>
                <a:ext cx="5822010" cy="3969025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Definisi</a:t>
                </a:r>
              </a:p>
              <a:p>
                <a:pPr marL="0" indent="0">
                  <a:buNone/>
                </a:pPr>
                <a:r>
                  <a:rPr lang="en-US" dirty="0" err="1"/>
                  <a:t>Simpangan</a:t>
                </a:r>
                <a:r>
                  <a:rPr lang="en-US" dirty="0"/>
                  <a:t> </a:t>
                </a:r>
                <a:r>
                  <a:rPr lang="en-US" dirty="0" err="1"/>
                  <a:t>baku</a:t>
                </a:r>
                <a:r>
                  <a:rPr lang="en-US" dirty="0"/>
                  <a:t> </a:t>
                </a:r>
                <a:r>
                  <a:rPr lang="en-US" dirty="0" err="1"/>
                  <a:t>populasi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+…+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𝑑𝑖𝑏𝑎𝑐𝑎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𝑠𝑖𝑔𝑚𝑎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i="1" dirty="0" err="1">
                    <a:latin typeface="Cambria Math" panose="02040503050406030204" pitchFamily="18" charset="0"/>
                  </a:rPr>
                  <a:t>dinotasikan</a:t>
                </a:r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i="1" dirty="0" err="1">
                    <a:latin typeface="Cambria Math" panose="02040503050406030204" pitchFamily="18" charset="0"/>
                  </a:rPr>
                  <a:t>sbg</a:t>
                </a:r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i="1" dirty="0" err="1">
                    <a:latin typeface="Cambria Math" panose="02040503050406030204" pitchFamily="18" charset="0"/>
                  </a:rPr>
                  <a:t>simpangan</a:t>
                </a:r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i="1" dirty="0" err="1">
                    <a:latin typeface="Cambria Math" panose="02040503050406030204" pitchFamily="18" charset="0"/>
                  </a:rPr>
                  <a:t>baku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:r>
                  <a:rPr lang="en-US" dirty="0" err="1"/>
                  <a:t>nilai</a:t>
                </a:r>
                <a:r>
                  <a:rPr lang="en-US" dirty="0"/>
                  <a:t> datum </a:t>
                </a:r>
                <a:r>
                  <a:rPr lang="en-US" dirty="0" err="1"/>
                  <a:t>ke</a:t>
                </a:r>
                <a:r>
                  <a:rPr lang="en-US" dirty="0"/>
                  <a:t>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E9FB5F6-E52D-4762-84EA-74BCEAEAD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19268" y="2875723"/>
                <a:ext cx="5822010" cy="3969025"/>
              </a:xfrm>
              <a:blipFill>
                <a:blip r:embed="rId3"/>
                <a:stretch>
                  <a:fillRect l="-940" t="-766" b="-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98D7F3C-16DF-4FA4-BD8E-862CC07D4480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6266571" y="2456408"/>
                <a:ext cx="5822010" cy="485575"/>
              </a:xfrm>
            </p:spPr>
            <p:txBody>
              <a:bodyPr/>
              <a:lstStyle/>
              <a:p>
                <a:r>
                  <a:rPr lang="en-US" dirty="0"/>
                  <a:t>Ragam/</a:t>
                </a:r>
                <a:r>
                  <a:rPr lang="en-US" dirty="0" err="1"/>
                  <a:t>Variansi</a:t>
                </a:r>
                <a:r>
                  <a:rPr lang="en-US" dirty="0"/>
                  <a:t> </a:t>
                </a:r>
                <a:r>
                  <a:rPr lang="en-US" dirty="0" err="1"/>
                  <a:t>Sampel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98D7F3C-16DF-4FA4-BD8E-862CC07D44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6266571" y="2456408"/>
                <a:ext cx="5822010" cy="485575"/>
              </a:xfrm>
              <a:blipFill>
                <a:blip r:embed="rId4"/>
                <a:stretch>
                  <a:fillRect l="-1675" t="-5000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4AB4301-0878-41C9-BBA2-B92850772707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658678" y="2875723"/>
                <a:ext cx="6429904" cy="3982278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Definisi:</a:t>
                </a:r>
              </a:p>
              <a:p>
                <a:pPr marL="0" indent="0">
                  <a:buNone/>
                </a:pPr>
                <a:r>
                  <a:rPr lang="en-US" dirty="0" err="1"/>
                  <a:t>Simpangan</a:t>
                </a:r>
                <a:r>
                  <a:rPr lang="en-US" dirty="0"/>
                  <a:t> </a:t>
                </a:r>
                <a:r>
                  <a:rPr lang="en-US" dirty="0" err="1"/>
                  <a:t>baku</a:t>
                </a:r>
                <a:r>
                  <a:rPr lang="en-US" dirty="0"/>
                  <a:t> </a:t>
                </a:r>
                <a:r>
                  <a:rPr lang="en-US" dirty="0" err="1"/>
                  <a:t>sampel</a:t>
                </a:r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+…+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ra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:r>
                  <a:rPr lang="en-US" dirty="0" err="1"/>
                  <a:t>nilai</a:t>
                </a:r>
                <a:r>
                  <a:rPr lang="en-US" dirty="0"/>
                  <a:t> datum </a:t>
                </a:r>
                <a:r>
                  <a:rPr lang="en-US" dirty="0" err="1"/>
                  <a:t>ke</a:t>
                </a:r>
                <a:r>
                  <a:rPr lang="en-US" dirty="0"/>
                  <a:t>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4AB4301-0878-41C9-BBA2-B928507727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658678" y="2875723"/>
                <a:ext cx="6429904" cy="3982278"/>
              </a:xfrm>
              <a:blipFill>
                <a:blip r:embed="rId5"/>
                <a:stretch>
                  <a:fillRect l="-757" t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107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AE68B8E-7923-4832-9BE4-E8AC9F56E5CD}"/>
                  </a:ext>
                </a:extLst>
              </p:cNvPr>
              <p:cNvSpPr/>
              <p:nvPr/>
            </p:nvSpPr>
            <p:spPr>
              <a:xfrm>
                <a:off x="3180521" y="586008"/>
                <a:ext cx="8256104" cy="3841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highlight>
                      <a:srgbClr val="FFFF00"/>
                    </a:highlight>
                  </a:rPr>
                  <a:t>Contoh </a:t>
                </a:r>
                <a:r>
                  <a:rPr lang="en-US" dirty="0" err="1">
                    <a:highlight>
                      <a:srgbClr val="FFFF00"/>
                    </a:highlight>
                  </a:rPr>
                  <a:t>soal</a:t>
                </a:r>
                <a:endParaRPr lang="en-US" dirty="0">
                  <a:highlight>
                    <a:srgbClr val="FFFF00"/>
                  </a:highlight>
                </a:endParaRPr>
              </a:p>
              <a:p>
                <a:r>
                  <a:rPr lang="en-US" dirty="0" err="1"/>
                  <a:t>Carilah</a:t>
                </a:r>
                <a:r>
                  <a:rPr lang="en-US" dirty="0"/>
                  <a:t> </a:t>
                </a:r>
                <a:r>
                  <a:rPr lang="en-US" dirty="0" err="1"/>
                  <a:t>simpangan</a:t>
                </a:r>
                <a:r>
                  <a:rPr lang="en-US" dirty="0"/>
                  <a:t> </a:t>
                </a:r>
                <a:r>
                  <a:rPr lang="en-US" dirty="0" err="1"/>
                  <a:t>baku</a:t>
                </a:r>
                <a:r>
                  <a:rPr lang="en-US" dirty="0"/>
                  <a:t> </a:t>
                </a:r>
                <a:r>
                  <a:rPr lang="en-US" dirty="0" err="1"/>
                  <a:t>bagi</a:t>
                </a:r>
                <a:r>
                  <a:rPr lang="en-US" dirty="0"/>
                  <a:t> data 3, 4, 5, 6, 6, dan 7, yang </a:t>
                </a:r>
                <a:r>
                  <a:rPr lang="en-US" dirty="0" err="1"/>
                  <a:t>merupakan</a:t>
                </a:r>
                <a:r>
                  <a:rPr lang="en-US" dirty="0"/>
                  <a:t> </a:t>
                </a:r>
                <a:r>
                  <a:rPr lang="en-US" dirty="0" err="1"/>
                  <a:t>banyaknya</a:t>
                </a:r>
                <a:r>
                  <a:rPr lang="en-US" dirty="0"/>
                  <a:t> </a:t>
                </a:r>
                <a:r>
                  <a:rPr lang="en-US" dirty="0" err="1"/>
                  <a:t>ikan</a:t>
                </a:r>
                <a:r>
                  <a:rPr lang="en-US" dirty="0"/>
                  <a:t> </a:t>
                </a:r>
                <a:r>
                  <a:rPr lang="en-US" dirty="0" err="1"/>
                  <a:t>baung</a:t>
                </a:r>
                <a:r>
                  <a:rPr lang="en-US" dirty="0"/>
                  <a:t> yang </a:t>
                </a:r>
                <a:r>
                  <a:rPr lang="en-US" dirty="0" err="1"/>
                  <a:t>tertangkap</a:t>
                </a:r>
                <a:r>
                  <a:rPr lang="en-US" dirty="0"/>
                  <a:t> oleh </a:t>
                </a:r>
                <a:r>
                  <a:rPr lang="en-US" dirty="0" err="1"/>
                  <a:t>enam</a:t>
                </a:r>
                <a:r>
                  <a:rPr lang="en-US" dirty="0"/>
                  <a:t> </a:t>
                </a:r>
                <a:r>
                  <a:rPr lang="en-US" dirty="0" err="1"/>
                  <a:t>nelayan</a:t>
                </a:r>
                <a:r>
                  <a:rPr lang="en-US" dirty="0"/>
                  <a:t> yang </a:t>
                </a:r>
                <a:r>
                  <a:rPr lang="en-US" dirty="0" err="1"/>
                  <a:t>diambil</a:t>
                </a:r>
                <a:r>
                  <a:rPr lang="en-US" dirty="0"/>
                  <a:t> </a:t>
                </a:r>
                <a:r>
                  <a:rPr lang="en-US" dirty="0" err="1"/>
                  <a:t>secara</a:t>
                </a:r>
                <a:r>
                  <a:rPr lang="en-US" dirty="0"/>
                  <a:t> </a:t>
                </a:r>
                <a:r>
                  <a:rPr lang="en-US" dirty="0" err="1"/>
                  <a:t>acak</a:t>
                </a:r>
                <a:r>
                  <a:rPr lang="en-US" dirty="0"/>
                  <a:t> pada </a:t>
                </a:r>
                <a:r>
                  <a:rPr lang="en-US" dirty="0" err="1"/>
                  <a:t>tanggal</a:t>
                </a:r>
                <a:r>
                  <a:rPr lang="en-US" dirty="0"/>
                  <a:t> 10 April 2020 di </a:t>
                </a:r>
                <a:r>
                  <a:rPr lang="en-US" dirty="0" err="1"/>
                  <a:t>sungai</a:t>
                </a:r>
                <a:r>
                  <a:rPr lang="en-US" dirty="0"/>
                  <a:t> Kampar!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 (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)−(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</m:d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𝟏𝟕𝟏</m:t>
                                  </m:r>
                                </m:e>
                              </m:d>
                            </m:e>
                          </m:d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−[(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𝟑𝟏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endParaRPr lang="en-US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𝟏𝟎𝟐𝟔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𝟗𝟔𝟏</m:t>
                          </m:r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den>
                      </m:f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𝟔𝟓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den>
                      </m:f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</m:oMath>
                  </m:oMathPara>
                </a14:m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2,17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=1,47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AE68B8E-7923-4832-9BE4-E8AC9F56E5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521" y="586008"/>
                <a:ext cx="8256104" cy="3841821"/>
              </a:xfrm>
              <a:prstGeom prst="rect">
                <a:avLst/>
              </a:prstGeom>
              <a:blipFill>
                <a:blip r:embed="rId2"/>
                <a:stretch>
                  <a:fillRect l="-665" t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468208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1070</TotalTime>
  <Words>875</Words>
  <Application>Microsoft Office PowerPoint</Application>
  <PresentationFormat>Widescreen</PresentationFormat>
  <Paragraphs>231</Paragraphs>
  <Slides>12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Century Schoolbook</vt:lpstr>
      <vt:lpstr>Corbel</vt:lpstr>
      <vt:lpstr>Feathered</vt:lpstr>
      <vt:lpstr>UKURAN STATISTIK BAGI DATA</vt:lpstr>
      <vt:lpstr>Ukuran Keragaman Data  Mahasiswa diharapkan mampu menghittung dan menetukan ragam dan simpangan baku suatu data, karena akan digunakan nantinya pada uji-uji hipotesis seperti Uji t, atau uji t’, dsb  </vt:lpstr>
      <vt:lpstr>Ragam/Variansi Ragam atau disebut juga variansi dapat dibedakan menjadi ragam populasi (σ^2) dan ragam sampel (s^2)</vt:lpstr>
      <vt:lpstr>PowerPoint Presentation</vt:lpstr>
      <vt:lpstr>Ragam Contoh Bagi Data yang disajikan                 dalam bentuk Tabel Distribusi Data Tunggal</vt:lpstr>
      <vt:lpstr>Ragam Contoh Bagi Data yang Telah Dikelompokkan  (Tabel Distribusi Data Kelompok)</vt:lpstr>
      <vt:lpstr>PowerPoint Presentation</vt:lpstr>
      <vt:lpstr>Simbangan Baku/Standar Deviasi Simpangan baku atau disebut juga standar deviasi pada slide ini juga dibagi mejadi simpangan baku populasi dan contoh/sampel.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UKURAN STATISTIK BAGI DATA</dc:title>
  <dc:creator>1</dc:creator>
  <cp:lastModifiedBy>1</cp:lastModifiedBy>
  <cp:revision>118</cp:revision>
  <dcterms:created xsi:type="dcterms:W3CDTF">2020-04-09T05:03:09Z</dcterms:created>
  <dcterms:modified xsi:type="dcterms:W3CDTF">2020-04-16T03:28:09Z</dcterms:modified>
</cp:coreProperties>
</file>